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4"/>
  </p:notesMasterIdLst>
  <p:sldIdLst>
    <p:sldId id="258" r:id="rId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4" pos="3744" userDrawn="1">
          <p15:clr>
            <a:srgbClr val="A4A3A4"/>
          </p15:clr>
        </p15:guide>
        <p15:guide id="5" pos="3940" userDrawn="1">
          <p15:clr>
            <a:srgbClr val="A4A3A4"/>
          </p15:clr>
        </p15:guide>
        <p15:guide id="6" pos="4040" userDrawn="1">
          <p15:clr>
            <a:srgbClr val="A4A3A4"/>
          </p15:clr>
        </p15:guide>
        <p15:guide id="7" orient="horz" pos="2568" userDrawn="1">
          <p15:clr>
            <a:srgbClr val="A4A3A4"/>
          </p15:clr>
        </p15:guide>
        <p15:guide id="8" orient="horz" pos="2976" userDrawn="1">
          <p15:clr>
            <a:srgbClr val="A4A3A4"/>
          </p15:clr>
        </p15:guide>
        <p15:guide id="9" orient="horz" pos="3408" userDrawn="1">
          <p15:clr>
            <a:srgbClr val="A4A3A4"/>
          </p15:clr>
        </p15:guide>
        <p15:guide id="10" orient="horz" pos="1728" userDrawn="1">
          <p15:clr>
            <a:srgbClr val="A4A3A4"/>
          </p15:clr>
        </p15:guide>
        <p15:guide id="11" pos="48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9" autoAdjust="0"/>
    <p:restoredTop sz="95884" autoAdjust="0"/>
  </p:normalViewPr>
  <p:slideViewPr>
    <p:cSldViewPr snapToGrid="0">
      <p:cViewPr varScale="1">
        <p:scale>
          <a:sx n="102" d="100"/>
          <a:sy n="102" d="100"/>
        </p:scale>
        <p:origin x="816" y="168"/>
      </p:cViewPr>
      <p:guideLst>
        <p:guide orient="horz" pos="2160"/>
        <p:guide pos="3840"/>
        <p:guide pos="3744"/>
        <p:guide pos="3940"/>
        <p:guide pos="4040"/>
        <p:guide orient="horz" pos="2568"/>
        <p:guide orient="horz" pos="2976"/>
        <p:guide orient="horz" pos="3408"/>
        <p:guide orient="horz" pos="1728"/>
        <p:guide pos="48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9" y="1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D5461-6C8F-4522-ABAE-F19D7361080C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6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6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9" y="8829676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BFC97-306D-43D2-A126-79BA6165A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210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2BC04-F7D3-A3DF-0E18-443CAF537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64C340-8EC4-9CDE-022F-6AFEB84537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3272DA-10EE-53E7-A7E8-6ACECAD484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C99F4-144F-01CF-5422-0E418C8122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9BFC97-306D-43D2-A126-79BA6165ACC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833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506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282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584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839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348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9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14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93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925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888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5C1DF-D2F1-4319-A36A-7AB38CEC4869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2FC52-96D9-4F28-8369-2B1560338B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9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18D40-7648-18CE-2B05-AA6F6FC02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46" name="Title 34945">
            <a:extLst>
              <a:ext uri="{FF2B5EF4-FFF2-40B4-BE49-F238E27FC236}">
                <a16:creationId xmlns:a16="http://schemas.microsoft.com/office/drawing/2014/main" id="{752698AA-C8BE-D5D4-6B71-89C761A11B6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161" y="-504825"/>
            <a:ext cx="3815030" cy="36933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Office of Academic Affairs Org Chart</a:t>
            </a:r>
          </a:p>
        </p:txBody>
      </p:sp>
      <p:sp>
        <p:nvSpPr>
          <p:cNvPr id="34821" name="Text Box 5">
            <a:extLst>
              <a:ext uri="{FF2B5EF4-FFF2-40B4-BE49-F238E27FC236}">
                <a16:creationId xmlns:a16="http://schemas.microsoft.com/office/drawing/2014/main" id="{8B96EC29-AA5C-6182-B515-0AE06731E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0507" y="427276"/>
            <a:ext cx="1866331" cy="63709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200" b="1" dirty="0">
                <a:latin typeface="+mj-lt"/>
              </a:rPr>
              <a:t>Amy Thompson</a:t>
            </a:r>
          </a:p>
          <a:p>
            <a:pPr algn="ctr" eaLnBrk="1" hangingPunct="1"/>
            <a:r>
              <a:rPr lang="en-US" altLang="en-US" sz="1000" b="1" dirty="0">
                <a:latin typeface="+mj-lt"/>
              </a:rPr>
              <a:t>Executive Vice President for Academic Affairs and Provost</a:t>
            </a:r>
          </a:p>
          <a:p>
            <a:pPr algn="ctr" eaLnBrk="1" hangingPunct="1"/>
            <a:endParaRPr lang="en-US" altLang="en-US" sz="700" dirty="0">
              <a:latin typeface="+mj-lt"/>
            </a:endParaRPr>
          </a:p>
        </p:txBody>
      </p:sp>
      <p:cxnSp>
        <p:nvCxnSpPr>
          <p:cNvPr id="140" name="Straight Connector 139" descr="Line indicating that Amy Thompson directly supervises the following:">
            <a:extLst>
              <a:ext uri="{FF2B5EF4-FFF2-40B4-BE49-F238E27FC236}">
                <a16:creationId xmlns:a16="http://schemas.microsoft.com/office/drawing/2014/main" id="{30EC0859-CD30-68BF-2813-D1490801474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7117042" y="699739"/>
            <a:ext cx="0" cy="1552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58">
            <a:extLst>
              <a:ext uri="{FF2B5EF4-FFF2-40B4-BE49-F238E27FC236}">
                <a16:creationId xmlns:a16="http://schemas.microsoft.com/office/drawing/2014/main" id="{7B7F8ED3-0703-28FA-E472-8D7497070909}"/>
              </a:ext>
            </a:extLst>
          </p:cNvPr>
          <p:cNvSpPr txBox="1">
            <a:spLocks/>
          </p:cNvSpPr>
          <p:nvPr/>
        </p:nvSpPr>
        <p:spPr>
          <a:xfrm>
            <a:off x="6578822" y="871577"/>
            <a:ext cx="1044383" cy="789429"/>
          </a:xfrm>
          <a:prstGeom prst="rect">
            <a:avLst/>
          </a:prstGeom>
          <a:ln w="12192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noAutofit/>
          </a:bodyPr>
          <a:lstStyle/>
          <a:p>
            <a:pPr marL="205740" marR="203200" indent="-3175" algn="ctr">
              <a:lnSpc>
                <a:spcPct val="101000"/>
              </a:lnSpc>
              <a:spcBef>
                <a:spcPts val="30"/>
              </a:spcBef>
              <a:spcAft>
                <a:spcPts val="0"/>
              </a:spcAft>
            </a:pPr>
            <a: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Dawn </a:t>
            </a:r>
            <a:r>
              <a:rPr lang="en-US" sz="10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Aubry</a:t>
            </a:r>
            <a:endParaRPr lang="en-US" sz="10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205740" marR="203200" indent="-3175" algn="ctr">
              <a:lnSpc>
                <a:spcPct val="101000"/>
              </a:lnSpc>
              <a:spcBef>
                <a:spcPts val="30"/>
              </a:spcBef>
              <a:spcAft>
                <a:spcPts val="0"/>
              </a:spcAft>
            </a:pPr>
            <a:endParaRPr lang="en-US" sz="800" spc="200" dirty="0"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205740" marR="203200" indent="-3175" algn="ctr">
              <a:lnSpc>
                <a:spcPct val="101000"/>
              </a:lnSpc>
              <a:spcBef>
                <a:spcPts val="30"/>
              </a:spcBef>
              <a:spcAft>
                <a:spcPts val="0"/>
              </a:spcAft>
            </a:pPr>
            <a:endParaRPr lang="en-US" sz="800" spc="200" dirty="0"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205740" marR="203200" indent="-3175" algn="ctr">
              <a:lnSpc>
                <a:spcPct val="101000"/>
              </a:lnSpc>
              <a:spcBef>
                <a:spcPts val="30"/>
              </a:spcBef>
              <a:spcAft>
                <a:spcPts val="0"/>
              </a:spcAft>
            </a:pPr>
            <a:r>
              <a:rPr lang="en-US" sz="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Vice President</a:t>
            </a:r>
            <a:r>
              <a:rPr lang="en-US" sz="800" spc="2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Enrollment Management</a:t>
            </a:r>
            <a:endParaRPr lang="en-US" sz="8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</p:txBody>
      </p:sp>
      <p:cxnSp>
        <p:nvCxnSpPr>
          <p:cNvPr id="304" name="Straight Connector 303" descr="Line indicating that Amy Thompson directly supervises the following:">
            <a:extLst>
              <a:ext uri="{FF2B5EF4-FFF2-40B4-BE49-F238E27FC236}">
                <a16:creationId xmlns:a16="http://schemas.microsoft.com/office/drawing/2014/main" id="{65DCB2D9-3F8B-892D-4A65-88EEF8074E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8320700" y="698363"/>
            <a:ext cx="0" cy="178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1" name="Textbox 58">
            <a:extLst>
              <a:ext uri="{FF2B5EF4-FFF2-40B4-BE49-F238E27FC236}">
                <a16:creationId xmlns:a16="http://schemas.microsoft.com/office/drawing/2014/main" id="{2B7C11A2-667A-1EAA-8A87-9669AAA2A400}"/>
              </a:ext>
            </a:extLst>
          </p:cNvPr>
          <p:cNvSpPr txBox="1">
            <a:spLocks/>
          </p:cNvSpPr>
          <p:nvPr/>
        </p:nvSpPr>
        <p:spPr>
          <a:xfrm>
            <a:off x="7811576" y="862980"/>
            <a:ext cx="1044383" cy="789429"/>
          </a:xfrm>
          <a:prstGeom prst="rect">
            <a:avLst/>
          </a:prstGeom>
          <a:ln w="12192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noAutofit/>
          </a:bodyPr>
          <a:lstStyle/>
          <a:p>
            <a:pPr marL="205740" marR="203200" indent="-3175" algn="ctr">
              <a:lnSpc>
                <a:spcPct val="101000"/>
              </a:lnSpc>
              <a:spcBef>
                <a:spcPts val="30"/>
              </a:spcBef>
              <a:spcAft>
                <a:spcPts val="0"/>
              </a:spcAft>
            </a:pPr>
            <a: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David</a:t>
            </a:r>
            <a:r>
              <a:rPr lang="en-US" sz="1000" spc="-45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Stone</a:t>
            </a:r>
          </a:p>
          <a:p>
            <a:pPr marL="205740" marR="203200" indent="-3175" algn="ctr">
              <a:lnSpc>
                <a:spcPct val="101000"/>
              </a:lnSpc>
              <a:spcBef>
                <a:spcPts val="30"/>
              </a:spcBef>
              <a:spcAft>
                <a:spcPts val="0"/>
              </a:spcAft>
            </a:pPr>
            <a:endParaRPr lang="en-US" sz="8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205740" marR="203200" indent="-3175" algn="ctr">
              <a:lnSpc>
                <a:spcPct val="101000"/>
              </a:lnSpc>
              <a:spcBef>
                <a:spcPts val="30"/>
              </a:spcBef>
              <a:spcAft>
                <a:spcPts val="0"/>
              </a:spcAft>
            </a:pPr>
            <a:br>
              <a:rPr lang="en-US" sz="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en-US" sz="800" spc="2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Vice President</a:t>
            </a:r>
            <a:r>
              <a:rPr lang="en-US" sz="800" spc="2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Research</a:t>
            </a:r>
            <a:endParaRPr lang="en-US" sz="8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</p:txBody>
      </p:sp>
      <p:cxnSp>
        <p:nvCxnSpPr>
          <p:cNvPr id="307" name="Straight Connector 306" descr="Line indicating that Amy Thompson directly supervises the following:">
            <a:extLst>
              <a:ext uri="{FF2B5EF4-FFF2-40B4-BE49-F238E27FC236}">
                <a16:creationId xmlns:a16="http://schemas.microsoft.com/office/drawing/2014/main" id="{47E2FD57-4F01-7F9F-4407-9C112428693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9657280" y="690018"/>
            <a:ext cx="0" cy="1552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57">
            <a:extLst>
              <a:ext uri="{FF2B5EF4-FFF2-40B4-BE49-F238E27FC236}">
                <a16:creationId xmlns:a16="http://schemas.microsoft.com/office/drawing/2014/main" id="{08B61926-7A40-E70F-7333-599E81B83D06}"/>
              </a:ext>
            </a:extLst>
          </p:cNvPr>
          <p:cNvSpPr txBox="1">
            <a:spLocks/>
          </p:cNvSpPr>
          <p:nvPr/>
        </p:nvSpPr>
        <p:spPr>
          <a:xfrm>
            <a:off x="9158161" y="847975"/>
            <a:ext cx="1026077" cy="795690"/>
          </a:xfrm>
          <a:prstGeom prst="rect">
            <a:avLst/>
          </a:prstGeom>
          <a:ln w="12192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noAutofit/>
          </a:bodyPr>
          <a:lstStyle/>
          <a:p>
            <a:pPr marL="635" marR="0" algn="ctr">
              <a:spcBef>
                <a:spcPts val="30"/>
              </a:spcBef>
              <a:spcAft>
                <a:spcPts val="0"/>
              </a:spcAft>
            </a:pPr>
            <a: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Song</a:t>
            </a:r>
            <a:r>
              <a:rPr lang="en-US" sz="1000" spc="-2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1000" spc="-25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Yan</a:t>
            </a:r>
            <a:br>
              <a:rPr lang="en-US" sz="1000" spc="-25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endParaRPr lang="en-US" sz="10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36195" marR="37465" indent="1270" algn="ctr">
              <a:lnSpc>
                <a:spcPct val="101000"/>
              </a:lnSpc>
              <a:spcBef>
                <a:spcPts val="5"/>
              </a:spcBef>
              <a:spcAft>
                <a:spcPts val="0"/>
              </a:spcAft>
            </a:pPr>
            <a:r>
              <a:rPr lang="en-US" sz="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Assoc Vice President</a:t>
            </a:r>
            <a:r>
              <a:rPr lang="en-US" sz="800" spc="2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Institutional Research</a:t>
            </a:r>
            <a:r>
              <a:rPr lang="en-US" sz="800" spc="-3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&amp;</a:t>
            </a:r>
            <a:r>
              <a:rPr lang="en-US" sz="800" spc="2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Assessment &amp; Data</a:t>
            </a:r>
            <a:r>
              <a:rPr lang="en-US" sz="800" spc="2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Analytics</a:t>
            </a:r>
            <a:endParaRPr lang="en-US" sz="8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</p:txBody>
      </p:sp>
      <p:cxnSp>
        <p:nvCxnSpPr>
          <p:cNvPr id="308" name="Straight Connector 307" descr="Line indicating that Amy Thompson directly supervises the following:">
            <a:extLst>
              <a:ext uri="{FF2B5EF4-FFF2-40B4-BE49-F238E27FC236}">
                <a16:creationId xmlns:a16="http://schemas.microsoft.com/office/drawing/2014/main" id="{5165BE3E-222E-5F57-2E38-4A1B39F9CBF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11021994" y="698363"/>
            <a:ext cx="0" cy="1684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Textbox 56">
            <a:extLst>
              <a:ext uri="{FF2B5EF4-FFF2-40B4-BE49-F238E27FC236}">
                <a16:creationId xmlns:a16="http://schemas.microsoft.com/office/drawing/2014/main" id="{88C4386A-69F9-E46A-25A4-15484CE9C460}"/>
              </a:ext>
            </a:extLst>
          </p:cNvPr>
          <p:cNvSpPr txBox="1">
            <a:spLocks/>
          </p:cNvSpPr>
          <p:nvPr/>
        </p:nvSpPr>
        <p:spPr>
          <a:xfrm>
            <a:off x="10478052" y="850069"/>
            <a:ext cx="1087885" cy="767456"/>
          </a:xfrm>
          <a:prstGeom prst="rect">
            <a:avLst/>
          </a:prstGeom>
          <a:ln w="12192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noAutofit/>
          </a:bodyPr>
          <a:lstStyle/>
          <a:p>
            <a:pPr marL="172720" marR="173990" indent="68580" algn="ctr">
              <a:lnSpc>
                <a:spcPct val="96000"/>
              </a:lnSpc>
              <a:spcBef>
                <a:spcPts val="45"/>
              </a:spcBef>
              <a:spcAft>
                <a:spcPts val="0"/>
              </a:spcAft>
            </a:pPr>
            <a:r>
              <a:rPr lang="en-US" sz="10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Mohamed</a:t>
            </a:r>
            <a:r>
              <a:rPr lang="en-US" sz="1000" spc="2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10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Al-</a:t>
            </a:r>
            <a:r>
              <a:rPr lang="en-US" sz="1000" spc="-1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Shabrawey</a:t>
            </a:r>
            <a:endParaRPr lang="en-US" sz="1000" spc="-1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172720" marR="173990" indent="68580" algn="ctr">
              <a:lnSpc>
                <a:spcPct val="96000"/>
              </a:lnSpc>
              <a:spcBef>
                <a:spcPts val="45"/>
              </a:spcBef>
              <a:spcAft>
                <a:spcPts val="0"/>
              </a:spcAft>
            </a:pPr>
            <a:endParaRPr lang="en-US" sz="10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306705" marR="0" indent="-247015" algn="ctr">
              <a:lnSpc>
                <a:spcPct val="102000"/>
              </a:lnSpc>
              <a:spcBef>
                <a:spcPts val="15"/>
              </a:spcBef>
              <a:spcAft>
                <a:spcPts val="0"/>
              </a:spcAft>
            </a:pP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Director</a:t>
            </a:r>
            <a:r>
              <a:rPr lang="en-US" sz="800" spc="-15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</a:p>
          <a:p>
            <a:pPr marL="306705" marR="0" indent="-247015" algn="ctr">
              <a:lnSpc>
                <a:spcPct val="102000"/>
              </a:lnSpc>
              <a:spcBef>
                <a:spcPts val="15"/>
              </a:spcBef>
              <a:spcAft>
                <a:spcPts val="0"/>
              </a:spcAft>
            </a:pP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Eye</a:t>
            </a:r>
            <a:r>
              <a:rPr lang="en-US" sz="800" spc="-3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Research</a:t>
            </a:r>
            <a:r>
              <a:rPr lang="en-US" sz="800" spc="2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Institute</a:t>
            </a:r>
            <a:endParaRPr lang="en-US" sz="8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</p:txBody>
      </p:sp>
      <p:cxnSp>
        <p:nvCxnSpPr>
          <p:cNvPr id="310" name="Straight Connector 309" descr="Line indicating that Amy Thompson directly supervises the following:">
            <a:extLst>
              <a:ext uri="{FF2B5EF4-FFF2-40B4-BE49-F238E27FC236}">
                <a16:creationId xmlns:a16="http://schemas.microsoft.com/office/drawing/2014/main" id="{32652548-13D4-67C3-610C-C92230EF408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>
            <a:off x="4469895" y="1480129"/>
            <a:ext cx="898222" cy="1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Box 18">
            <a:extLst>
              <a:ext uri="{FF2B5EF4-FFF2-40B4-BE49-F238E27FC236}">
                <a16:creationId xmlns:a16="http://schemas.microsoft.com/office/drawing/2014/main" id="{FA65B352-FC03-300B-A777-6D35172AF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9190" y="1266954"/>
            <a:ext cx="1219200" cy="43704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tIns="18288" rIns="45720" bIns="18288">
            <a:spAutoFit/>
          </a:bodyPr>
          <a:lstStyle/>
          <a:p>
            <a:pPr algn="ctr" eaLnBrk="1" hangingPunct="1"/>
            <a:r>
              <a:rPr lang="en-US" altLang="en-US" sz="1000" dirty="0">
                <a:latin typeface="+mj-lt"/>
              </a:rPr>
              <a:t>Patricia </a:t>
            </a:r>
            <a:r>
              <a:rPr lang="en-US" altLang="en-US" sz="1000" dirty="0" err="1">
                <a:latin typeface="+mj-lt"/>
              </a:rPr>
              <a:t>Georgevich</a:t>
            </a:r>
            <a:endParaRPr lang="en-US" altLang="en-US" sz="1000" dirty="0">
              <a:latin typeface="+mj-lt"/>
            </a:endParaRPr>
          </a:p>
          <a:p>
            <a:pPr algn="ctr" eaLnBrk="1" hangingPunct="1"/>
            <a:r>
              <a:rPr lang="en-US" altLang="en-US" sz="800" dirty="0">
                <a:latin typeface="+mj-lt"/>
              </a:rPr>
              <a:t>Provost’s Communications Specialist/casual</a:t>
            </a:r>
          </a:p>
        </p:txBody>
      </p:sp>
      <p:cxnSp>
        <p:nvCxnSpPr>
          <p:cNvPr id="34991" name="Straight Connector 34990" descr="Line indicating that Amy Thompson directly supervises the following:">
            <a:extLst>
              <a:ext uri="{FF2B5EF4-FFF2-40B4-BE49-F238E27FC236}">
                <a16:creationId xmlns:a16="http://schemas.microsoft.com/office/drawing/2014/main" id="{022DE86D-2BCB-0594-AD36-20129C48BD3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967443" y="1971875"/>
            <a:ext cx="0" cy="20086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81" name="Text Box 65">
            <a:extLst>
              <a:ext uri="{FF2B5EF4-FFF2-40B4-BE49-F238E27FC236}">
                <a16:creationId xmlns:a16="http://schemas.microsoft.com/office/drawing/2014/main" id="{F24DE634-A573-8395-5F3B-BCABFB412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8" y="2189162"/>
            <a:ext cx="943152" cy="9187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0">
            <a:spAutoFit/>
          </a:bodyPr>
          <a:lstStyle/>
          <a:p>
            <a:pPr algn="ctr" eaLnBrk="1" hangingPunct="1"/>
            <a:r>
              <a:rPr lang="en-US" altLang="en-US" sz="1050" dirty="0">
                <a:latin typeface="+mj-lt"/>
              </a:rPr>
              <a:t>Amy </a:t>
            </a:r>
          </a:p>
          <a:p>
            <a:pPr algn="ctr" eaLnBrk="1" hangingPunct="1"/>
            <a:r>
              <a:rPr lang="en-US" altLang="en-US" sz="1050" dirty="0">
                <a:latin typeface="+mj-lt"/>
              </a:rPr>
              <a:t>Banes-</a:t>
            </a:r>
            <a:r>
              <a:rPr lang="en-US" altLang="en-US" sz="1050" dirty="0" err="1">
                <a:latin typeface="+mj-lt"/>
              </a:rPr>
              <a:t>Berceli</a:t>
            </a:r>
            <a:endParaRPr lang="en-US" altLang="en-US" sz="1050" dirty="0">
              <a:latin typeface="+mj-lt"/>
            </a:endParaRPr>
          </a:p>
          <a:p>
            <a:pPr algn="ctr" eaLnBrk="1" hangingPunct="1"/>
            <a:endParaRPr lang="en-US" altLang="en-US" sz="1050" dirty="0">
              <a:latin typeface="+mj-lt"/>
            </a:endParaRPr>
          </a:p>
          <a:p>
            <a:pPr algn="ctr" eaLnBrk="1" hangingPunct="1"/>
            <a:r>
              <a:rPr lang="en-US" altLang="en-US" sz="900" dirty="0">
                <a:latin typeface="+mj-lt"/>
              </a:rPr>
              <a:t>Vice Provost</a:t>
            </a:r>
            <a:br>
              <a:rPr lang="en-US" altLang="en-US" sz="900" dirty="0">
                <a:latin typeface="+mj-lt"/>
              </a:rPr>
            </a:br>
            <a:r>
              <a:rPr lang="en-US" altLang="en-US" sz="900" dirty="0">
                <a:latin typeface="+mj-lt"/>
              </a:rPr>
              <a:t>Academic          Operations</a:t>
            </a:r>
            <a:endParaRPr lang="en-US" altLang="en-US" sz="700" dirty="0">
              <a:latin typeface="+mj-lt"/>
            </a:endParaRPr>
          </a:p>
        </p:txBody>
      </p:sp>
      <p:sp>
        <p:nvSpPr>
          <p:cNvPr id="109" name="Graphic 12" descr="Line indicating that Amy Banes-Berceli directly supervises the following:">
            <a:extLst>
              <a:ext uri="{FF2B5EF4-FFF2-40B4-BE49-F238E27FC236}">
                <a16:creationId xmlns:a16="http://schemas.microsoft.com/office/drawing/2014/main" id="{F6BDC868-45EE-014E-4E4D-90AC21709A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789476" y="3103567"/>
            <a:ext cx="45719" cy="646559"/>
          </a:xfrm>
          <a:custGeom>
            <a:avLst/>
            <a:gdLst/>
            <a:ahLst/>
            <a:cxnLst/>
            <a:rect l="l" t="t" r="r" b="b"/>
            <a:pathLst>
              <a:path h="1450975">
                <a:moveTo>
                  <a:pt x="0" y="0"/>
                </a:moveTo>
                <a:lnTo>
                  <a:pt x="0" y="1450644"/>
                </a:lnTo>
              </a:path>
            </a:pathLst>
          </a:custGeom>
          <a:ln w="6096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4831" name="Text Box 15">
            <a:extLst>
              <a:ext uri="{FF2B5EF4-FFF2-40B4-BE49-F238E27FC236}">
                <a16:creationId xmlns:a16="http://schemas.microsoft.com/office/drawing/2014/main" id="{1EB0BE61-CA57-1603-A47F-A25A76719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27" y="3750127"/>
            <a:ext cx="943153" cy="53707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050" dirty="0">
                <a:latin typeface="+mj-lt"/>
                <a:cs typeface="Calibri Light" panose="020F0302020204030204" pitchFamily="34" charset="0"/>
              </a:rPr>
              <a:t>Theo Bracewell</a:t>
            </a:r>
          </a:p>
          <a:p>
            <a:pPr algn="ctr" eaLnBrk="1" hangingPunct="1"/>
            <a:endParaRPr lang="en-US" altLang="en-US" sz="600" dirty="0">
              <a:latin typeface="+mj-lt"/>
            </a:endParaRPr>
          </a:p>
          <a:p>
            <a:pPr algn="ctr" eaLnBrk="1" hangingPunct="1"/>
            <a:r>
              <a:rPr lang="en-US" altLang="en-US" sz="800" dirty="0">
                <a:latin typeface="+mj-lt"/>
              </a:rPr>
              <a:t>Director </a:t>
            </a:r>
          </a:p>
          <a:p>
            <a:pPr algn="ctr" eaLnBrk="1" hangingPunct="1"/>
            <a:r>
              <a:rPr lang="en-US" altLang="en-US" sz="800" dirty="0">
                <a:latin typeface="+mj-lt"/>
              </a:rPr>
              <a:t>Academic Events</a:t>
            </a:r>
          </a:p>
        </p:txBody>
      </p:sp>
      <p:cxnSp>
        <p:nvCxnSpPr>
          <p:cNvPr id="84" name="Straight Connector 83" descr="Line indicating that Theo Bracewell directly supervises the following:">
            <a:extLst>
              <a:ext uri="{FF2B5EF4-FFF2-40B4-BE49-F238E27FC236}">
                <a16:creationId xmlns:a16="http://schemas.microsoft.com/office/drawing/2014/main" id="{F2335115-0494-6CCC-B488-7032D624730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>
            <a:off x="958457" y="4312284"/>
            <a:ext cx="97" cy="8213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 Box 13">
            <a:extLst>
              <a:ext uri="{FF2B5EF4-FFF2-40B4-BE49-F238E27FC236}">
                <a16:creationId xmlns:a16="http://schemas.microsoft.com/office/drawing/2014/main" id="{AF46D652-28A3-3426-5559-D874A0812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882" y="4394417"/>
            <a:ext cx="949725" cy="60632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lvl="0" algn="ctr"/>
            <a:r>
              <a:rPr lang="en-US" altLang="en-US" sz="1050" dirty="0">
                <a:solidFill>
                  <a:prstClr val="black"/>
                </a:solidFill>
                <a:latin typeface="Calibri Light" panose="020F0302020204030204"/>
              </a:rPr>
              <a:t>Elizabeth Beebe</a:t>
            </a:r>
          </a:p>
          <a:p>
            <a:pPr lvl="0" algn="ctr"/>
            <a:r>
              <a:rPr lang="en-US" altLang="en-US" sz="800" dirty="0">
                <a:solidFill>
                  <a:prstClr val="black"/>
                </a:solidFill>
                <a:latin typeface="Calibri Light" panose="020F0302020204030204"/>
              </a:rPr>
              <a:t>Coordinator</a:t>
            </a:r>
          </a:p>
          <a:p>
            <a:pPr lvl="0" algn="ctr"/>
            <a:r>
              <a:rPr lang="en-US" altLang="en-US" sz="800" dirty="0">
                <a:solidFill>
                  <a:prstClr val="black"/>
                </a:solidFill>
                <a:latin typeface="Calibri Light" panose="020F0302020204030204"/>
              </a:rPr>
              <a:t>Academic Events</a:t>
            </a:r>
            <a:endParaRPr lang="en-US" altLang="en-US" sz="900" dirty="0">
              <a:latin typeface="+mj-lt"/>
            </a:endParaRPr>
          </a:p>
        </p:txBody>
      </p:sp>
      <p:cxnSp>
        <p:nvCxnSpPr>
          <p:cNvPr id="126" name="Straight Connector 125" descr="Line indicating that Amy Banes-Berceli directly supervises the following:">
            <a:extLst>
              <a:ext uri="{FF2B5EF4-FFF2-40B4-BE49-F238E27FC236}">
                <a16:creationId xmlns:a16="http://schemas.microsoft.com/office/drawing/2014/main" id="{5E4F6FED-F0AF-2106-5E86-9CD3C5B8E1A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  <a:stCxn id="85" idx="1"/>
          </p:cNvCxnSpPr>
          <p:nvPr/>
        </p:nvCxnSpPr>
        <p:spPr>
          <a:xfrm flipH="1">
            <a:off x="198161" y="5286479"/>
            <a:ext cx="1186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 Box 17">
            <a:extLst>
              <a:ext uri="{FF2B5EF4-FFF2-40B4-BE49-F238E27FC236}">
                <a16:creationId xmlns:a16="http://schemas.microsoft.com/office/drawing/2014/main" id="{0792C12E-0724-8F4F-FAA1-A0A9B75916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842" y="5144902"/>
            <a:ext cx="1219200" cy="2831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tIns="18288" rIns="45720" bIns="18288">
            <a:spAutoFit/>
          </a:bodyPr>
          <a:lstStyle/>
          <a:p>
            <a:pPr algn="ctr" eaLnBrk="1" hangingPunct="1"/>
            <a:r>
              <a:rPr lang="en-US" altLang="en-US" sz="900" dirty="0">
                <a:latin typeface="+mj-lt"/>
              </a:rPr>
              <a:t>Jennifer Anderson</a:t>
            </a:r>
          </a:p>
          <a:p>
            <a:pPr algn="ctr"/>
            <a:r>
              <a:rPr lang="en-US" altLang="en-US" sz="700" dirty="0"/>
              <a:t>Community Engagement</a:t>
            </a:r>
          </a:p>
        </p:txBody>
      </p:sp>
      <p:cxnSp>
        <p:nvCxnSpPr>
          <p:cNvPr id="35005" name="Straight Connector 35004" descr="Line indicating that Amy Thompson directly supervises the following:">
            <a:extLst>
              <a:ext uri="{FF2B5EF4-FFF2-40B4-BE49-F238E27FC236}">
                <a16:creationId xmlns:a16="http://schemas.microsoft.com/office/drawing/2014/main" id="{6ACFBE7A-6FD7-5DFE-7B3A-AB318F4F32F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2130275" y="1973740"/>
            <a:ext cx="0" cy="2357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2" name="Text Box 6">
            <a:extLst>
              <a:ext uri="{FF2B5EF4-FFF2-40B4-BE49-F238E27FC236}">
                <a16:creationId xmlns:a16="http://schemas.microsoft.com/office/drawing/2014/main" id="{61EAFACD-E3A8-E15D-1D86-298AC3895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5873" y="2189162"/>
            <a:ext cx="947860" cy="91409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050" dirty="0">
                <a:latin typeface="+mj-lt"/>
              </a:rPr>
              <a:t>Nivedita Mukherji</a:t>
            </a:r>
          </a:p>
          <a:p>
            <a:pPr algn="ctr" eaLnBrk="1" hangingPunct="1"/>
            <a:endParaRPr lang="en-US" altLang="en-US" sz="900" dirty="0">
              <a:latin typeface="+mj-lt"/>
            </a:endParaRPr>
          </a:p>
          <a:p>
            <a:pPr algn="ctr" eaLnBrk="1" hangingPunct="1"/>
            <a:endParaRPr lang="en-US" altLang="en-US" sz="900" dirty="0">
              <a:latin typeface="+mj-lt"/>
            </a:endParaRPr>
          </a:p>
          <a:p>
            <a:pPr algn="ctr" eaLnBrk="1" hangingPunct="1"/>
            <a:r>
              <a:rPr lang="en-US" altLang="en-US" sz="900" dirty="0">
                <a:latin typeface="+mj-lt"/>
              </a:rPr>
              <a:t>Vice Provost   Faculty Affairs</a:t>
            </a:r>
          </a:p>
        </p:txBody>
      </p:sp>
      <p:cxnSp>
        <p:nvCxnSpPr>
          <p:cNvPr id="76" name="Straight Connector 75" descr="Line indicating that Amy Banes-Berceli and Nivedita Mukherji co-supervise the following:">
            <a:extLst>
              <a:ext uri="{FF2B5EF4-FFF2-40B4-BE49-F238E27FC236}">
                <a16:creationId xmlns:a16="http://schemas.microsoft.com/office/drawing/2014/main" id="{B79DADC9-9E24-DFE8-EA44-01BD4F5314D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  <a:endCxn id="135" idx="0"/>
          </p:cNvCxnSpPr>
          <p:nvPr/>
        </p:nvCxnSpPr>
        <p:spPr>
          <a:xfrm>
            <a:off x="1533525" y="3195638"/>
            <a:ext cx="2101" cy="6287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 Box 15">
            <a:extLst>
              <a:ext uri="{FF2B5EF4-FFF2-40B4-BE49-F238E27FC236}">
                <a16:creationId xmlns:a16="http://schemas.microsoft.com/office/drawing/2014/main" id="{84047141-C9EE-C22C-16E9-5C4697BEA7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9224" y="3258511"/>
            <a:ext cx="1032803" cy="41387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noAutofit/>
          </a:bodyPr>
          <a:lstStyle/>
          <a:p>
            <a:pPr algn="ctr"/>
            <a:r>
              <a:rPr lang="en-US" altLang="en-US" sz="1050" dirty="0">
                <a:latin typeface="+mj-lt"/>
              </a:rPr>
              <a:t>Kathy Dailey</a:t>
            </a:r>
          </a:p>
          <a:p>
            <a:pPr algn="ctr"/>
            <a:r>
              <a:rPr lang="en-US" altLang="en-US" sz="800" dirty="0">
                <a:latin typeface="+mj-lt"/>
              </a:rPr>
              <a:t>Program Manager for Academic Operations</a:t>
            </a:r>
          </a:p>
          <a:p>
            <a:pPr algn="ctr" eaLnBrk="1" hangingPunct="1"/>
            <a:endParaRPr lang="en-US" altLang="en-US" sz="900" dirty="0">
              <a:latin typeface="+mj-lt"/>
            </a:endParaRPr>
          </a:p>
        </p:txBody>
      </p:sp>
      <p:sp>
        <p:nvSpPr>
          <p:cNvPr id="86" name="Graphic 12" descr="Line indicating that Nivedita Mukherji supervises the following:">
            <a:extLst>
              <a:ext uri="{FF2B5EF4-FFF2-40B4-BE49-F238E27FC236}">
                <a16:creationId xmlns:a16="http://schemas.microsoft.com/office/drawing/2014/main" id="{D6D8BB58-61DB-CD68-4167-3125A4CDDF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2296096" y="3134132"/>
            <a:ext cx="3786615" cy="1645920"/>
          </a:xfrm>
          <a:custGeom>
            <a:avLst/>
            <a:gdLst/>
            <a:ahLst/>
            <a:cxnLst/>
            <a:rect l="l" t="t" r="r" b="b"/>
            <a:pathLst>
              <a:path h="1450975">
                <a:moveTo>
                  <a:pt x="0" y="0"/>
                </a:moveTo>
                <a:lnTo>
                  <a:pt x="0" y="1450644"/>
                </a:lnTo>
              </a:path>
            </a:pathLst>
          </a:custGeom>
          <a:ln w="6096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23" name="Text Box 2">
            <a:extLst>
              <a:ext uri="{FF2B5EF4-FFF2-40B4-BE49-F238E27FC236}">
                <a16:creationId xmlns:a16="http://schemas.microsoft.com/office/drawing/2014/main" id="{AC539FD6-03A3-C434-9654-67C108494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4395" y="4772926"/>
            <a:ext cx="1054936" cy="679548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Sarah </a:t>
            </a:r>
            <a:r>
              <a:rPr lang="en-US" sz="10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Hosch</a:t>
            </a:r>
            <a:b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en-US" sz="800" dirty="0">
                <a:latin typeface="Calibri Light" panose="020F0302020204030204" pitchFamily="34" charset="0"/>
                <a:ea typeface="Calibri Light" panose="020F0302020204030204" pitchFamily="34" charset="0"/>
              </a:rPr>
              <a:t>Faculty </a:t>
            </a:r>
            <a:r>
              <a:rPr lang="en-US" sz="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Director</a:t>
            </a:r>
            <a:br>
              <a:rPr lang="en-US" sz="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en-US" sz="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Center for Excellence in Teaching and Learning</a:t>
            </a:r>
          </a:p>
        </p:txBody>
      </p:sp>
      <p:cxnSp>
        <p:nvCxnSpPr>
          <p:cNvPr id="35001" name="Straight Connector 35000" descr="Line indicating that Amy Thompson directly supervises the following:">
            <a:extLst>
              <a:ext uri="{FF2B5EF4-FFF2-40B4-BE49-F238E27FC236}">
                <a16:creationId xmlns:a16="http://schemas.microsoft.com/office/drawing/2014/main" id="{E0B1526C-F009-BDF4-010F-4982799420B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 flipV="1">
            <a:off x="3561430" y="1983966"/>
            <a:ext cx="1022" cy="1982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6" name="Text Box 10">
            <a:extLst>
              <a:ext uri="{FF2B5EF4-FFF2-40B4-BE49-F238E27FC236}">
                <a16:creationId xmlns:a16="http://schemas.microsoft.com/office/drawing/2014/main" id="{AACD3FB6-EE1F-5B6C-F216-B579CE90C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9156" y="2182209"/>
            <a:ext cx="964035" cy="102181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050" dirty="0">
                <a:latin typeface="+mj-lt"/>
              </a:rPr>
              <a:t>Jennifer</a:t>
            </a:r>
          </a:p>
          <a:p>
            <a:pPr algn="ctr" eaLnBrk="1" hangingPunct="1"/>
            <a:r>
              <a:rPr lang="en-US" altLang="en-US" sz="1050" dirty="0">
                <a:latin typeface="+mj-lt"/>
              </a:rPr>
              <a:t>Cordon Thor</a:t>
            </a:r>
          </a:p>
          <a:p>
            <a:pPr algn="ctr" eaLnBrk="1" hangingPunct="1"/>
            <a:endParaRPr lang="en-US" altLang="en-US" sz="800" dirty="0">
              <a:latin typeface="+mj-lt"/>
            </a:endParaRPr>
          </a:p>
          <a:p>
            <a:pPr algn="ctr" eaLnBrk="1" hangingPunct="1"/>
            <a:br>
              <a:rPr lang="en-US" altLang="en-US" sz="800" dirty="0">
                <a:latin typeface="+mj-lt"/>
              </a:rPr>
            </a:br>
            <a:r>
              <a:rPr lang="en-US" altLang="en-US" sz="900" dirty="0">
                <a:latin typeface="+mj-lt"/>
              </a:rPr>
              <a:t>Interim</a:t>
            </a:r>
            <a:br>
              <a:rPr lang="en-US" altLang="en-US" sz="900" dirty="0">
                <a:latin typeface="+mj-lt"/>
              </a:rPr>
            </a:br>
            <a:r>
              <a:rPr lang="en-US" altLang="en-US" sz="900" dirty="0">
                <a:latin typeface="+mj-lt"/>
              </a:rPr>
              <a:t>Vice Provost</a:t>
            </a:r>
          </a:p>
          <a:p>
            <a:pPr algn="ctr" eaLnBrk="1" hangingPunct="1"/>
            <a:r>
              <a:rPr lang="en-US" altLang="en-US" sz="900" dirty="0">
                <a:latin typeface="+mj-lt"/>
              </a:rPr>
              <a:t>Academic Affairs </a:t>
            </a:r>
          </a:p>
        </p:txBody>
      </p:sp>
      <p:cxnSp>
        <p:nvCxnSpPr>
          <p:cNvPr id="129" name="Straight Connector 128" descr="Line indicating that Jennifer Cordon Thor supervises the following:">
            <a:extLst>
              <a:ext uri="{FF2B5EF4-FFF2-40B4-BE49-F238E27FC236}">
                <a16:creationId xmlns:a16="http://schemas.microsoft.com/office/drawing/2014/main" id="{B4718F99-DD31-5986-5207-B7DEFC0D5DC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>
            <a:off x="3379275" y="3831408"/>
            <a:ext cx="1237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 Box 14">
            <a:extLst>
              <a:ext uri="{FF2B5EF4-FFF2-40B4-BE49-F238E27FC236}">
                <a16:creationId xmlns:a16="http://schemas.microsoft.com/office/drawing/2014/main" id="{94620009-8C30-BAD4-AF23-B6AEAB3D4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9082" y="3576326"/>
            <a:ext cx="980193" cy="47853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tIns="18288" rIns="45720" bIns="18288">
            <a:noAutofit/>
          </a:bodyPr>
          <a:lstStyle/>
          <a:p>
            <a:pPr lvl="0" algn="ctr"/>
            <a:r>
              <a:rPr lang="en-US" altLang="en-US" sz="1000" dirty="0">
                <a:solidFill>
                  <a:prstClr val="black"/>
                </a:solidFill>
                <a:latin typeface="Calibri Light" panose="020F0302020204030204"/>
              </a:rPr>
              <a:t>Kurtis Kirkpatrick</a:t>
            </a:r>
          </a:p>
          <a:p>
            <a:pPr lvl="0" algn="ctr"/>
            <a:r>
              <a:rPr lang="en-US" altLang="en-US" sz="800" dirty="0">
                <a:solidFill>
                  <a:prstClr val="black"/>
                </a:solidFill>
                <a:latin typeface="Calibri Light" panose="020F0302020204030204"/>
              </a:rPr>
              <a:t>Curriculum Coordinator</a:t>
            </a:r>
            <a:br>
              <a:rPr lang="en-US" altLang="en-US" sz="1000" dirty="0">
                <a:solidFill>
                  <a:prstClr val="black"/>
                </a:solidFill>
                <a:latin typeface="Calibri Light" panose="020F0302020204030204"/>
              </a:rPr>
            </a:br>
            <a:endParaRPr lang="en-US" altLang="en-US" sz="1000" dirty="0">
              <a:solidFill>
                <a:prstClr val="black"/>
              </a:solidFill>
              <a:latin typeface="Calibri Light" panose="020F0302020204030204"/>
            </a:endParaRPr>
          </a:p>
          <a:p>
            <a:pPr algn="ctr" eaLnBrk="1" hangingPunct="1"/>
            <a:endParaRPr lang="en-US" altLang="en-US" sz="900" dirty="0">
              <a:latin typeface="+mj-lt"/>
            </a:endParaRPr>
          </a:p>
        </p:txBody>
      </p:sp>
      <p:cxnSp>
        <p:nvCxnSpPr>
          <p:cNvPr id="112" name="Straight Connector 111" descr="Line indicating that Jennifer Cordon Thor supervises the following:">
            <a:extLst>
              <a:ext uri="{FF2B5EF4-FFF2-40B4-BE49-F238E27FC236}">
                <a16:creationId xmlns:a16="http://schemas.microsoft.com/office/drawing/2014/main" id="{239C70AB-4A81-67E8-162A-2283C5DB9FF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>
            <a:off x="3310933" y="4346256"/>
            <a:ext cx="19207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 Box 14">
            <a:extLst>
              <a:ext uri="{FF2B5EF4-FFF2-40B4-BE49-F238E27FC236}">
                <a16:creationId xmlns:a16="http://schemas.microsoft.com/office/drawing/2014/main" id="{7CCFA8E7-4EE5-8E63-3CED-0C4998BF2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5961" y="4157297"/>
            <a:ext cx="938514" cy="54973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tIns="18288" rIns="45720" bIns="18288">
            <a:noAutofit/>
          </a:bodyPr>
          <a:lstStyle/>
          <a:p>
            <a:pPr lvl="0" algn="ctr"/>
            <a:r>
              <a:rPr lang="en-US" altLang="en-US" sz="1000" dirty="0">
                <a:solidFill>
                  <a:prstClr val="black"/>
                </a:solidFill>
                <a:latin typeface="Calibri Light" panose="020F0302020204030204"/>
              </a:rPr>
              <a:t>Jennifer Thor</a:t>
            </a:r>
          </a:p>
          <a:p>
            <a:pPr lvl="0" algn="ctr"/>
            <a:r>
              <a:rPr lang="en-US" altLang="en-US" sz="800" dirty="0">
                <a:solidFill>
                  <a:prstClr val="black"/>
                </a:solidFill>
                <a:latin typeface="Calibri Light" panose="020F0302020204030204"/>
              </a:rPr>
              <a:t>Director</a:t>
            </a:r>
            <a:br>
              <a:rPr lang="en-US" altLang="en-US" sz="1000" dirty="0">
                <a:solidFill>
                  <a:prstClr val="black"/>
                </a:solidFill>
                <a:latin typeface="Calibri Light" panose="020F0302020204030204"/>
              </a:rPr>
            </a:br>
            <a:r>
              <a:rPr lang="en-US" altLang="en-US" sz="800" dirty="0">
                <a:solidFill>
                  <a:prstClr val="black"/>
                </a:solidFill>
                <a:latin typeface="Calibri Light" panose="020F0302020204030204"/>
              </a:rPr>
              <a:t>Interdisciplinary Studies</a:t>
            </a:r>
          </a:p>
          <a:p>
            <a:pPr algn="ctr" eaLnBrk="1" hangingPunct="1"/>
            <a:endParaRPr lang="en-US" altLang="en-US" sz="900" dirty="0">
              <a:latin typeface="+mj-lt"/>
            </a:endParaRPr>
          </a:p>
        </p:txBody>
      </p:sp>
      <p:cxnSp>
        <p:nvCxnSpPr>
          <p:cNvPr id="317" name="Straight Connector 316" descr="Line indicating that Jennifer Cordon Thor supervises the following:">
            <a:extLst>
              <a:ext uri="{FF2B5EF4-FFF2-40B4-BE49-F238E27FC236}">
                <a16:creationId xmlns:a16="http://schemas.microsoft.com/office/drawing/2014/main" id="{AEA5C6E1-38B0-2BAD-C0EF-03D0756C033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>
            <a:off x="3490275" y="3455321"/>
            <a:ext cx="374386" cy="46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 Box 15">
            <a:extLst>
              <a:ext uri="{FF2B5EF4-FFF2-40B4-BE49-F238E27FC236}">
                <a16:creationId xmlns:a16="http://schemas.microsoft.com/office/drawing/2014/main" id="{A1E25FE3-59C2-B5FF-2A6F-60261E334F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4456" y="3240738"/>
            <a:ext cx="974671" cy="40605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noAutofit/>
          </a:bodyPr>
          <a:lstStyle/>
          <a:p>
            <a:pPr algn="ctr"/>
            <a:r>
              <a:rPr lang="en-US" altLang="en-US" sz="1050" dirty="0">
                <a:latin typeface="+mj-lt"/>
              </a:rPr>
              <a:t>Jamie </a:t>
            </a:r>
            <a:r>
              <a:rPr lang="en-US" altLang="en-US" sz="1050" dirty="0" err="1">
                <a:latin typeface="+mj-lt"/>
              </a:rPr>
              <a:t>Czarnota</a:t>
            </a:r>
            <a:endParaRPr lang="en-US" altLang="en-US" sz="1050" dirty="0">
              <a:latin typeface="+mj-lt"/>
            </a:endParaRPr>
          </a:p>
          <a:p>
            <a:pPr algn="ctr"/>
            <a:r>
              <a:rPr lang="en-US" altLang="en-US" sz="800" dirty="0">
                <a:latin typeface="+mj-lt"/>
              </a:rPr>
              <a:t>Academic Services Coordinator</a:t>
            </a:r>
          </a:p>
          <a:p>
            <a:pPr algn="ctr"/>
            <a:endParaRPr lang="en-US" altLang="en-US" sz="800" dirty="0">
              <a:latin typeface="+mj-lt"/>
            </a:endParaRPr>
          </a:p>
          <a:p>
            <a:pPr algn="ctr"/>
            <a:endParaRPr lang="en-US" altLang="en-US" sz="900" dirty="0">
              <a:latin typeface="+mj-lt"/>
            </a:endParaRPr>
          </a:p>
          <a:p>
            <a:pPr algn="ctr" eaLnBrk="1" hangingPunct="1"/>
            <a:endParaRPr lang="en-US" altLang="en-US" sz="900" dirty="0">
              <a:latin typeface="+mj-lt"/>
            </a:endParaRPr>
          </a:p>
        </p:txBody>
      </p:sp>
      <p:cxnSp>
        <p:nvCxnSpPr>
          <p:cNvPr id="334" name="Straight Connector 333" descr="Line indicating that Jennifer Cordon Thor supervises the following:">
            <a:extLst>
              <a:ext uri="{FF2B5EF4-FFF2-40B4-BE49-F238E27FC236}">
                <a16:creationId xmlns:a16="http://schemas.microsoft.com/office/drawing/2014/main" id="{F20D3832-437A-3F56-9139-7E33DC6B150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 flipV="1">
            <a:off x="3504043" y="3909217"/>
            <a:ext cx="195264" cy="47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 Box 14">
            <a:extLst>
              <a:ext uri="{FF2B5EF4-FFF2-40B4-BE49-F238E27FC236}">
                <a16:creationId xmlns:a16="http://schemas.microsoft.com/office/drawing/2014/main" id="{BBBCB91C-8FC4-D955-FBB3-5C84C06A1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8463" y="3716407"/>
            <a:ext cx="1034963" cy="38562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tIns="18288" rIns="45720" bIns="18288">
            <a:noAutofit/>
          </a:bodyPr>
          <a:lstStyle/>
          <a:p>
            <a:pPr lvl="0" algn="ctr"/>
            <a:r>
              <a:rPr lang="en-US" altLang="en-US" sz="1050" dirty="0">
                <a:solidFill>
                  <a:prstClr val="black"/>
                </a:solidFill>
                <a:latin typeface="Calibri Light" panose="020F0302020204030204"/>
              </a:rPr>
              <a:t>Linda Gamage</a:t>
            </a:r>
          </a:p>
          <a:p>
            <a:pPr lvl="0" algn="ctr"/>
            <a:r>
              <a:rPr lang="en-US" altLang="en-US" sz="700" dirty="0">
                <a:solidFill>
                  <a:prstClr val="black"/>
                </a:solidFill>
                <a:latin typeface="Calibri Light" panose="020F0302020204030204"/>
              </a:rPr>
              <a:t>General Education Coordinator/ casual</a:t>
            </a:r>
          </a:p>
          <a:p>
            <a:pPr algn="ctr" eaLnBrk="1" hangingPunct="1"/>
            <a:endParaRPr lang="en-US" altLang="en-US" sz="900" dirty="0">
              <a:latin typeface="+mj-lt"/>
            </a:endParaRPr>
          </a:p>
        </p:txBody>
      </p:sp>
      <p:cxnSp>
        <p:nvCxnSpPr>
          <p:cNvPr id="134" name="Straight Connector 133" descr="Line indicating that Jennifer Cordon Thor supervises the following:">
            <a:extLst>
              <a:ext uri="{FF2B5EF4-FFF2-40B4-BE49-F238E27FC236}">
                <a16:creationId xmlns:a16="http://schemas.microsoft.com/office/drawing/2014/main" id="{CB4CE5FE-735E-64E0-589F-4DCEB63C1D1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 flipV="1">
            <a:off x="3500967" y="4348637"/>
            <a:ext cx="195264" cy="47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Text Box 14">
            <a:extLst>
              <a:ext uri="{FF2B5EF4-FFF2-40B4-BE49-F238E27FC236}">
                <a16:creationId xmlns:a16="http://schemas.microsoft.com/office/drawing/2014/main" id="{BAF0739F-68BE-12AE-CE6D-5A4A9C0F2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1154" y="4181511"/>
            <a:ext cx="1132034" cy="3198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tIns="18288" rIns="45720" bIns="18288">
            <a:noAutofit/>
          </a:bodyPr>
          <a:lstStyle/>
          <a:p>
            <a:pPr lvl="0" algn="ctr"/>
            <a:r>
              <a:rPr lang="en-US" altLang="en-US" sz="1050" dirty="0">
                <a:solidFill>
                  <a:prstClr val="black"/>
                </a:solidFill>
                <a:latin typeface="Calibri Light" panose="020F0302020204030204"/>
              </a:rPr>
              <a:t>Tricia </a:t>
            </a:r>
            <a:r>
              <a:rPr lang="en-US" altLang="en-US" sz="1050" dirty="0" err="1">
                <a:solidFill>
                  <a:prstClr val="black"/>
                </a:solidFill>
                <a:latin typeface="Calibri Light" panose="020F0302020204030204"/>
              </a:rPr>
              <a:t>Westergaard</a:t>
            </a:r>
            <a:endParaRPr lang="en-US" altLang="en-US" sz="1050" dirty="0">
              <a:solidFill>
                <a:prstClr val="black"/>
              </a:solidFill>
              <a:latin typeface="Calibri Light" panose="020F0302020204030204"/>
            </a:endParaRPr>
          </a:p>
          <a:p>
            <a:pPr algn="ctr" eaLnBrk="1" hangingPunct="1"/>
            <a:r>
              <a:rPr lang="en-US" altLang="en-US" sz="900" dirty="0">
                <a:latin typeface="+mj-lt"/>
              </a:rPr>
              <a:t>Registrar</a:t>
            </a:r>
          </a:p>
        </p:txBody>
      </p:sp>
      <p:cxnSp>
        <p:nvCxnSpPr>
          <p:cNvPr id="131" name="Straight Connector 130" descr="Line indicating that Amy Thompson directly supervises the following:">
            <a:extLst>
              <a:ext uri="{FF2B5EF4-FFF2-40B4-BE49-F238E27FC236}">
                <a16:creationId xmlns:a16="http://schemas.microsoft.com/office/drawing/2014/main" id="{10441DEB-25C5-5AFA-3461-711B712F825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  <a:stCxn id="130" idx="0"/>
          </p:cNvCxnSpPr>
          <p:nvPr/>
        </p:nvCxnSpPr>
        <p:spPr>
          <a:xfrm flipV="1">
            <a:off x="5121742" y="1957416"/>
            <a:ext cx="0" cy="15916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Text Box 10">
            <a:extLst>
              <a:ext uri="{FF2B5EF4-FFF2-40B4-BE49-F238E27FC236}">
                <a16:creationId xmlns:a16="http://schemas.microsoft.com/office/drawing/2014/main" id="{57327F9F-04D1-3BAE-B540-5FD2AAB77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3760" y="2116582"/>
            <a:ext cx="1015964" cy="94487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lvl="0" algn="ctr"/>
            <a:r>
              <a:rPr lang="en-US" altLang="en-US" sz="1050" dirty="0">
                <a:solidFill>
                  <a:prstClr val="black"/>
                </a:solidFill>
                <a:latin typeface="Calibri Light" panose="020F0302020204030204"/>
              </a:rPr>
              <a:t>Neil Baumgartner</a:t>
            </a:r>
            <a:br>
              <a:rPr lang="en-US" altLang="en-US" sz="1050" dirty="0">
                <a:solidFill>
                  <a:prstClr val="black"/>
                </a:solidFill>
                <a:latin typeface="Calibri Light" panose="020F0302020204030204"/>
              </a:rPr>
            </a:br>
            <a:r>
              <a:rPr lang="en-US" altLang="en-US" sz="900" dirty="0">
                <a:latin typeface="+mj-lt"/>
              </a:rPr>
              <a:t>Associate Vice President</a:t>
            </a:r>
            <a:br>
              <a:rPr lang="en-US" altLang="en-US" sz="900" dirty="0">
                <a:latin typeface="+mj-lt"/>
              </a:rPr>
            </a:br>
            <a:r>
              <a:rPr lang="en-US" altLang="en-US" sz="900" dirty="0">
                <a:latin typeface="+mj-lt"/>
              </a:rPr>
              <a:t>Student Success &amp; Advising</a:t>
            </a:r>
          </a:p>
        </p:txBody>
      </p:sp>
      <p:cxnSp>
        <p:nvCxnSpPr>
          <p:cNvPr id="141" name="Straight Connector 140" descr="Line indicating that Neil Baumgartner, along with Jennifer Cordon Thor, supervises Jamie Czarnota, Academic Services Coordinator">
            <a:extLst>
              <a:ext uri="{FF2B5EF4-FFF2-40B4-BE49-F238E27FC236}">
                <a16:creationId xmlns:a16="http://schemas.microsoft.com/office/drawing/2014/main" id="{962BFFF7-2503-CF54-D622-33F4F5F8CA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>
            <a:off x="4822961" y="3443920"/>
            <a:ext cx="2987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3" name="Straight Connector 302" descr="Line indicating that Neil Baumgartner supervises the following:">
            <a:extLst>
              <a:ext uri="{FF2B5EF4-FFF2-40B4-BE49-F238E27FC236}">
                <a16:creationId xmlns:a16="http://schemas.microsoft.com/office/drawing/2014/main" id="{DD467CC7-3C6B-31DF-96ED-D4CA8CDBCD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4521372" y="4707032"/>
            <a:ext cx="0" cy="1810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 Box 14">
            <a:extLst>
              <a:ext uri="{FF2B5EF4-FFF2-40B4-BE49-F238E27FC236}">
                <a16:creationId xmlns:a16="http://schemas.microsoft.com/office/drawing/2014/main" id="{8ECB46B1-A5CE-E299-CFFF-32B60B6A9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344" y="4897630"/>
            <a:ext cx="715825" cy="43611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tIns="18288" rIns="45720" bIns="18288">
            <a:noAutofit/>
          </a:bodyPr>
          <a:lstStyle/>
          <a:p>
            <a:pPr lvl="0" algn="ctr"/>
            <a:r>
              <a:rPr lang="en-US" altLang="en-US" sz="1000" dirty="0">
                <a:solidFill>
                  <a:prstClr val="black"/>
                </a:solidFill>
                <a:latin typeface="Calibri Light" panose="020F0302020204030204"/>
              </a:rPr>
              <a:t>Advising Directors</a:t>
            </a:r>
          </a:p>
          <a:p>
            <a:pPr algn="ctr" eaLnBrk="1" hangingPunct="1"/>
            <a:endParaRPr lang="en-US" altLang="en-US" sz="900" dirty="0">
              <a:latin typeface="+mj-lt"/>
            </a:endParaRPr>
          </a:p>
        </p:txBody>
      </p:sp>
      <p:cxnSp>
        <p:nvCxnSpPr>
          <p:cNvPr id="314" name="Straight Connector 313" descr="Line indicating that Neil Baumgartner supervises the following:">
            <a:extLst>
              <a:ext uri="{FF2B5EF4-FFF2-40B4-BE49-F238E27FC236}">
                <a16:creationId xmlns:a16="http://schemas.microsoft.com/office/drawing/2014/main" id="{AEBF3084-9387-CD53-F90F-E5F63FED51A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 flipV="1">
            <a:off x="5110892" y="4252487"/>
            <a:ext cx="195264" cy="47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33" name="Text Box 17">
            <a:extLst>
              <a:ext uri="{FF2B5EF4-FFF2-40B4-BE49-F238E27FC236}">
                <a16:creationId xmlns:a16="http://schemas.microsoft.com/office/drawing/2014/main" id="{731F2BBD-EE31-6866-3E77-0E6746375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595" y="3996973"/>
            <a:ext cx="958539" cy="52168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050" dirty="0">
                <a:latin typeface="+mj-lt"/>
              </a:rPr>
              <a:t>Amy Gould</a:t>
            </a:r>
            <a:endParaRPr lang="en-US" altLang="en-US" sz="900" dirty="0">
              <a:latin typeface="+mj-lt"/>
            </a:endParaRPr>
          </a:p>
          <a:p>
            <a:pPr algn="ctr"/>
            <a:r>
              <a:rPr lang="en-US" altLang="en-US" sz="700" dirty="0"/>
              <a:t>Student Achievement &amp; Persistence Specialist (Part time)</a:t>
            </a:r>
          </a:p>
        </p:txBody>
      </p:sp>
      <p:cxnSp>
        <p:nvCxnSpPr>
          <p:cNvPr id="301" name="Straight Connector 300" descr="Line indicating that Neil Baumgartner supervises the following:">
            <a:extLst>
              <a:ext uri="{FF2B5EF4-FFF2-40B4-BE49-F238E27FC236}">
                <a16:creationId xmlns:a16="http://schemas.microsoft.com/office/drawing/2014/main" id="{177B1B6D-7475-9B6C-39A8-85F552944FC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5665936" y="4707032"/>
            <a:ext cx="0" cy="1810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 Box 14">
            <a:extLst>
              <a:ext uri="{FF2B5EF4-FFF2-40B4-BE49-F238E27FC236}">
                <a16:creationId xmlns:a16="http://schemas.microsoft.com/office/drawing/2014/main" id="{E5BDE024-EB16-6A4D-E8D3-ECE34040C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7934" y="4895106"/>
            <a:ext cx="777296" cy="43134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5720" tIns="18288" rIns="45720" bIns="18288">
            <a:noAutofit/>
          </a:bodyPr>
          <a:lstStyle/>
          <a:p>
            <a:pPr lvl="0" algn="ctr"/>
            <a:r>
              <a:rPr lang="en-US" altLang="en-US" sz="1000" dirty="0">
                <a:solidFill>
                  <a:prstClr val="black"/>
                </a:solidFill>
                <a:latin typeface="Calibri Light" panose="020F0302020204030204"/>
              </a:rPr>
              <a:t>Sherry Wynn Perdue</a:t>
            </a:r>
            <a:br>
              <a:rPr lang="en-US" altLang="en-US" sz="1000" dirty="0">
                <a:solidFill>
                  <a:prstClr val="black"/>
                </a:solidFill>
                <a:latin typeface="Calibri Light" panose="020F0302020204030204"/>
              </a:rPr>
            </a:br>
            <a:r>
              <a:rPr lang="en-US" altLang="en-US" sz="800" dirty="0">
                <a:solidFill>
                  <a:prstClr val="black"/>
                </a:solidFill>
                <a:latin typeface="Calibri Light" panose="020F0302020204030204"/>
              </a:rPr>
              <a:t>Writing Center</a:t>
            </a:r>
          </a:p>
          <a:p>
            <a:pPr algn="ctr" eaLnBrk="1" hangingPunct="1"/>
            <a:endParaRPr lang="en-US" altLang="en-US" sz="900" dirty="0">
              <a:latin typeface="+mj-lt"/>
            </a:endParaRPr>
          </a:p>
        </p:txBody>
      </p:sp>
      <p:cxnSp>
        <p:nvCxnSpPr>
          <p:cNvPr id="132" name="Straight Connector 131" descr="Line indicating that Amy Thompson directly supervises the following:">
            <a:extLst>
              <a:ext uri="{FF2B5EF4-FFF2-40B4-BE49-F238E27FC236}">
                <a16:creationId xmlns:a16="http://schemas.microsoft.com/office/drawing/2014/main" id="{CCD717AB-3AFC-043D-5539-EFC7C9EA9D8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 flipV="1">
            <a:off x="7087128" y="1962177"/>
            <a:ext cx="1022" cy="1982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 Box 15">
            <a:extLst>
              <a:ext uri="{FF2B5EF4-FFF2-40B4-BE49-F238E27FC236}">
                <a16:creationId xmlns:a16="http://schemas.microsoft.com/office/drawing/2014/main" id="{538BF89E-76E7-98A7-BAF4-E2F2DDDDB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0588" y="2170161"/>
            <a:ext cx="1443246" cy="73347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noAutofit/>
          </a:bodyPr>
          <a:lstStyle/>
          <a:p>
            <a:pPr algn="ctr" eaLnBrk="1" hangingPunct="1"/>
            <a:r>
              <a:rPr lang="en-US" altLang="en-US" sz="1050" dirty="0">
                <a:latin typeface="+mj-lt"/>
              </a:rPr>
              <a:t>George</a:t>
            </a:r>
            <a:br>
              <a:rPr lang="en-US" altLang="en-US" sz="1050" dirty="0">
                <a:latin typeface="+mj-lt"/>
              </a:rPr>
            </a:br>
            <a:r>
              <a:rPr lang="en-US" altLang="en-US" sz="1050" dirty="0">
                <a:latin typeface="+mj-lt"/>
              </a:rPr>
              <a:t>Sipos</a:t>
            </a:r>
          </a:p>
          <a:p>
            <a:pPr algn="ctr" eaLnBrk="1" hangingPunct="1"/>
            <a:r>
              <a:rPr lang="en-US" altLang="en-US" sz="900" dirty="0">
                <a:latin typeface="+mj-lt"/>
              </a:rPr>
              <a:t>Associate Vice </a:t>
            </a:r>
            <a:br>
              <a:rPr lang="en-US" altLang="en-US" sz="900" dirty="0">
                <a:latin typeface="+mj-lt"/>
              </a:rPr>
            </a:br>
            <a:r>
              <a:rPr lang="en-US" altLang="en-US" sz="900" dirty="0">
                <a:latin typeface="+mj-lt"/>
              </a:rPr>
              <a:t>President</a:t>
            </a:r>
            <a:br>
              <a:rPr lang="en-US" altLang="en-US" sz="900" dirty="0">
                <a:latin typeface="+mj-lt"/>
              </a:rPr>
            </a:br>
            <a:r>
              <a:rPr lang="en-US" altLang="en-US" sz="900" dirty="0">
                <a:latin typeface="+mj-lt"/>
              </a:rPr>
              <a:t>        Global &amp; Digital Learning</a:t>
            </a:r>
          </a:p>
        </p:txBody>
      </p:sp>
      <p:cxnSp>
        <p:nvCxnSpPr>
          <p:cNvPr id="15" name="Straight Connector 14" descr="Line indicating that George Sipos supervises the following:">
            <a:extLst>
              <a:ext uri="{FF2B5EF4-FFF2-40B4-BE49-F238E27FC236}">
                <a16:creationId xmlns:a16="http://schemas.microsoft.com/office/drawing/2014/main" id="{F99E73E0-3615-B7F7-7A9C-3CE97D4BDB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  <a:endCxn id="6" idx="3"/>
          </p:cNvCxnSpPr>
          <p:nvPr/>
        </p:nvCxnSpPr>
        <p:spPr>
          <a:xfrm flipH="1">
            <a:off x="6992852" y="3155332"/>
            <a:ext cx="85431" cy="21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Box 15">
            <a:extLst>
              <a:ext uri="{FF2B5EF4-FFF2-40B4-BE49-F238E27FC236}">
                <a16:creationId xmlns:a16="http://schemas.microsoft.com/office/drawing/2014/main" id="{7AD3B4FF-D974-377C-659F-023F25AEED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8181" y="2992137"/>
            <a:ext cx="974671" cy="33060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noAutofit/>
          </a:bodyPr>
          <a:lstStyle/>
          <a:p>
            <a:pPr algn="ctr"/>
            <a:r>
              <a:rPr lang="en-US" altLang="en-US" sz="1050" dirty="0">
                <a:latin typeface="+mj-lt"/>
              </a:rPr>
              <a:t>Jennifer Buck</a:t>
            </a:r>
          </a:p>
          <a:p>
            <a:pPr algn="ctr"/>
            <a:r>
              <a:rPr lang="en-US" altLang="en-US" sz="800" dirty="0">
                <a:latin typeface="+mj-lt"/>
              </a:rPr>
              <a:t>Office Assistant III</a:t>
            </a:r>
          </a:p>
          <a:p>
            <a:pPr algn="ctr"/>
            <a:endParaRPr lang="en-US" altLang="en-US" sz="800" dirty="0">
              <a:latin typeface="+mj-lt"/>
            </a:endParaRPr>
          </a:p>
          <a:p>
            <a:pPr algn="ctr"/>
            <a:endParaRPr lang="en-US" altLang="en-US" sz="900" dirty="0">
              <a:latin typeface="+mj-lt"/>
            </a:endParaRPr>
          </a:p>
          <a:p>
            <a:pPr algn="ctr" eaLnBrk="1" hangingPunct="1"/>
            <a:endParaRPr lang="en-US" altLang="en-US" sz="900" dirty="0">
              <a:latin typeface="+mj-lt"/>
            </a:endParaRPr>
          </a:p>
        </p:txBody>
      </p:sp>
      <p:cxnSp>
        <p:nvCxnSpPr>
          <p:cNvPr id="72" name="Straight Connector 71" descr="Line indicating that George Sipos supervises the following:">
            <a:extLst>
              <a:ext uri="{FF2B5EF4-FFF2-40B4-BE49-F238E27FC236}">
                <a16:creationId xmlns:a16="http://schemas.microsoft.com/office/drawing/2014/main" id="{B428CAAC-6570-D0D6-CDDB-86342BA2590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>
            <a:off x="6934359" y="3617743"/>
            <a:ext cx="15750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Text Box 22">
            <a:extLst>
              <a:ext uri="{FF2B5EF4-FFF2-40B4-BE49-F238E27FC236}">
                <a16:creationId xmlns:a16="http://schemas.microsoft.com/office/drawing/2014/main" id="{C6993940-3E42-1D25-41C9-E0ACD8452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1679" y="3390350"/>
            <a:ext cx="843604" cy="54476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050" dirty="0">
                <a:latin typeface="+mj-lt"/>
              </a:rPr>
              <a:t>Diane Underwood</a:t>
            </a:r>
          </a:p>
          <a:p>
            <a:pPr algn="ctr" eaLnBrk="1" hangingPunct="1"/>
            <a:r>
              <a:rPr lang="en-US" altLang="en-US" sz="600" dirty="0">
                <a:latin typeface="+mj-lt"/>
              </a:rPr>
              <a:t>Director, Academic Compliance</a:t>
            </a:r>
          </a:p>
        </p:txBody>
      </p:sp>
      <p:cxnSp>
        <p:nvCxnSpPr>
          <p:cNvPr id="119" name="Straight Connector 118" descr="Line indicating that George Sipos supervises the following:">
            <a:extLst>
              <a:ext uri="{FF2B5EF4-FFF2-40B4-BE49-F238E27FC236}">
                <a16:creationId xmlns:a16="http://schemas.microsoft.com/office/drawing/2014/main" id="{9ACA1157-B7F3-050F-00E0-AFCC63536AD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6535370" y="4115703"/>
            <a:ext cx="0" cy="5347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Textbox 65">
            <a:extLst>
              <a:ext uri="{FF2B5EF4-FFF2-40B4-BE49-F238E27FC236}">
                <a16:creationId xmlns:a16="http://schemas.microsoft.com/office/drawing/2014/main" id="{2AB00580-43F4-043E-9776-AEB07885C5A7}"/>
              </a:ext>
            </a:extLst>
          </p:cNvPr>
          <p:cNvSpPr txBox="1">
            <a:spLocks/>
          </p:cNvSpPr>
          <p:nvPr/>
        </p:nvSpPr>
        <p:spPr>
          <a:xfrm>
            <a:off x="6095056" y="4653683"/>
            <a:ext cx="1136720" cy="619332"/>
          </a:xfrm>
          <a:prstGeom prst="rect">
            <a:avLst/>
          </a:prstGeom>
          <a:ln w="12192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noAutofit/>
          </a:bodyPr>
          <a:lstStyle/>
          <a:p>
            <a:pPr marL="1905" marR="0" algn="ctr">
              <a:lnSpc>
                <a:spcPct val="97000"/>
              </a:lnSpc>
              <a:spcBef>
                <a:spcPts val="100"/>
              </a:spcBef>
              <a:spcAft>
                <a:spcPts val="0"/>
              </a:spcAft>
            </a:pPr>
            <a: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Shaun</a:t>
            </a:r>
            <a:r>
              <a:rPr lang="en-US" sz="1000" spc="-6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Moore</a:t>
            </a:r>
            <a:b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Executive </a:t>
            </a: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Director</a:t>
            </a:r>
            <a:endParaRPr lang="en-US" sz="8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1905" marR="1905" algn="ctr">
              <a:lnSpc>
                <a:spcPts val="127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E-Learning and Instructional Support</a:t>
            </a:r>
            <a:endParaRPr lang="en-US" sz="8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</p:txBody>
      </p:sp>
      <p:cxnSp>
        <p:nvCxnSpPr>
          <p:cNvPr id="118" name="Straight Connector 117" descr="Line indicating that George Sipos supervises the following:">
            <a:extLst>
              <a:ext uri="{FF2B5EF4-FFF2-40B4-BE49-F238E27FC236}">
                <a16:creationId xmlns:a16="http://schemas.microsoft.com/office/drawing/2014/main" id="{7F96822C-2A02-8B15-F119-CECF11B14CF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7683450" y="4115703"/>
            <a:ext cx="0" cy="53479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box 66">
            <a:extLst>
              <a:ext uri="{FF2B5EF4-FFF2-40B4-BE49-F238E27FC236}">
                <a16:creationId xmlns:a16="http://schemas.microsoft.com/office/drawing/2014/main" id="{2A2C29F5-A1F2-D8E1-2DCC-639D912FA5CD}"/>
              </a:ext>
            </a:extLst>
          </p:cNvPr>
          <p:cNvSpPr txBox="1">
            <a:spLocks/>
          </p:cNvSpPr>
          <p:nvPr/>
        </p:nvSpPr>
        <p:spPr>
          <a:xfrm>
            <a:off x="7263657" y="4650501"/>
            <a:ext cx="1151504" cy="611608"/>
          </a:xfrm>
          <a:prstGeom prst="rect">
            <a:avLst/>
          </a:prstGeom>
          <a:ln w="12192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noAutofit/>
          </a:bodyPr>
          <a:lstStyle/>
          <a:p>
            <a:pPr marL="311150" marR="130810" indent="-178435" algn="ctr">
              <a:lnSpc>
                <a:spcPct val="97000"/>
              </a:lnSpc>
              <a:spcBef>
                <a:spcPts val="100"/>
              </a:spcBef>
              <a:spcAft>
                <a:spcPts val="0"/>
              </a:spcAft>
            </a:pPr>
            <a:r>
              <a:rPr lang="en-US" sz="10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Adem</a:t>
            </a:r>
            <a: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 </a:t>
            </a:r>
            <a:r>
              <a:rPr lang="en-US" sz="1000" dirty="0" err="1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Althor</a:t>
            </a:r>
            <a:br>
              <a:rPr lang="en-US" sz="10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</a:br>
            <a:endParaRPr lang="en-US" sz="11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311150" marR="130810" indent="-178435" algn="ctr">
              <a:lnSpc>
                <a:spcPct val="97000"/>
              </a:lnSpc>
              <a:spcBef>
                <a:spcPts val="100"/>
              </a:spcBef>
              <a:spcAft>
                <a:spcPts val="0"/>
              </a:spcAft>
            </a:pPr>
            <a:r>
              <a:rPr lang="en-US" sz="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Executive D</a:t>
            </a: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irector</a:t>
            </a:r>
            <a:endParaRPr lang="en-US" sz="8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  <a:p>
            <a:pPr marL="71755" marR="0" algn="ctr">
              <a:lnSpc>
                <a:spcPts val="127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80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Global </a:t>
            </a:r>
            <a:r>
              <a:rPr lang="en-US" sz="800" spc="-10" dirty="0">
                <a:effectLst/>
                <a:latin typeface="Calibri Light" panose="020F0302020204030204" pitchFamily="34" charset="0"/>
                <a:ea typeface="Calibri Light" panose="020F0302020204030204" pitchFamily="34" charset="0"/>
              </a:rPr>
              <a:t>Engagement</a:t>
            </a:r>
            <a:endParaRPr lang="en-US" sz="800" dirty="0">
              <a:effectLst/>
              <a:latin typeface="Calibri Light" panose="020F0302020204030204" pitchFamily="34" charset="0"/>
              <a:ea typeface="Calibri Light" panose="020F0302020204030204" pitchFamily="34" charset="0"/>
            </a:endParaRPr>
          </a:p>
        </p:txBody>
      </p:sp>
      <p:cxnSp>
        <p:nvCxnSpPr>
          <p:cNvPr id="133" name="Straight Connector 132" descr="Line indicating that Amy Thompson directly supervises the following:">
            <a:extLst>
              <a:ext uri="{FF2B5EF4-FFF2-40B4-BE49-F238E27FC236}">
                <a16:creationId xmlns:a16="http://schemas.microsoft.com/office/drawing/2014/main" id="{9E7F646B-3D6E-B208-CAC1-ADC6820C3C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 flipV="1">
            <a:off x="9348353" y="1945665"/>
            <a:ext cx="1022" cy="1982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25" name="Text Box 9">
            <a:extLst>
              <a:ext uri="{FF2B5EF4-FFF2-40B4-BE49-F238E27FC236}">
                <a16:creationId xmlns:a16="http://schemas.microsoft.com/office/drawing/2014/main" id="{23A54AAF-8820-712C-A7D2-1B53001BA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4922" y="2126271"/>
            <a:ext cx="1017991" cy="852541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050" dirty="0">
                <a:latin typeface="+mj-lt"/>
              </a:rPr>
              <a:t>Peggy Cooke</a:t>
            </a:r>
            <a:br>
              <a:rPr lang="en-US" altLang="en-US" sz="1050" dirty="0">
                <a:latin typeface="+mj-lt"/>
              </a:rPr>
            </a:br>
            <a:endParaRPr lang="en-US" altLang="en-US" sz="1050" dirty="0">
              <a:latin typeface="+mj-lt"/>
            </a:endParaRPr>
          </a:p>
          <a:p>
            <a:pPr algn="ctr"/>
            <a:r>
              <a:rPr lang="en-US" sz="800" dirty="0"/>
              <a:t>Chief of Staff and Associate</a:t>
            </a:r>
          </a:p>
          <a:p>
            <a:pPr algn="ctr"/>
            <a:r>
              <a:rPr lang="en-US" sz="800" dirty="0"/>
              <a:t>Vice President of Academic Affairs</a:t>
            </a:r>
          </a:p>
        </p:txBody>
      </p:sp>
      <p:cxnSp>
        <p:nvCxnSpPr>
          <p:cNvPr id="151" name="Straight Connector 150" descr="Line indicating that Peggy Cooke supervises the following:">
            <a:extLst>
              <a:ext uri="{FF2B5EF4-FFF2-40B4-BE49-F238E27FC236}">
                <a16:creationId xmlns:a16="http://schemas.microsoft.com/office/drawing/2014/main" id="{8DAB009A-5E50-26BF-9463-316A51844D5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>
            <a:off x="8874922" y="3230188"/>
            <a:ext cx="499968" cy="19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 Box 18">
            <a:extLst>
              <a:ext uri="{FF2B5EF4-FFF2-40B4-BE49-F238E27FC236}">
                <a16:creationId xmlns:a16="http://schemas.microsoft.com/office/drawing/2014/main" id="{B6E8DA93-B145-D49D-5742-548AA9AB7A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17240" y="3067500"/>
            <a:ext cx="1163747" cy="40626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000" dirty="0">
                <a:latin typeface="+mj-lt"/>
              </a:rPr>
              <a:t>Alicia Nott</a:t>
            </a:r>
          </a:p>
          <a:p>
            <a:pPr algn="ctr" eaLnBrk="1" hangingPunct="1"/>
            <a:r>
              <a:rPr lang="en-US" altLang="en-US" sz="700" dirty="0">
                <a:latin typeface="+mj-lt"/>
              </a:rPr>
              <a:t>Business Operations Coordinator</a:t>
            </a:r>
            <a:endParaRPr lang="en-US" altLang="en-US" sz="800" dirty="0">
              <a:latin typeface="+mj-lt"/>
            </a:endParaRPr>
          </a:p>
        </p:txBody>
      </p:sp>
      <p:cxnSp>
        <p:nvCxnSpPr>
          <p:cNvPr id="137" name="Straight Connector 136" descr="Line indicating that Peggy Cooke supervises the following:">
            <a:extLst>
              <a:ext uri="{FF2B5EF4-FFF2-40B4-BE49-F238E27FC236}">
                <a16:creationId xmlns:a16="http://schemas.microsoft.com/office/drawing/2014/main" id="{A1CE9BEC-BF95-2C11-1557-5A380952D8F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>
            <a:off x="9224621" y="3837523"/>
            <a:ext cx="14998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Text Box 15">
            <a:extLst>
              <a:ext uri="{FF2B5EF4-FFF2-40B4-BE49-F238E27FC236}">
                <a16:creationId xmlns:a16="http://schemas.microsoft.com/office/drawing/2014/main" id="{01C214DD-468D-CF47-2CAB-411035DFA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73855" y="3627677"/>
            <a:ext cx="1152969" cy="44340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noAutofit/>
          </a:bodyPr>
          <a:lstStyle/>
          <a:p>
            <a:pPr lvl="0" algn="ctr"/>
            <a:r>
              <a:rPr lang="en-US" altLang="en-US" sz="1050" dirty="0">
                <a:solidFill>
                  <a:prstClr val="black"/>
                </a:solidFill>
                <a:latin typeface="Calibri Light" panose="020F0302020204030204"/>
              </a:rPr>
              <a:t>Julie Hamilton</a:t>
            </a:r>
          </a:p>
          <a:p>
            <a:pPr lvl="0" algn="ctr"/>
            <a:r>
              <a:rPr lang="en-US" altLang="en-US" sz="800" dirty="0">
                <a:solidFill>
                  <a:prstClr val="black"/>
                </a:solidFill>
                <a:latin typeface="Calibri Light" panose="020F0302020204030204"/>
              </a:rPr>
              <a:t>Director of Business Operations</a:t>
            </a:r>
          </a:p>
          <a:p>
            <a:pPr algn="ctr" eaLnBrk="1" hangingPunct="1"/>
            <a:endParaRPr lang="en-US" altLang="en-US" sz="900" dirty="0">
              <a:latin typeface="+mj-lt"/>
            </a:endParaRPr>
          </a:p>
        </p:txBody>
      </p:sp>
      <p:cxnSp>
        <p:nvCxnSpPr>
          <p:cNvPr id="139" name="Straight Connector 138" descr="Line indicating that Peggy Cooke supervises the following:">
            <a:extLst>
              <a:ext uri="{FF2B5EF4-FFF2-40B4-BE49-F238E27FC236}">
                <a16:creationId xmlns:a16="http://schemas.microsoft.com/office/drawing/2014/main" id="{C4EDFC7C-055C-C85E-372F-4FA068DD7BA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>
            <a:off x="9236611" y="4426227"/>
            <a:ext cx="12373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 Box 15">
            <a:extLst>
              <a:ext uri="{FF2B5EF4-FFF2-40B4-BE49-F238E27FC236}">
                <a16:creationId xmlns:a16="http://schemas.microsoft.com/office/drawing/2014/main" id="{4DEF256D-B92D-8886-F167-69C9172C4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9025" y="4244143"/>
            <a:ext cx="1136659" cy="33559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noAutofit/>
          </a:bodyPr>
          <a:lstStyle/>
          <a:p>
            <a:pPr lvl="0" algn="ctr"/>
            <a:r>
              <a:rPr lang="en-US" altLang="en-US" sz="1050" dirty="0">
                <a:solidFill>
                  <a:prstClr val="black"/>
                </a:solidFill>
                <a:latin typeface="Calibri Light" panose="020F0302020204030204"/>
              </a:rPr>
              <a:t>Margaret </a:t>
            </a:r>
            <a:r>
              <a:rPr lang="en-US" altLang="en-US" sz="1050" dirty="0" err="1">
                <a:solidFill>
                  <a:prstClr val="black"/>
                </a:solidFill>
                <a:latin typeface="Calibri Light" panose="020F0302020204030204"/>
              </a:rPr>
              <a:t>Zech</a:t>
            </a:r>
            <a:endParaRPr lang="en-US" altLang="en-US" sz="900" dirty="0">
              <a:solidFill>
                <a:prstClr val="black"/>
              </a:solidFill>
              <a:latin typeface="Calibri Light" panose="020F0302020204030204"/>
            </a:endParaRPr>
          </a:p>
          <a:p>
            <a:pPr lvl="0" algn="ctr"/>
            <a:r>
              <a:rPr lang="en-US" altLang="en-US" sz="800" dirty="0">
                <a:solidFill>
                  <a:prstClr val="black"/>
                </a:solidFill>
                <a:latin typeface="Calibri Light" panose="020F0302020204030204"/>
              </a:rPr>
              <a:t>IT Project Manager</a:t>
            </a:r>
            <a:endParaRPr lang="en-US" altLang="en-US" sz="800" dirty="0">
              <a:latin typeface="+mj-lt"/>
            </a:endParaRPr>
          </a:p>
        </p:txBody>
      </p:sp>
      <p:cxnSp>
        <p:nvCxnSpPr>
          <p:cNvPr id="121" name="Straight Connector 120" descr="Line indicating that Amy Thompson directly supervises the following:">
            <a:extLst>
              <a:ext uri="{FF2B5EF4-FFF2-40B4-BE49-F238E27FC236}">
                <a16:creationId xmlns:a16="http://schemas.microsoft.com/office/drawing/2014/main" id="{FF0FCEDD-35DE-999C-769F-0F885841878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>
            <a:off x="11364451" y="1942864"/>
            <a:ext cx="0" cy="1672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68">
            <a:extLst>
              <a:ext uri="{FF2B5EF4-FFF2-40B4-BE49-F238E27FC236}">
                <a16:creationId xmlns:a16="http://schemas.microsoft.com/office/drawing/2014/main" id="{CF52ED69-B4D2-78A2-40D9-AEAD5A5F6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02126" y="2117606"/>
            <a:ext cx="892009" cy="93718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050" dirty="0">
                <a:latin typeface="+mj-lt"/>
              </a:rPr>
              <a:t>Aimee Symington</a:t>
            </a:r>
            <a:br>
              <a:rPr lang="en-US" altLang="en-US" sz="1050" dirty="0">
                <a:latin typeface="+mj-lt"/>
              </a:rPr>
            </a:br>
            <a:endParaRPr lang="en-US" altLang="en-US" sz="1050" dirty="0">
              <a:latin typeface="+mj-lt"/>
            </a:endParaRPr>
          </a:p>
          <a:p>
            <a:pPr algn="ctr" eaLnBrk="1" hangingPunct="1"/>
            <a:r>
              <a:rPr lang="en-US" altLang="en-US" sz="900" dirty="0">
                <a:latin typeface="+mj-lt"/>
              </a:rPr>
              <a:t>Executive Administrative Specialist</a:t>
            </a:r>
          </a:p>
        </p:txBody>
      </p:sp>
      <p:cxnSp>
        <p:nvCxnSpPr>
          <p:cNvPr id="74" name="Straight Connector 73" descr="Line indicating that Aimee Symington supervises the following:">
            <a:extLst>
              <a:ext uri="{FF2B5EF4-FFF2-40B4-BE49-F238E27FC236}">
                <a16:creationId xmlns:a16="http://schemas.microsoft.com/office/drawing/2014/main" id="{01663F9A-FB9F-F0C2-0BCC-3229AD71998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>
            <a:off x="11152675" y="3389852"/>
            <a:ext cx="2095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834" name="Text Box 18">
            <a:extLst>
              <a:ext uri="{FF2B5EF4-FFF2-40B4-BE49-F238E27FC236}">
                <a16:creationId xmlns:a16="http://schemas.microsoft.com/office/drawing/2014/main" id="{9BCCCB07-74FF-7521-A526-D90267D7C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5628" y="3215634"/>
            <a:ext cx="1087686" cy="32162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050" dirty="0">
                <a:latin typeface="+mj-lt"/>
              </a:rPr>
              <a:t>Ann Forsyth</a:t>
            </a:r>
          </a:p>
          <a:p>
            <a:pPr algn="ctr" eaLnBrk="1" hangingPunct="1"/>
            <a:r>
              <a:rPr lang="en-US" altLang="en-US" sz="800" dirty="0">
                <a:latin typeface="+mj-lt"/>
              </a:rPr>
              <a:t>Office Assistant</a:t>
            </a:r>
          </a:p>
        </p:txBody>
      </p:sp>
      <p:cxnSp>
        <p:nvCxnSpPr>
          <p:cNvPr id="163" name="Straight Connector 162" descr="Line indicating that Aimee Symington supervises the following:">
            <a:extLst>
              <a:ext uri="{FF2B5EF4-FFF2-40B4-BE49-F238E27FC236}">
                <a16:creationId xmlns:a16="http://schemas.microsoft.com/office/drawing/2014/main" id="{5C258B63-B04B-A5E3-338A-2AC17DA04F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 flipV="1">
            <a:off x="11149049" y="3837523"/>
            <a:ext cx="220502" cy="101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 Box 18">
            <a:extLst>
              <a:ext uri="{FF2B5EF4-FFF2-40B4-BE49-F238E27FC236}">
                <a16:creationId xmlns:a16="http://schemas.microsoft.com/office/drawing/2014/main" id="{ED0D099F-6856-467F-335D-742039436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45627" y="3677231"/>
            <a:ext cx="1088791" cy="32162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050" dirty="0">
                <a:latin typeface="+mj-lt"/>
              </a:rPr>
              <a:t>Theresa Hardnett</a:t>
            </a:r>
          </a:p>
          <a:p>
            <a:pPr algn="ctr" eaLnBrk="1" hangingPunct="1"/>
            <a:r>
              <a:rPr lang="en-US" altLang="en-US" sz="800" dirty="0">
                <a:latin typeface="+mj-lt"/>
              </a:rPr>
              <a:t>Office Assistant</a:t>
            </a:r>
          </a:p>
        </p:txBody>
      </p:sp>
      <p:cxnSp>
        <p:nvCxnSpPr>
          <p:cNvPr id="111" name="Straight Connector 110" descr="Line indicating that Aimee Symington supervises the following:">
            <a:extLst>
              <a:ext uri="{FF2B5EF4-FFF2-40B4-BE49-F238E27FC236}">
                <a16:creationId xmlns:a16="http://schemas.microsoft.com/office/drawing/2014/main" id="{33100E7E-D64D-C410-6EA5-3B83C44BDC4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>
            <a:cxnSpLocks/>
          </p:cNvCxnSpPr>
          <p:nvPr/>
        </p:nvCxnSpPr>
        <p:spPr>
          <a:xfrm flipH="1" flipV="1">
            <a:off x="11132934" y="4294278"/>
            <a:ext cx="229291" cy="5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 Box 18">
            <a:extLst>
              <a:ext uri="{FF2B5EF4-FFF2-40B4-BE49-F238E27FC236}">
                <a16:creationId xmlns:a16="http://schemas.microsoft.com/office/drawing/2014/main" id="{798E25E4-755C-29E8-153D-4DE663EE9A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71404" y="4107147"/>
            <a:ext cx="1060603" cy="36009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45720" tIns="18288" rIns="45720" bIns="18288">
            <a:spAutoFit/>
          </a:bodyPr>
          <a:lstStyle/>
          <a:p>
            <a:pPr algn="ctr" eaLnBrk="1" hangingPunct="1"/>
            <a:r>
              <a:rPr lang="en-US" altLang="en-US" sz="1050" i="1" dirty="0">
                <a:latin typeface="+mj-lt"/>
              </a:rPr>
              <a:t>Student Assistants</a:t>
            </a:r>
            <a:endParaRPr lang="en-US" altLang="en-US" sz="800" dirty="0">
              <a:latin typeface="+mj-lt"/>
            </a:endParaRPr>
          </a:p>
        </p:txBody>
      </p:sp>
      <p:cxnSp>
        <p:nvCxnSpPr>
          <p:cNvPr id="4" name="Straight Connector 3" descr="Line indicating that Amy Thompson directly supervises the following group of people:">
            <a:extLst>
              <a:ext uri="{FF2B5EF4-FFF2-40B4-BE49-F238E27FC236}">
                <a16:creationId xmlns:a16="http://schemas.microsoft.com/office/drawing/2014/main" id="{4E696CFD-0306-8F08-E476-861BBD11E13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CxnSpPr/>
          <p:nvPr/>
        </p:nvCxnSpPr>
        <p:spPr>
          <a:xfrm>
            <a:off x="1796715" y="5704872"/>
            <a:ext cx="1003614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F673010-8C5B-3F0F-B639-C7C79FCADA71}"/>
              </a:ext>
            </a:extLst>
          </p:cNvPr>
          <p:cNvSpPr txBox="1"/>
          <p:nvPr/>
        </p:nvSpPr>
        <p:spPr>
          <a:xfrm>
            <a:off x="1907216" y="5781479"/>
            <a:ext cx="7083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800" dirty="0">
                <a:latin typeface="+mj-lt"/>
              </a:rPr>
              <a:t>Chuck </a:t>
            </a:r>
            <a:r>
              <a:rPr lang="en-US" sz="800" spc="-10" dirty="0">
                <a:latin typeface="+mj-lt"/>
              </a:rPr>
              <a:t>Pierce</a:t>
            </a:r>
            <a:endParaRPr lang="en-US" sz="650" spc="-1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9BDCA7-8CF8-8B86-70CF-F9F01ECF77C8}"/>
              </a:ext>
            </a:extLst>
          </p:cNvPr>
          <p:cNvSpPr txBox="1"/>
          <p:nvPr/>
        </p:nvSpPr>
        <p:spPr>
          <a:xfrm>
            <a:off x="2068937" y="5927423"/>
            <a:ext cx="373276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/>
            <a:r>
              <a:rPr lang="en-US" sz="650" spc="-20" dirty="0">
                <a:latin typeface="+mj-lt"/>
              </a:rPr>
              <a:t>Dean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009349-9ECD-49F8-00E5-2BC6A2FCCAA7}"/>
              </a:ext>
            </a:extLst>
          </p:cNvPr>
          <p:cNvSpPr txBox="1"/>
          <p:nvPr/>
        </p:nvSpPr>
        <p:spPr>
          <a:xfrm>
            <a:off x="1826702" y="6044293"/>
            <a:ext cx="805335" cy="277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85"/>
              </a:lnSpc>
            </a:pPr>
            <a:r>
              <a:rPr lang="en-US" sz="650" dirty="0">
                <a:latin typeface="+mj-lt"/>
              </a:rPr>
              <a:t>School of </a:t>
            </a:r>
            <a:r>
              <a:rPr lang="en-US" sz="650" spc="-10" dirty="0">
                <a:latin typeface="+mj-lt"/>
              </a:rPr>
              <a:t>Business</a:t>
            </a:r>
          </a:p>
          <a:p>
            <a:pPr algn="ctr" fontAlgn="t">
              <a:lnSpc>
                <a:spcPts val="635"/>
              </a:lnSpc>
              <a:spcBef>
                <a:spcPts val="10"/>
              </a:spcBef>
            </a:pPr>
            <a:r>
              <a:rPr lang="en-US" sz="650" spc="-10" dirty="0">
                <a:latin typeface="+mj-lt"/>
              </a:rPr>
              <a:t>Administration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3CBD86-2F5D-A4AC-8F54-D04BB73BF3EA}"/>
              </a:ext>
            </a:extLst>
          </p:cNvPr>
          <p:cNvSpPr txBox="1"/>
          <p:nvPr/>
        </p:nvSpPr>
        <p:spPr>
          <a:xfrm>
            <a:off x="2937966" y="5787691"/>
            <a:ext cx="765330" cy="22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955"/>
              </a:lnSpc>
            </a:pPr>
            <a:r>
              <a:rPr lang="en-US" sz="800" dirty="0">
                <a:latin typeface="+mj-lt"/>
              </a:rPr>
              <a:t>Brad Swanson</a:t>
            </a:r>
            <a:endParaRPr lang="en-US" sz="650" spc="-1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491C6F-5FB8-59F1-5366-3808B8734684}"/>
              </a:ext>
            </a:extLst>
          </p:cNvPr>
          <p:cNvSpPr txBox="1"/>
          <p:nvPr/>
        </p:nvSpPr>
        <p:spPr>
          <a:xfrm>
            <a:off x="3130965" y="5928823"/>
            <a:ext cx="3732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15"/>
              </a:lnSpc>
            </a:pPr>
            <a:r>
              <a:rPr lang="en-US" sz="650" spc="-20" dirty="0">
                <a:latin typeface="+mj-lt"/>
              </a:rPr>
              <a:t>Dean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E46B2C-E394-6174-C774-F0E27D0D85AC}"/>
              </a:ext>
            </a:extLst>
          </p:cNvPr>
          <p:cNvSpPr txBox="1"/>
          <p:nvPr/>
        </p:nvSpPr>
        <p:spPr>
          <a:xfrm>
            <a:off x="2912795" y="6040881"/>
            <a:ext cx="805335" cy="274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30"/>
              </a:lnSpc>
              <a:spcBef>
                <a:spcPts val="10"/>
              </a:spcBef>
            </a:pPr>
            <a:r>
              <a:rPr lang="en-US" sz="650" dirty="0">
                <a:latin typeface="+mj-lt"/>
              </a:rPr>
              <a:t>College of Arts</a:t>
            </a:r>
            <a:r>
              <a:rPr lang="en-US" sz="650" spc="-10" dirty="0">
                <a:latin typeface="+mj-lt"/>
              </a:rPr>
              <a:t> </a:t>
            </a:r>
            <a:r>
              <a:rPr lang="en-US" sz="650" spc="-30" dirty="0">
                <a:latin typeface="+mj-lt"/>
              </a:rPr>
              <a:t>and</a:t>
            </a:r>
            <a:r>
              <a:rPr lang="en-US" sz="650" spc="-10" dirty="0">
                <a:latin typeface="+mj-lt"/>
              </a:rPr>
              <a:t> Sciences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B3D26E-9981-FE6D-B6A8-8CCA0420FEC6}"/>
              </a:ext>
            </a:extLst>
          </p:cNvPr>
          <p:cNvSpPr txBox="1"/>
          <p:nvPr/>
        </p:nvSpPr>
        <p:spPr>
          <a:xfrm>
            <a:off x="3809254" y="5786464"/>
            <a:ext cx="1027518" cy="22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" algn="ctr" fontAlgn="t">
              <a:lnSpc>
                <a:spcPts val="955"/>
              </a:lnSpc>
            </a:pPr>
            <a:r>
              <a:rPr lang="en-US" sz="800" spc="-10" dirty="0">
                <a:latin typeface="+mj-lt"/>
              </a:rPr>
              <a:t>Jon</a:t>
            </a:r>
            <a:r>
              <a:rPr lang="en-US" sz="800" dirty="0">
                <a:latin typeface="+mj-lt"/>
              </a:rPr>
              <a:t> </a:t>
            </a:r>
            <a:r>
              <a:rPr lang="en-US" sz="800" spc="-10" dirty="0">
                <a:latin typeface="+mj-lt"/>
              </a:rPr>
              <a:t>Margerum</a:t>
            </a:r>
            <a:r>
              <a:rPr lang="en-US" sz="800" dirty="0">
                <a:latin typeface="+mj-lt"/>
              </a:rPr>
              <a:t>-</a:t>
            </a:r>
            <a:r>
              <a:rPr lang="en-US" sz="800" spc="-20" dirty="0">
                <a:latin typeface="+mj-lt"/>
              </a:rPr>
              <a:t>Leys</a:t>
            </a:r>
            <a:endParaRPr lang="en-US" sz="650" spc="-2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EB9D8C9-14F4-4E91-4000-FB0679BDF8C8}"/>
              </a:ext>
            </a:extLst>
          </p:cNvPr>
          <p:cNvSpPr txBox="1"/>
          <p:nvPr/>
        </p:nvSpPr>
        <p:spPr>
          <a:xfrm>
            <a:off x="4149009" y="5931401"/>
            <a:ext cx="3732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15"/>
              </a:lnSpc>
            </a:pPr>
            <a:r>
              <a:rPr lang="en-US" sz="650" spc="-20" dirty="0">
                <a:latin typeface="+mj-lt"/>
              </a:rPr>
              <a:t>Dean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4DCAA59-63CD-101C-3BDB-46B28DDEB3F1}"/>
              </a:ext>
            </a:extLst>
          </p:cNvPr>
          <p:cNvSpPr txBox="1"/>
          <p:nvPr/>
        </p:nvSpPr>
        <p:spPr>
          <a:xfrm>
            <a:off x="3819676" y="6039394"/>
            <a:ext cx="1011781" cy="274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30"/>
              </a:lnSpc>
              <a:spcBef>
                <a:spcPts val="10"/>
              </a:spcBef>
            </a:pPr>
            <a:r>
              <a:rPr lang="en-US" sz="650" spc="-10" dirty="0">
                <a:latin typeface="+mj-lt"/>
              </a:rPr>
              <a:t>School of Education</a:t>
            </a:r>
            <a:r>
              <a:rPr lang="en-US" sz="650" dirty="0">
                <a:latin typeface="+mj-lt"/>
              </a:rPr>
              <a:t> </a:t>
            </a:r>
            <a:r>
              <a:rPr lang="en-US" sz="650" spc="-30" dirty="0">
                <a:latin typeface="+mj-lt"/>
              </a:rPr>
              <a:t>and</a:t>
            </a:r>
            <a:r>
              <a:rPr lang="en-US" sz="650" dirty="0">
                <a:latin typeface="+mj-lt"/>
              </a:rPr>
              <a:t> Human </a:t>
            </a:r>
            <a:r>
              <a:rPr lang="en-US" sz="650" spc="-10" dirty="0">
                <a:latin typeface="+mj-lt"/>
              </a:rPr>
              <a:t>Services</a:t>
            </a:r>
            <a:r>
              <a:rPr lang="en-US" sz="650" dirty="0">
                <a:latin typeface="+mj-lt"/>
              </a:rPr>
              <a:t> </a:t>
            </a:r>
            <a:endParaRPr lang="en-US" sz="650" spc="-1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57AD4C5-CE1A-3161-BEAD-A661102E0A5A}"/>
              </a:ext>
            </a:extLst>
          </p:cNvPr>
          <p:cNvSpPr txBox="1"/>
          <p:nvPr/>
        </p:nvSpPr>
        <p:spPr>
          <a:xfrm>
            <a:off x="4806247" y="5790210"/>
            <a:ext cx="1027518" cy="22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" algn="ctr" fontAlgn="t">
              <a:lnSpc>
                <a:spcPts val="955"/>
              </a:lnSpc>
            </a:pPr>
            <a:r>
              <a:rPr lang="en-US" sz="800" spc="-10" dirty="0">
                <a:latin typeface="+mj-lt"/>
              </a:rPr>
              <a:t>Louay </a:t>
            </a:r>
            <a:r>
              <a:rPr lang="en-US" sz="800" spc="-10" dirty="0" err="1">
                <a:latin typeface="+mj-lt"/>
              </a:rPr>
              <a:t>Chamra</a:t>
            </a:r>
            <a:r>
              <a:rPr lang="en-US" sz="800" spc="-10" dirty="0">
                <a:latin typeface="+mj-lt"/>
              </a:rPr>
              <a:t> </a:t>
            </a:r>
            <a:endParaRPr lang="en-US" sz="650" spc="-20" dirty="0">
              <a:latin typeface="+mj-lt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5CA1E26-9AB1-2FCE-9C34-4201B52809B5}"/>
              </a:ext>
            </a:extLst>
          </p:cNvPr>
          <p:cNvSpPr txBox="1"/>
          <p:nvPr/>
        </p:nvSpPr>
        <p:spPr>
          <a:xfrm>
            <a:off x="5141190" y="5932741"/>
            <a:ext cx="37327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15"/>
              </a:lnSpc>
            </a:pPr>
            <a:r>
              <a:rPr lang="en-US" sz="650" spc="-20" dirty="0">
                <a:latin typeface="+mj-lt"/>
              </a:rPr>
              <a:t>Dean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14173DD-9B76-3273-B78C-BF30C385C2A3}"/>
              </a:ext>
            </a:extLst>
          </p:cNvPr>
          <p:cNvSpPr txBox="1"/>
          <p:nvPr/>
        </p:nvSpPr>
        <p:spPr>
          <a:xfrm>
            <a:off x="4799828" y="6038328"/>
            <a:ext cx="992204" cy="274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30"/>
              </a:lnSpc>
              <a:spcBef>
                <a:spcPts val="10"/>
              </a:spcBef>
            </a:pPr>
            <a:r>
              <a:rPr lang="en-US" sz="650" dirty="0">
                <a:latin typeface="+mj-lt"/>
              </a:rPr>
              <a:t>School</a:t>
            </a:r>
            <a:r>
              <a:rPr lang="en-US" sz="650" spc="-40" dirty="0">
                <a:latin typeface="+mj-lt"/>
              </a:rPr>
              <a:t> </a:t>
            </a:r>
            <a:r>
              <a:rPr lang="en-US" sz="650" dirty="0">
                <a:latin typeface="+mj-lt"/>
              </a:rPr>
              <a:t>of</a:t>
            </a:r>
            <a:r>
              <a:rPr lang="en-US" sz="650" spc="-40" dirty="0">
                <a:latin typeface="+mj-lt"/>
              </a:rPr>
              <a:t> </a:t>
            </a:r>
            <a:r>
              <a:rPr lang="en-US" sz="650" spc="-10" dirty="0">
                <a:latin typeface="+mj-lt"/>
              </a:rPr>
              <a:t>Engineering and Computer</a:t>
            </a:r>
            <a:r>
              <a:rPr lang="en-US" sz="650" spc="40" dirty="0">
                <a:latin typeface="+mj-lt"/>
              </a:rPr>
              <a:t> </a:t>
            </a:r>
            <a:r>
              <a:rPr lang="en-US" sz="650" spc="-10" dirty="0">
                <a:latin typeface="+mj-lt"/>
              </a:rPr>
              <a:t>Science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2E48F7B-85C8-B613-0ECD-B8A39F8EC7F2}"/>
              </a:ext>
            </a:extLst>
          </p:cNvPr>
          <p:cNvSpPr txBox="1"/>
          <p:nvPr/>
        </p:nvSpPr>
        <p:spPr>
          <a:xfrm>
            <a:off x="5819549" y="5781034"/>
            <a:ext cx="1027518" cy="22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" algn="ctr" fontAlgn="t">
              <a:lnSpc>
                <a:spcPts val="955"/>
              </a:lnSpc>
            </a:pPr>
            <a:r>
              <a:rPr lang="en-US" sz="800" spc="-10" dirty="0">
                <a:latin typeface="+mj-lt"/>
              </a:rPr>
              <a:t>John Krauss</a:t>
            </a:r>
            <a:endParaRPr lang="en-US" sz="650" spc="-20" dirty="0"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22C978D-CA46-839F-1B5E-B4CE315B91DC}"/>
              </a:ext>
            </a:extLst>
          </p:cNvPr>
          <p:cNvSpPr txBox="1"/>
          <p:nvPr/>
        </p:nvSpPr>
        <p:spPr>
          <a:xfrm>
            <a:off x="6037807" y="5928568"/>
            <a:ext cx="6262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15"/>
              </a:lnSpc>
            </a:pPr>
            <a:r>
              <a:rPr lang="en-US" sz="650" spc="-20" dirty="0">
                <a:latin typeface="+mj-lt"/>
              </a:rPr>
              <a:t>Interim Dean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3CFD016-F10C-8D59-2A78-F9FBD10B06D0}"/>
              </a:ext>
            </a:extLst>
          </p:cNvPr>
          <p:cNvSpPr txBox="1"/>
          <p:nvPr/>
        </p:nvSpPr>
        <p:spPr>
          <a:xfrm>
            <a:off x="5996493" y="6048200"/>
            <a:ext cx="704345" cy="274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665"/>
              </a:lnSpc>
              <a:spcBef>
                <a:spcPts val="10"/>
              </a:spcBef>
            </a:pPr>
            <a:r>
              <a:rPr lang="en-US" sz="650" dirty="0">
                <a:latin typeface="+mj-lt"/>
              </a:rPr>
              <a:t>School</a:t>
            </a:r>
            <a:r>
              <a:rPr lang="en-US" sz="650" spc="-40" dirty="0">
                <a:latin typeface="+mj-lt"/>
              </a:rPr>
              <a:t> </a:t>
            </a:r>
            <a:r>
              <a:rPr lang="en-US" sz="650" dirty="0">
                <a:latin typeface="+mj-lt"/>
              </a:rPr>
              <a:t>of</a:t>
            </a:r>
            <a:r>
              <a:rPr lang="en-US" sz="650" spc="-40" dirty="0">
                <a:latin typeface="+mj-lt"/>
              </a:rPr>
              <a:t> </a:t>
            </a:r>
            <a:r>
              <a:rPr lang="en-US" sz="650" dirty="0">
                <a:latin typeface="+mj-lt"/>
              </a:rPr>
              <a:t>Health </a:t>
            </a:r>
            <a:r>
              <a:rPr lang="en-US" sz="650" spc="-10" dirty="0">
                <a:latin typeface="+mj-lt"/>
              </a:rPr>
              <a:t>Sciences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6900F08-5349-CB9F-668D-540228DF2F36}"/>
              </a:ext>
            </a:extLst>
          </p:cNvPr>
          <p:cNvSpPr txBox="1"/>
          <p:nvPr/>
        </p:nvSpPr>
        <p:spPr>
          <a:xfrm>
            <a:off x="6832506" y="5781804"/>
            <a:ext cx="1027518" cy="22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" algn="ctr" fontAlgn="t">
              <a:lnSpc>
                <a:spcPts val="955"/>
              </a:lnSpc>
            </a:pPr>
            <a:r>
              <a:rPr lang="en-US" sz="800" spc="-10" dirty="0">
                <a:latin typeface="+mj-lt"/>
              </a:rPr>
              <a:t>Julie Kruse</a:t>
            </a:r>
            <a:endParaRPr lang="en-US" sz="650" spc="-20" dirty="0"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4685A2B-49BC-32D1-85FE-2B6982A0138C}"/>
              </a:ext>
            </a:extLst>
          </p:cNvPr>
          <p:cNvSpPr txBox="1"/>
          <p:nvPr/>
        </p:nvSpPr>
        <p:spPr>
          <a:xfrm>
            <a:off x="7043621" y="5929338"/>
            <a:ext cx="6262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15"/>
              </a:lnSpc>
            </a:pPr>
            <a:r>
              <a:rPr lang="en-US" sz="650" spc="-20" dirty="0">
                <a:latin typeface="+mj-lt"/>
              </a:rPr>
              <a:t>Interim Dean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02FD128-29E3-244C-4BC0-21BE54694A33}"/>
              </a:ext>
            </a:extLst>
          </p:cNvPr>
          <p:cNvSpPr txBox="1"/>
          <p:nvPr/>
        </p:nvSpPr>
        <p:spPr>
          <a:xfrm>
            <a:off x="6971521" y="6037065"/>
            <a:ext cx="7746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665"/>
              </a:lnSpc>
              <a:spcBef>
                <a:spcPts val="10"/>
              </a:spcBef>
            </a:pPr>
            <a:r>
              <a:rPr lang="en-US" sz="650" dirty="0">
                <a:latin typeface="+mj-lt"/>
              </a:rPr>
              <a:t>School</a:t>
            </a:r>
            <a:r>
              <a:rPr lang="en-US" sz="650" spc="-40" dirty="0">
                <a:latin typeface="+mj-lt"/>
              </a:rPr>
              <a:t> </a:t>
            </a:r>
            <a:r>
              <a:rPr lang="en-US" sz="650" dirty="0">
                <a:latin typeface="+mj-lt"/>
              </a:rPr>
              <a:t>of</a:t>
            </a:r>
            <a:r>
              <a:rPr lang="en-US" sz="650" spc="-40" dirty="0">
                <a:latin typeface="+mj-lt"/>
              </a:rPr>
              <a:t> </a:t>
            </a:r>
            <a:r>
              <a:rPr lang="en-US" sz="650" spc="-10" dirty="0">
                <a:latin typeface="+mj-lt"/>
              </a:rPr>
              <a:t>Nursing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04C238F-A609-EF48-42A4-7F9283CC91C4}"/>
              </a:ext>
            </a:extLst>
          </p:cNvPr>
          <p:cNvSpPr txBox="1"/>
          <p:nvPr/>
        </p:nvSpPr>
        <p:spPr>
          <a:xfrm>
            <a:off x="7810105" y="5782092"/>
            <a:ext cx="1027518" cy="22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" algn="ctr" fontAlgn="t">
              <a:lnSpc>
                <a:spcPts val="955"/>
              </a:lnSpc>
            </a:pPr>
            <a:r>
              <a:rPr lang="en-US" sz="800" spc="-10" dirty="0">
                <a:latin typeface="+mj-lt"/>
              </a:rPr>
              <a:t>Brandy Randall</a:t>
            </a:r>
            <a:endParaRPr lang="en-US" sz="650" spc="-20" dirty="0"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3F8F395-F2C9-C627-F353-A6B4D247223D}"/>
              </a:ext>
            </a:extLst>
          </p:cNvPr>
          <p:cNvSpPr txBox="1"/>
          <p:nvPr/>
        </p:nvSpPr>
        <p:spPr>
          <a:xfrm>
            <a:off x="8021220" y="5932007"/>
            <a:ext cx="6262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15"/>
              </a:lnSpc>
            </a:pPr>
            <a:r>
              <a:rPr lang="en-US" sz="650" spc="-20" dirty="0">
                <a:latin typeface="+mj-lt"/>
              </a:rPr>
              <a:t>Dean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8E03AAC-88A9-EC7B-34B2-A427A2125657}"/>
              </a:ext>
            </a:extLst>
          </p:cNvPr>
          <p:cNvSpPr txBox="1"/>
          <p:nvPr/>
        </p:nvSpPr>
        <p:spPr>
          <a:xfrm>
            <a:off x="7946739" y="6046877"/>
            <a:ext cx="7746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665"/>
              </a:lnSpc>
              <a:spcBef>
                <a:spcPts val="10"/>
              </a:spcBef>
            </a:pPr>
            <a:r>
              <a:rPr lang="en-US" sz="650" dirty="0">
                <a:latin typeface="+mj-lt"/>
              </a:rPr>
              <a:t>Graduate</a:t>
            </a:r>
            <a:r>
              <a:rPr lang="en-US" sz="650" spc="-40" dirty="0">
                <a:latin typeface="+mj-lt"/>
              </a:rPr>
              <a:t> </a:t>
            </a:r>
            <a:r>
              <a:rPr lang="en-US" sz="650" spc="-10" dirty="0">
                <a:latin typeface="+mj-lt"/>
              </a:rPr>
              <a:t>School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65995C2-1E8D-BA6D-2EB9-5DA0B4898F3F}"/>
              </a:ext>
            </a:extLst>
          </p:cNvPr>
          <p:cNvSpPr txBox="1"/>
          <p:nvPr/>
        </p:nvSpPr>
        <p:spPr>
          <a:xfrm>
            <a:off x="8831669" y="5784465"/>
            <a:ext cx="1027518" cy="22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" algn="ctr" fontAlgn="t">
              <a:lnSpc>
                <a:spcPts val="955"/>
              </a:lnSpc>
            </a:pPr>
            <a:r>
              <a:rPr lang="en-US" sz="800" spc="-10" dirty="0">
                <a:latin typeface="+mj-lt"/>
              </a:rPr>
              <a:t>Graeme Harper</a:t>
            </a:r>
            <a:endParaRPr lang="en-US" sz="650" spc="-20" dirty="0">
              <a:latin typeface="+mj-lt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2DB7C78-5EA1-78FA-4F77-9D5C041E4766}"/>
              </a:ext>
            </a:extLst>
          </p:cNvPr>
          <p:cNvSpPr txBox="1"/>
          <p:nvPr/>
        </p:nvSpPr>
        <p:spPr>
          <a:xfrm>
            <a:off x="9042784" y="5929618"/>
            <a:ext cx="6262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15"/>
              </a:lnSpc>
            </a:pPr>
            <a:r>
              <a:rPr lang="en-US" sz="650" spc="-20" dirty="0">
                <a:latin typeface="+mj-lt"/>
              </a:rPr>
              <a:t>Dean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8475F5F-621E-35B6-3A51-C27FFE5F21CD}"/>
              </a:ext>
            </a:extLst>
          </p:cNvPr>
          <p:cNvSpPr txBox="1"/>
          <p:nvPr/>
        </p:nvSpPr>
        <p:spPr>
          <a:xfrm>
            <a:off x="8965922" y="6042107"/>
            <a:ext cx="7746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665"/>
              </a:lnSpc>
              <a:spcBef>
                <a:spcPts val="10"/>
              </a:spcBef>
            </a:pPr>
            <a:r>
              <a:rPr lang="en-US" sz="650" dirty="0">
                <a:latin typeface="+mj-lt"/>
              </a:rPr>
              <a:t>Honors</a:t>
            </a:r>
            <a:r>
              <a:rPr lang="en-US" sz="650" spc="-40" dirty="0">
                <a:latin typeface="+mj-lt"/>
              </a:rPr>
              <a:t> </a:t>
            </a:r>
            <a:r>
              <a:rPr lang="en-US" sz="650" spc="-10" dirty="0">
                <a:latin typeface="+mj-lt"/>
              </a:rPr>
              <a:t>College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88C578F-43D1-3619-9416-1734CF79D7D1}"/>
              </a:ext>
            </a:extLst>
          </p:cNvPr>
          <p:cNvSpPr txBox="1"/>
          <p:nvPr/>
        </p:nvSpPr>
        <p:spPr>
          <a:xfrm>
            <a:off x="9865084" y="5789028"/>
            <a:ext cx="1027518" cy="22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" algn="ctr" fontAlgn="t">
              <a:lnSpc>
                <a:spcPts val="955"/>
              </a:lnSpc>
            </a:pPr>
            <a:r>
              <a:rPr lang="en-US" sz="800" spc="-10" dirty="0">
                <a:latin typeface="+mj-lt"/>
              </a:rPr>
              <a:t>Polly</a:t>
            </a:r>
            <a:r>
              <a:rPr lang="en-US" sz="800" spc="60" dirty="0">
                <a:latin typeface="+mj-lt"/>
              </a:rPr>
              <a:t> </a:t>
            </a:r>
            <a:r>
              <a:rPr lang="en-US" sz="800" spc="-10" dirty="0">
                <a:latin typeface="+mj-lt"/>
              </a:rPr>
              <a:t>Boruff-Jones</a:t>
            </a:r>
            <a:endParaRPr lang="en-US" sz="650" spc="-20" dirty="0">
              <a:latin typeface="+mj-lt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F2B5B75-5F04-384E-98CF-7573C61B51BA}"/>
              </a:ext>
            </a:extLst>
          </p:cNvPr>
          <p:cNvSpPr txBox="1"/>
          <p:nvPr/>
        </p:nvSpPr>
        <p:spPr>
          <a:xfrm>
            <a:off x="10073818" y="5934181"/>
            <a:ext cx="6262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15"/>
              </a:lnSpc>
            </a:pPr>
            <a:r>
              <a:rPr lang="en-US" sz="650" spc="-20" dirty="0">
                <a:latin typeface="+mj-lt"/>
              </a:rPr>
              <a:t>Dean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0E9DC81-104A-448C-935D-87D6B80E1252}"/>
              </a:ext>
            </a:extLst>
          </p:cNvPr>
          <p:cNvSpPr txBox="1"/>
          <p:nvPr/>
        </p:nvSpPr>
        <p:spPr>
          <a:xfrm>
            <a:off x="9999337" y="6044289"/>
            <a:ext cx="7746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665"/>
              </a:lnSpc>
              <a:spcBef>
                <a:spcPts val="10"/>
              </a:spcBef>
            </a:pPr>
            <a:r>
              <a:rPr lang="en-US" sz="650" dirty="0">
                <a:latin typeface="+mj-lt"/>
              </a:rPr>
              <a:t>Kresge</a:t>
            </a:r>
            <a:r>
              <a:rPr lang="en-US" sz="650" spc="-40" dirty="0">
                <a:latin typeface="+mj-lt"/>
              </a:rPr>
              <a:t> </a:t>
            </a:r>
            <a:r>
              <a:rPr lang="en-US" sz="650" spc="-10" dirty="0">
                <a:latin typeface="+mj-lt"/>
              </a:rPr>
              <a:t>Library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3D4489C-E760-9980-DB52-DE3B9728894C}"/>
              </a:ext>
            </a:extLst>
          </p:cNvPr>
          <p:cNvSpPr txBox="1"/>
          <p:nvPr/>
        </p:nvSpPr>
        <p:spPr>
          <a:xfrm>
            <a:off x="10836295" y="5775377"/>
            <a:ext cx="1027518" cy="220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88" algn="ctr" fontAlgn="t">
              <a:lnSpc>
                <a:spcPts val="955"/>
              </a:lnSpc>
            </a:pPr>
            <a:r>
              <a:rPr lang="en-US" sz="800" spc="-10" dirty="0">
                <a:latin typeface="+mj-lt"/>
              </a:rPr>
              <a:t>Chris Carpenter</a:t>
            </a:r>
            <a:endParaRPr lang="en-US" sz="650" spc="-20" dirty="0">
              <a:latin typeface="+mj-l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DE0E1F-826E-C294-FF4B-195AC5657B6E}"/>
              </a:ext>
            </a:extLst>
          </p:cNvPr>
          <p:cNvSpPr txBox="1"/>
          <p:nvPr/>
        </p:nvSpPr>
        <p:spPr>
          <a:xfrm>
            <a:off x="11047410" y="5925292"/>
            <a:ext cx="62621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715"/>
              </a:lnSpc>
            </a:pPr>
            <a:r>
              <a:rPr lang="en-US" sz="650" spc="-20" dirty="0">
                <a:latin typeface="+mj-lt"/>
              </a:rPr>
              <a:t>Dean</a:t>
            </a:r>
          </a:p>
        </p:txBody>
      </p:sp>
      <p:sp>
        <p:nvSpPr>
          <p:cNvPr id="34944" name="TextBox 34943">
            <a:extLst>
              <a:ext uri="{FF2B5EF4-FFF2-40B4-BE49-F238E27FC236}">
                <a16:creationId xmlns:a16="http://schemas.microsoft.com/office/drawing/2014/main" id="{9D6D4C39-B15B-8278-E066-093C9B979CD2}"/>
              </a:ext>
            </a:extLst>
          </p:cNvPr>
          <p:cNvSpPr txBox="1"/>
          <p:nvPr/>
        </p:nvSpPr>
        <p:spPr>
          <a:xfrm>
            <a:off x="10941968" y="6052069"/>
            <a:ext cx="82997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t">
              <a:lnSpc>
                <a:spcPts val="665"/>
              </a:lnSpc>
              <a:spcBef>
                <a:spcPts val="10"/>
              </a:spcBef>
            </a:pPr>
            <a:r>
              <a:rPr lang="en-US" sz="650" dirty="0">
                <a:latin typeface="+mj-lt"/>
              </a:rPr>
              <a:t>School</a:t>
            </a:r>
            <a:r>
              <a:rPr lang="en-US" sz="650" spc="-40" dirty="0">
                <a:latin typeface="+mj-lt"/>
              </a:rPr>
              <a:t> </a:t>
            </a:r>
            <a:r>
              <a:rPr lang="en-US" sz="650" dirty="0">
                <a:latin typeface="+mj-lt"/>
              </a:rPr>
              <a:t>of</a:t>
            </a:r>
            <a:r>
              <a:rPr lang="en-US" sz="650" spc="-40" dirty="0"/>
              <a:t> </a:t>
            </a:r>
            <a:r>
              <a:rPr lang="en-US" sz="650" spc="-10" dirty="0">
                <a:latin typeface="+mj-lt"/>
              </a:rPr>
              <a:t>Medicine</a:t>
            </a:r>
          </a:p>
        </p:txBody>
      </p:sp>
      <p:pic>
        <p:nvPicPr>
          <p:cNvPr id="1026" name="Picture 2" descr="Oakland University logo">
            <a:extLst>
              <a:ext uri="{FF2B5EF4-FFF2-40B4-BE49-F238E27FC236}">
                <a16:creationId xmlns:a16="http://schemas.microsoft.com/office/drawing/2014/main" id="{BB3FCC13-3AC8-248A-9E8A-32554570E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58" y="5780142"/>
            <a:ext cx="1406695" cy="370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A98E54-EBD1-D4BA-33EB-B0783040D9E8}"/>
              </a:ext>
            </a:extLst>
          </p:cNvPr>
          <p:cNvSpPr txBox="1"/>
          <p:nvPr/>
        </p:nvSpPr>
        <p:spPr>
          <a:xfrm>
            <a:off x="415497" y="6160195"/>
            <a:ext cx="12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+mj-lt"/>
              </a:rPr>
              <a:t>Office of Academic Affairs   </a:t>
            </a:r>
            <a:r>
              <a:rPr lang="en-US" sz="1200" dirty="0">
                <a:latin typeface="+mj-lt"/>
              </a:rPr>
              <a:t>December 2025</a:t>
            </a:r>
            <a:endParaRPr lang="en-US" sz="1000" i="1" dirty="0">
              <a:latin typeface="+mj-lt"/>
            </a:endParaRPr>
          </a:p>
        </p:txBody>
      </p:sp>
      <p:sp>
        <p:nvSpPr>
          <p:cNvPr id="34820" name="Rectangle 4">
            <a:extLst>
              <a:ext uri="{FF2B5EF4-FFF2-40B4-BE49-F238E27FC236}">
                <a16:creationId xmlns:a16="http://schemas.microsoft.com/office/drawing/2014/main" id="{F5CF5CD9-CDCE-6119-1ABC-9D3772293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0638" y="386563"/>
            <a:ext cx="7772400" cy="62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 dirty="0">
              <a:latin typeface="+mj-lt"/>
              <a:cs typeface="Calibri Light" panose="020F0302020204030204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E14FD95-534E-7107-E75B-20AF9DAEB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6346766" y="698363"/>
            <a:ext cx="5487021" cy="18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A13F1ED-D689-A2EE-4B92-925C9051F4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165182" y="6533388"/>
            <a:ext cx="9622" cy="312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36EB763F-B830-47B4-6A0F-D79164185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976724" y="1942864"/>
            <a:ext cx="10400522" cy="291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903" name="Straight Connector 34902">
            <a:extLst>
              <a:ext uri="{FF2B5EF4-FFF2-40B4-BE49-F238E27FC236}">
                <a16:creationId xmlns:a16="http://schemas.microsoft.com/office/drawing/2014/main" id="{516F8E84-153F-1162-957D-96AFD4363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359621" y="1064373"/>
            <a:ext cx="0" cy="8784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5861743C-B2BC-557B-A2C1-AE320F0BF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10176" y="2670675"/>
            <a:ext cx="29145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53E55019-3C86-1D4D-D875-3852A8CA4B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04188" y="7086540"/>
            <a:ext cx="39857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3102765A-11EE-C94C-1203-FB517F2B6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0292411" y="2431094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632E12A5-5920-C76B-05BA-322969721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534377" y="3338319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F4417937-639E-0565-1A1A-62121CD26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358730" y="2978812"/>
            <a:ext cx="15879" cy="14572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303759F-6364-820E-B1F0-89A84924E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201315" y="4367715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7307FAA0-F6D0-098E-78A0-CA1947F7C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976725" y="3192099"/>
            <a:ext cx="11473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E778B19-9954-FD23-6127-DF9F98090B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124075" y="3123528"/>
            <a:ext cx="4763" cy="721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73F7B41-0F83-15A3-C664-D85CFE0F6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974342" y="3123528"/>
            <a:ext cx="4763" cy="721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3BFAF68E-ABAE-6F81-9805-431C79A25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3" idx="2"/>
          </p:cNvCxnSpPr>
          <p:nvPr/>
        </p:nvCxnSpPr>
        <p:spPr>
          <a:xfrm>
            <a:off x="11348131" y="3054786"/>
            <a:ext cx="14094" cy="123241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Group 87">
            <a:extLst>
              <a:ext uri="{FF2B5EF4-FFF2-40B4-BE49-F238E27FC236}">
                <a16:creationId xmlns:a16="http://schemas.microsoft.com/office/drawing/2014/main" id="{9D461620-7D70-B295-98AA-468D7897F7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>
          <a:xfrm>
            <a:off x="10160300" y="11379786"/>
            <a:ext cx="7938" cy="134937"/>
            <a:chOff x="0" y="0"/>
            <a:chExt cx="8255" cy="134620"/>
          </a:xfrm>
        </p:grpSpPr>
        <p:sp>
          <p:nvSpPr>
            <p:cNvPr id="89" name="Graphic 86">
              <a:extLst>
                <a:ext uri="{FF2B5EF4-FFF2-40B4-BE49-F238E27FC236}">
                  <a16:creationId xmlns:a16="http://schemas.microsoft.com/office/drawing/2014/main" id="{B5D4AAA0-3805-9684-797E-1B773EA42961}"/>
                </a:ext>
              </a:extLst>
            </p:cNvPr>
            <p:cNvSpPr/>
            <p:nvPr/>
          </p:nvSpPr>
          <p:spPr>
            <a:xfrm>
              <a:off x="3047" y="3047"/>
              <a:ext cx="2540" cy="128270"/>
            </a:xfrm>
            <a:custGeom>
              <a:avLst/>
              <a:gdLst/>
              <a:ahLst/>
              <a:cxnLst/>
              <a:rect l="l" t="t" r="r" b="b"/>
              <a:pathLst>
                <a:path w="2540" h="128270">
                  <a:moveTo>
                    <a:pt x="0" y="0"/>
                  </a:moveTo>
                  <a:lnTo>
                    <a:pt x="2095" y="127927"/>
                  </a:lnTo>
                </a:path>
              </a:pathLst>
            </a:custGeom>
            <a:ln w="6096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A745CF6-FDA9-FDE6-29D1-0AD723D0F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>
          <a:xfrm>
            <a:off x="1806875" y="5713998"/>
            <a:ext cx="7938" cy="134938"/>
            <a:chOff x="0" y="0"/>
            <a:chExt cx="8255" cy="134620"/>
          </a:xfrm>
        </p:grpSpPr>
        <p:sp>
          <p:nvSpPr>
            <p:cNvPr id="91" name="Graphic 68">
              <a:extLst>
                <a:ext uri="{FF2B5EF4-FFF2-40B4-BE49-F238E27FC236}">
                  <a16:creationId xmlns:a16="http://schemas.microsoft.com/office/drawing/2014/main" id="{2A0B225D-AC4E-00F5-E7C5-0F1E4FE3A2D6}"/>
                </a:ext>
              </a:extLst>
            </p:cNvPr>
            <p:cNvSpPr/>
            <p:nvPr/>
          </p:nvSpPr>
          <p:spPr>
            <a:xfrm>
              <a:off x="3047" y="3047"/>
              <a:ext cx="2540" cy="128270"/>
            </a:xfrm>
            <a:custGeom>
              <a:avLst/>
              <a:gdLst/>
              <a:ahLst/>
              <a:cxnLst/>
              <a:rect l="l" t="t" r="r" b="b"/>
              <a:pathLst>
                <a:path w="2540" h="128270">
                  <a:moveTo>
                    <a:pt x="0" y="0"/>
                  </a:moveTo>
                  <a:lnTo>
                    <a:pt x="2095" y="127927"/>
                  </a:lnTo>
                </a:path>
              </a:pathLst>
            </a:custGeom>
            <a:ln w="6096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A286B5CC-A8CE-4C2F-53C9-5763C02E6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>
          <a:xfrm>
            <a:off x="1806875" y="5713998"/>
            <a:ext cx="7938" cy="134938"/>
            <a:chOff x="0" y="0"/>
            <a:chExt cx="8255" cy="134620"/>
          </a:xfrm>
        </p:grpSpPr>
        <p:sp>
          <p:nvSpPr>
            <p:cNvPr id="93" name="Graphic 70">
              <a:extLst>
                <a:ext uri="{FF2B5EF4-FFF2-40B4-BE49-F238E27FC236}">
                  <a16:creationId xmlns:a16="http://schemas.microsoft.com/office/drawing/2014/main" id="{1F03F0DE-329F-E126-1669-E5EAA104AD35}"/>
                </a:ext>
              </a:extLst>
            </p:cNvPr>
            <p:cNvSpPr/>
            <p:nvPr/>
          </p:nvSpPr>
          <p:spPr>
            <a:xfrm>
              <a:off x="3047" y="3047"/>
              <a:ext cx="2540" cy="128270"/>
            </a:xfrm>
            <a:custGeom>
              <a:avLst/>
              <a:gdLst/>
              <a:ahLst/>
              <a:cxnLst/>
              <a:rect l="l" t="t" r="r" b="b"/>
              <a:pathLst>
                <a:path w="2540" h="128270">
                  <a:moveTo>
                    <a:pt x="0" y="0"/>
                  </a:moveTo>
                  <a:lnTo>
                    <a:pt x="2095" y="127927"/>
                  </a:lnTo>
                </a:path>
              </a:pathLst>
            </a:custGeom>
            <a:ln w="6096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E1BEEDBC-D591-4E5A-D2D3-067FD50AB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>
          <a:xfrm>
            <a:off x="1806875" y="5713998"/>
            <a:ext cx="7938" cy="134938"/>
            <a:chOff x="0" y="0"/>
            <a:chExt cx="8255" cy="134620"/>
          </a:xfrm>
        </p:grpSpPr>
        <p:sp>
          <p:nvSpPr>
            <p:cNvPr id="95" name="Graphic 72">
              <a:extLst>
                <a:ext uri="{FF2B5EF4-FFF2-40B4-BE49-F238E27FC236}">
                  <a16:creationId xmlns:a16="http://schemas.microsoft.com/office/drawing/2014/main" id="{05DD3D32-0CBC-424C-4C1C-5FFBACF8722A}"/>
                </a:ext>
              </a:extLst>
            </p:cNvPr>
            <p:cNvSpPr/>
            <p:nvPr/>
          </p:nvSpPr>
          <p:spPr>
            <a:xfrm>
              <a:off x="3047" y="3047"/>
              <a:ext cx="2540" cy="128270"/>
            </a:xfrm>
            <a:custGeom>
              <a:avLst/>
              <a:gdLst/>
              <a:ahLst/>
              <a:cxnLst/>
              <a:rect l="l" t="t" r="r" b="b"/>
              <a:pathLst>
                <a:path w="2540" h="128270">
                  <a:moveTo>
                    <a:pt x="0" y="0"/>
                  </a:moveTo>
                  <a:lnTo>
                    <a:pt x="2095" y="127927"/>
                  </a:lnTo>
                </a:path>
              </a:pathLst>
            </a:custGeom>
            <a:ln w="6096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07107B65-8E66-C397-FBCF-00A11B114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>
          <a:xfrm>
            <a:off x="1806875" y="5713998"/>
            <a:ext cx="7938" cy="134938"/>
            <a:chOff x="0" y="0"/>
            <a:chExt cx="8255" cy="134620"/>
          </a:xfrm>
        </p:grpSpPr>
        <p:sp>
          <p:nvSpPr>
            <p:cNvPr id="100" name="Graphic 74">
              <a:extLst>
                <a:ext uri="{FF2B5EF4-FFF2-40B4-BE49-F238E27FC236}">
                  <a16:creationId xmlns:a16="http://schemas.microsoft.com/office/drawing/2014/main" id="{8ADC4421-3C5E-39BD-2AB7-059111D435C2}"/>
                </a:ext>
              </a:extLst>
            </p:cNvPr>
            <p:cNvSpPr/>
            <p:nvPr/>
          </p:nvSpPr>
          <p:spPr>
            <a:xfrm>
              <a:off x="3047" y="3047"/>
              <a:ext cx="2540" cy="128270"/>
            </a:xfrm>
            <a:custGeom>
              <a:avLst/>
              <a:gdLst/>
              <a:ahLst/>
              <a:cxnLst/>
              <a:rect l="l" t="t" r="r" b="b"/>
              <a:pathLst>
                <a:path w="2540" h="128270">
                  <a:moveTo>
                    <a:pt x="0" y="0"/>
                  </a:moveTo>
                  <a:lnTo>
                    <a:pt x="2095" y="127927"/>
                  </a:lnTo>
                </a:path>
              </a:pathLst>
            </a:custGeom>
            <a:ln w="6096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2EBD63EC-A2FF-EB24-A170-2E4711244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>
          <a:xfrm>
            <a:off x="1806875" y="5713998"/>
            <a:ext cx="7938" cy="134938"/>
            <a:chOff x="0" y="0"/>
            <a:chExt cx="8255" cy="134620"/>
          </a:xfrm>
        </p:grpSpPr>
        <p:sp>
          <p:nvSpPr>
            <p:cNvPr id="105" name="Graphic 76">
              <a:extLst>
                <a:ext uri="{FF2B5EF4-FFF2-40B4-BE49-F238E27FC236}">
                  <a16:creationId xmlns:a16="http://schemas.microsoft.com/office/drawing/2014/main" id="{DF2EF3F9-77D5-6C66-75A0-D7EF7D58E110}"/>
                </a:ext>
              </a:extLst>
            </p:cNvPr>
            <p:cNvSpPr/>
            <p:nvPr/>
          </p:nvSpPr>
          <p:spPr>
            <a:xfrm>
              <a:off x="3047" y="3047"/>
              <a:ext cx="2540" cy="128270"/>
            </a:xfrm>
            <a:custGeom>
              <a:avLst/>
              <a:gdLst/>
              <a:ahLst/>
              <a:cxnLst/>
              <a:rect l="l" t="t" r="r" b="b"/>
              <a:pathLst>
                <a:path w="2540" h="128270">
                  <a:moveTo>
                    <a:pt x="0" y="0"/>
                  </a:moveTo>
                  <a:lnTo>
                    <a:pt x="2095" y="127927"/>
                  </a:lnTo>
                </a:path>
              </a:pathLst>
            </a:custGeom>
            <a:ln w="19050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AFA1F60C-BA80-DA61-AECB-C63A6E045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832859" y="690018"/>
            <a:ext cx="0" cy="5023857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EE7E310-861E-C8DC-3DC9-6765BD4C3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198161" y="2670675"/>
            <a:ext cx="10955" cy="26158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Graphic 12">
            <a:extLst>
              <a:ext uri="{FF2B5EF4-FFF2-40B4-BE49-F238E27FC236}">
                <a16:creationId xmlns:a16="http://schemas.microsoft.com/office/drawing/2014/main" id="{FCF41E86-6CE1-00E3-BD4F-2434F757E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3007" y="3180219"/>
            <a:ext cx="45719" cy="1178206"/>
          </a:xfrm>
          <a:custGeom>
            <a:avLst/>
            <a:gdLst/>
            <a:ahLst/>
            <a:cxnLst/>
            <a:rect l="l" t="t" r="r" b="b"/>
            <a:pathLst>
              <a:path h="1450975">
                <a:moveTo>
                  <a:pt x="0" y="0"/>
                </a:moveTo>
                <a:lnTo>
                  <a:pt x="0" y="1450644"/>
                </a:lnTo>
              </a:path>
            </a:pathLst>
          </a:custGeom>
          <a:ln w="6096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BA951646-A8C1-36D3-5574-D047D895B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30" idx="2"/>
          </p:cNvCxnSpPr>
          <p:nvPr/>
        </p:nvCxnSpPr>
        <p:spPr>
          <a:xfrm flipH="1">
            <a:off x="5102518" y="3061456"/>
            <a:ext cx="19224" cy="16274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Graphic 38">
            <a:extLst>
              <a:ext uri="{FF2B5EF4-FFF2-40B4-BE49-F238E27FC236}">
                <a16:creationId xmlns:a16="http://schemas.microsoft.com/office/drawing/2014/main" id="{DF9BB3A4-73A2-4558-723C-C282E7D7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21372" y="4693735"/>
            <a:ext cx="1148080" cy="1271434"/>
          </a:xfrm>
          <a:custGeom>
            <a:avLst/>
            <a:gdLst/>
            <a:ahLst/>
            <a:cxnLst/>
            <a:rect l="l" t="t" r="r" b="b"/>
            <a:pathLst>
              <a:path w="1147445">
                <a:moveTo>
                  <a:pt x="1147356" y="0"/>
                </a:moveTo>
                <a:lnTo>
                  <a:pt x="0" y="0"/>
                </a:lnTo>
              </a:path>
            </a:pathLst>
          </a:custGeom>
          <a:ln w="6096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117" name="Graphic 38">
            <a:extLst>
              <a:ext uri="{FF2B5EF4-FFF2-40B4-BE49-F238E27FC236}">
                <a16:creationId xmlns:a16="http://schemas.microsoft.com/office/drawing/2014/main" id="{B68DED69-B03C-3AC6-CA2B-4D7132332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35370" y="4109638"/>
            <a:ext cx="1148080" cy="1271434"/>
          </a:xfrm>
          <a:custGeom>
            <a:avLst/>
            <a:gdLst/>
            <a:ahLst/>
            <a:cxnLst/>
            <a:rect l="l" t="t" r="r" b="b"/>
            <a:pathLst>
              <a:path w="1147445">
                <a:moveTo>
                  <a:pt x="1147356" y="0"/>
                </a:moveTo>
                <a:lnTo>
                  <a:pt x="0" y="0"/>
                </a:lnTo>
              </a:path>
            </a:pathLst>
          </a:custGeom>
          <a:ln w="6096">
            <a:solidFill>
              <a:srgbClr val="00000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065F0E0B-7B60-55DD-CA53-F626DC698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070260" y="2903640"/>
            <a:ext cx="12648" cy="120216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4CFA2CC-299A-5715-C7E1-25C737A18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" idx="3"/>
            <a:endCxn id="6" idx="3"/>
          </p:cNvCxnSpPr>
          <p:nvPr/>
        </p:nvCxnSpPr>
        <p:spPr>
          <a:xfrm>
            <a:off x="6992852" y="3157441"/>
            <a:ext cx="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4F3A72E-E433-E2A9-D29A-855C109BF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1796715" y="5704872"/>
            <a:ext cx="0" cy="752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35C3FBC9-3E4C-B242-1F09-4773429B4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03858" y="5828147"/>
            <a:ext cx="922422" cy="63133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93847A5-6F0B-0D53-55F8-2B01F1FCC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851450" y="5834359"/>
            <a:ext cx="922422" cy="45358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C2E303-C2C8-DCB4-0BF1-EC38464EA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62276" y="5832125"/>
            <a:ext cx="922422" cy="46712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CCCD73A-1A6F-2963-0D7C-B14356869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68893" y="5840683"/>
            <a:ext cx="922422" cy="45511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EF88764-C05B-E200-5999-5EF18A0B28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84576" y="5843412"/>
            <a:ext cx="922422" cy="45511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39AC748-68BA-4DC2-3E69-E631FFE83A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99914" y="5841801"/>
            <a:ext cx="922422" cy="45511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3836BBC-6E40-284E-0E5C-F20741A5C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865608" y="5837327"/>
            <a:ext cx="922422" cy="45511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0087E3D-EBAB-AF65-8DDF-D419C8A1DB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7172" y="5834938"/>
            <a:ext cx="922422" cy="45511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D30F1C43-92BA-437B-04A9-2881DA18E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25349" y="5841882"/>
            <a:ext cx="922422" cy="45511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945" name="Rectangle 34944">
            <a:extLst>
              <a:ext uri="{FF2B5EF4-FFF2-40B4-BE49-F238E27FC236}">
                <a16:creationId xmlns:a16="http://schemas.microsoft.com/office/drawing/2014/main" id="{02265EA8-AB7B-F3CE-5AA1-06D1E5BB5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91798" y="5830612"/>
            <a:ext cx="922422" cy="455115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4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PAW xmlns="http://www.net-centric.com/PAWPP">
  <Shape xmlns="" ID="cd7qDG24BWw5jfqTQnPBlrI1yLs=" isBookmarkSet="no" bookmark="yes" pdftag="H1" artifact="_x0030_" Order="_x0031_"/>
  <Shape xmlns="" ID="IzPKhr2rc8gOV/vmn0Bb5Cj1exY=" pdftag="P" isBookmarkSet="no" bookmark="no" Order="_x0032_"/>
  <Shape xmlns="" ID="+iMYvwOGOSAUFktNBykbzwPzrd8=" formula="no" pdftag="Figure" inline="no" artifact="_x0030_" isBookmarkSet="no" bookmark="no" Order="_x0033_" validate="no"/>
  <Shape xmlns="" ID="LcLtO/BcEiUMGHuCfthA04CyfZs=" pdftag="P" isBookmarkSet="no" bookmark="no" Order="_x0034_"/>
  <Shape xmlns="" ID="XWRLleKZU+hwYSdcUYFnypzhW8M=" formula="no" pdftag="Figure" artifact="_x0030_" inline="no" isBookmarkSet="no" bookmark="no" Order="_x0035_" validate="no"/>
  <Shape xmlns="" ID="HgQCAZdJQ5M56X6XTmjqAx08U5M=" pdftag="P" isBookmarkSet="no" bookmark="no" Order="_x0036_"/>
  <Shape xmlns="" ID="bxXcLg17u75A2r67ujHm55hNCck=" formula="no" pdftag="Figure" artifact="_x0030_" inline="no" isBookmarkSet="no" bookmark="no" Order="_x0037_" validate="no"/>
  <Shape xmlns="" ID="d5Lh5MjnGAQentDsdjOvN6AJA2o=" pdftag="P" isBookmarkSet="no" bookmark="no" Order="_x0038_"/>
  <Shape xmlns="" ID="tUFFH3F/Xs657I3ocdUtzRFX1pg=" formula="no" pdftag="Figure" artifact="_x0030_" inline="no" isBookmarkSet="no" bookmark="no" Order="_x0039_" validate="no"/>
  <Shape xmlns="" ID="NKlUAPnoUaaSzDPZR0VmiGFoFSk=" pdftag="P" isBookmarkSet="no" bookmark="no" Order="_x0031_0"/>
  <Shape xmlns="" ID="wENTxwdy1r2jByP/3uzTX26e4g8=" formula="no" pdftag="Figure" artifact="_x0030_" inline="no" isBookmarkSet="no" bookmark="no" Order="_x0031_1" validate="no"/>
  <Shape xmlns="" ID="+ja0Dule3SiIbztJjVFRMLqflqQ=" pdftag="P" isBookmarkSet="no" bookmark="no" Order="_x0031_2"/>
  <Shape xmlns="" ID="7ukP9mQmlSq+8YGwKVucW+0Po5I=" formula="no" pdftag="Figure" artifact="_x0030_" inline="no" isBookmarkSet="no" bookmark="no" Order="_x0031_3" validate="no"/>
  <Shape xmlns="" ID="v85SXPaKoQRtzkz2j9eWDXdum7w=" pdftag="P" isBookmarkSet="no" bookmark="no" Order="_x0031_4"/>
  <Shape xmlns="" ID="+HNKGRGrEokMDg0xJVYvqQFkh58=" formula="no" pdftag="Figure" artifact="_x0030_" inline="no" isBookmarkSet="no" bookmark="no" Order="_x0031_5" validate="no"/>
  <Shape xmlns="" ID="kRKa7UsDW3nJ9xxy3QgSxyKWO9s=" pdftag="P" isBookmarkSet="no" bookmark="no" Order="_x0031_6"/>
  <Shape xmlns="" ID="CNc+umX3yQVBHZ9V1cyl1PcGfKg=" formula="no" pdftag="Figure" artifact="_x0030_" inline="no" isBookmarkSet="no" bookmark="no" Order="_x0031_7" validate="no"/>
  <Shape xmlns="" ID="7/eaaDW0+GMKybLy4iNvjmMJXvU=" pdftag="P" isBookmarkSet="no" bookmark="no" Order="_x0031_8"/>
  <Shape xmlns="" ID="zSfxD0xvaK1RPQlR3EEg7T1Y2tE=" formula="no" pdftag="Figure" artifact="_x0030_" inline="no" isBookmarkSet="no" bookmark="no" Order="_x0031_9" validate="no"/>
  <Shape xmlns="" ID="RNSk39a5zRZakIX2Q5Qv9mxYNKo=" pdftag="P" isBookmarkSet="no" bookmark="no" Order="_x0032_0"/>
  <Shape xmlns="" ID="Ela0cfU1+cZnkwqKaHt38bqWuek=" formula="no" pdftag="Figure" artifact="_x0030_" inline="no" isBookmarkSet="no" bookmark="no" Order="_x0032_1" validate="no"/>
  <Shape xmlns="" ID="sMM5/prOUyzISW1diuF9Uf0Yw9o=" pdftag="P" isBookmarkSet="no" bookmark="no" Order="_x0032_2"/>
  <Shape xmlns="" ID="Ggom6uFRgBUiWgec67fOWUCJ1Io=" formula="no" pdftag="Figure" artifact="_x0030_" inline="no" isBookmarkSet="no" bookmark="no" Order="_x0032_3" validate="no"/>
  <Shape xmlns="" ID="1+k+GgyhDfTVmEPwiUg3Zyl7x9Y=" pdftag="P" isBookmarkSet="no" bookmark="no" Order="_x0032_4"/>
  <Shape xmlns="" ID="m8GS8gODvqpeiBt2axwx7EPX0+0=" formula="no" pdftag="Figure" artifact="_x0030_" inline="no" isBookmarkSet="no" bookmark="no" Order="_x0032_5" validate="no"/>
  <Shape xmlns="" ID="5MDH3GTripdEQODezidh4p8989I=" pdftag="P" isBookmarkSet="no" bookmark="no" Order="_x0032_6"/>
  <Shape xmlns="" ID="D8LeYR/L08356+y6wxmQBgliXiE=" formula="no" pdftag="Figure" artifact="_x0030_" inline="no" isBookmarkSet="no" bookmark="no" Order="_x0032_7" validate="no"/>
  <Shape xmlns="" ID="i0Df70rU9tdhzPP1/y3XFe2bkHo=" pdftag="P" isBookmarkSet="no" bookmark="no" Order="_x0032_8"/>
  <Shape xmlns="" ID="bfLbn3F+xFyGmT0hq8wmM851UOA=" formula="no" pdftag="Figure" artifact="_x0030_" inline="no" isBookmarkSet="no" bookmark="no" Order="_x0032_9" validate="no"/>
  <Shape xmlns="" ID="HCtbZydqX4emgGgyeqJqSQaZ+/E=" pdftag="P" isBookmarkSet="no" bookmark="no" Order="_x0033_0"/>
  <Shape xmlns="" ID="Sc3ELCkSAb76x0zXxrOI6jP+G84=" formula="no" pdftag="Figure" artifact="_x0030_" inline="no" isBookmarkSet="no" bookmark="no" Order="_x0033_1" validate="no"/>
  <Shape xmlns="" ID="rSzfGdZiMQcdIaMdumyEh0NndzU=" pdftag="P" isBookmarkSet="no" bookmark="no" Order="_x0033_2"/>
  <Shape xmlns="" ID="PiIClZfyOSFKfX+hRcfNjztBtIA=" formula="no" pdftag="Figure" artifact="_x0030_" inline="no" isBookmarkSet="no" bookmark="no" Order="_x0033_3" validate="no"/>
  <Shape xmlns="" ID="ZTJVXDG52r20MYYoBAzveOTdxKw=" pdftag="P" isBookmarkSet="no" bookmark="no" Order="_x0033_4"/>
  <Shape xmlns="" ID="YBEBfjbc7s+zDtpW0AOMmoVi03w=" formula="no" pdftag="Figure" artifact="_x0030_" inline="no" isBookmarkSet="no" bookmark="no" Order="_x0033_5" validate="no"/>
  <Shape xmlns="" ID="Lz9h0gApp+Wvd34xkNETVSY057k=" pdftag="P" isBookmarkSet="no" bookmark="no" Order="_x0033_6"/>
  <Shape xmlns="" ID="5HyU+qlrgnejic12HqU+2RQrb1E=" formula="no" pdftag="Figure" artifact="_x0030_" inline="no" isBookmarkSet="no" bookmark="no" Order="_x0033_7" validate="no"/>
  <Shape xmlns="" ID="xBARA0WS6N5vus+yTvzcS4Igg5I=" pdftag="P" isBookmarkSet="no" bookmark="no" Order="_x0033_8"/>
  <Shape xmlns="" ID="aFhVwTxgtwW+CNBIATjg5SZUk5U=" formula="no" pdftag="Figure" artifact="_x0030_" inline="no" isBookmarkSet="no" bookmark="no" Order="_x0033_9" validate="no"/>
  <Shape xmlns="" ID="bEqC8aU5TbXZUJeDUIjD9MJIdsQ=" pdftag="P" isBookmarkSet="no" bookmark="no" Order="_x0034_0"/>
  <Shape xmlns="" ID="tjLWxVyA6eShEBsHt4Tfz5HO8Z8=" formula="no" pdftag="Figure" artifact="_x0030_" inline="no" isBookmarkSet="no" bookmark="no" Order="_x0034_1" validate="no"/>
  <Shape xmlns="" ID="i3hZL/5GTki2uczHRqEtmSbes1k=" formula="no" pdftag="Figure" artifact="_x0030_" inline="no" isBookmarkSet="no" bookmark="no" Order="_x0034_2" validate="no"/>
  <Shape xmlns="" ID="5Fk0SiKtdOjViHSEuVyIXOa5lNg=" pdftag="P" isBookmarkSet="no" bookmark="no" Order="_x0034_3"/>
  <Shape xmlns="" ID="Kj/BipBoJsgQIP8nOnpoQUWyHfI=" formula="no" pdftag="Figure" artifact="_x0030_" inline="no" isBookmarkSet="no" bookmark="no" Order="_x0034_4" validate="no"/>
  <Shape xmlns="" ID="tNzJEjkHPdoRvXri55u1p5+V750=" pdftag="P" isBookmarkSet="no" bookmark="no" Order="_x0034_5"/>
  <Shape xmlns="" ID="/dTnDs/QADOOMxRjpSDL05IK0GE=" formula="no" pdftag="Figure" artifact="_x0030_" inline="no" isBookmarkSet="no" bookmark="no" Order="_x0034_6" validate="no"/>
  <Shape xmlns="" ID="aRVG1MjDBkVVP7YVGELr7ZYTdf8=" pdftag="P" isBookmarkSet="no" bookmark="no" Order="_x0034_7"/>
  <Shape xmlns="" ID="3vYL1yjMixIxbrh52yqWu4Njtrw=" formula="no" pdftag="Figure" artifact="_x0030_" inline="no" isBookmarkSet="no" bookmark="no" Order="_x0034_8" validate="no"/>
  <Shape xmlns="" ID="C1njo4mN2mRZSQ5ElASGVkzO6rg=" pdftag="P" isBookmarkSet="no" bookmark="no" Order="_x0034_9"/>
  <Shape xmlns="" ID="MsXkgntvFs6Eog3SYRtVtHePSO8=" formula="no" pdftag="Figure" artifact="_x0030_" inline="no" isBookmarkSet="no" bookmark="no" Order="_x0035_0" validate="no"/>
  <Shape xmlns="" ID="FPJBRsiDl5e9k+oey5kHjs/HvLw=" pdftag="P" isBookmarkSet="no" bookmark="no" Order="_x0035_1"/>
  <Shape xmlns="" ID="eU9I72phcWKpCrnEI3MvlxYNoXI=" formula="no" pdftag="Figure" artifact="_x0030_" inline="no" isBookmarkSet="no" bookmark="no" Order="_x0035_2" validate="no"/>
  <Shape xmlns="" ID="qVD0PzJRwu7w71yzW9YLMoTha30=" pdftag="P" isBookmarkSet="no" bookmark="no" Order="_x0035_3"/>
  <Shape xmlns="" ID="na6PPP68d44V9F4bh1TZegW46vk=" formula="no" pdftag="Figure" artifact="_x0030_" inline="no" isBookmarkSet="no" bookmark="no" Order="_x0035_4" validate="no"/>
  <Shape xmlns="" ID="ZIfLGVTz9B2nAMcu1aBo9Tpb0pY=" pdftag="P" isBookmarkSet="no" bookmark="no" Order="_x0035_5"/>
  <Shape xmlns="" ID="sBpm4lB0Y95xloSCXW74k8c80sw=" formula="no" pdftag="Figure" artifact="_x0030_" inline="no" isBookmarkSet="no" bookmark="no" Order="_x0035_6" validate="no"/>
  <Shape xmlns="" ID="AYdjElvIt7IWdLfQoPYHL0v1ATU=" pdftag="P" isBookmarkSet="no" bookmark="no" Order="_x0035_7"/>
  <Shape xmlns="" ID="NvkuUKR7rHe4wTmUpZC0i+PO0Og=" formula="no" pdftag="Figure" artifact="_x0030_" inline="no" isBookmarkSet="no" bookmark="no" Order="_x0035_8" validate="no"/>
  <Shape xmlns="" ID="cxC1ad0ZsqAjj7KBETfDBvrCCfM=" pdftag="P" isBookmarkSet="no" bookmark="no" Order="_x0035_9"/>
  <Shape xmlns="" ID="HFBBhLkLD2yDM5JgBHnchDTt5Uw=" formula="no" pdftag="Figure" artifact="_x0030_" inline="no" isBookmarkSet="no" bookmark="no" Order="_x0036_0" validate="no"/>
  <Shape xmlns="" ID="jKLcL5/NNlF5XHxlcQG9G5u7Juc=" pdftag="P" isBookmarkSet="no" bookmark="no" Order="_x0036_1"/>
  <Shape xmlns="" ID="mFPk/6Z3XTBuxg9vhmPymDXqTmQ=" formula="no" pdftag="Figure" artifact="_x0030_" inline="no" isBookmarkSet="no" bookmark="no" Order="_x0036_2" validate="no"/>
  <Shape xmlns="" ID="bIfrFMSVDhcMzKdh2OyiOcFjdTE=" pdftag="P" isBookmarkSet="no" bookmark="no" Order="_x0036_3"/>
  <Shape xmlns="" ID="YhQ08K1Iy6vdMIA8XpQmcWWswWQ=" formula="no" pdftag="Figure" artifact="_x0030_" inline="no" isBookmarkSet="no" bookmark="no" Order="_x0036_4" validate="no"/>
  <Shape xmlns="" ID="ED6ven89YXfqRybnPmJae4cZsEE=" pdftag="P" isBookmarkSet="no" bookmark="no" Order="_x0036_5"/>
  <Shape xmlns="" ID="BtlEH0Mu7GP36ye9dHzF2rewv5U=" formula="no" pdftag="Figure" artifact="_x0030_" inline="no" isBookmarkSet="no" bookmark="no" Order="_x0036_6" validate="no"/>
  <Shape xmlns="" ID="ueuDVz1s/m8xLT2dPeGitQvW21w=" pdftag="P" isBookmarkSet="no" bookmark="no" Order="_x0036_7"/>
  <Shape xmlns="" ID="Z/fzON781kLjB0WduSBeUOqmbqQ=" formula="no" pdftag="Figure" artifact="_x0030_" inline="no" isBookmarkSet="no" bookmark="no" Order="_x0036_8" validate="no"/>
  <Shape xmlns="" ID="zZQnz3ZDdBG1jFtr71CPQ4+/C40=" pdftag="P" isBookmarkSet="no" bookmark="no" Order="_x0036_9"/>
  <Shape xmlns="" ID="ZM+OnRxqEdBz9IqxizytCgia1yo=" formula="no" pdftag="Figure" artifact="_x0030_" inline="no" isBookmarkSet="no" bookmark="no" Order="_x0037_0" validate="no"/>
  <Shape xmlns="" ID="564Nb55YntYC/2ytOfDyGGCwxBY=" pdftag="P" isBookmarkSet="no" bookmark="no" Order="_x0037_1"/>
  <Shape xmlns="" ID="6MjhqnQNY3hf09RhpXlwhII3rAA=" formula="no" pdftag="Figure" artifact="_x0030_" inline="no" isBookmarkSet="no" bookmark="no" Order="_x0037_2" validate="no"/>
  <Shape xmlns="" ID="fyLEEfwIoVuMpGbQIWRxsJprr9Q=" pdftag="P" isBookmarkSet="no" bookmark="no" Order="_x0037_3"/>
  <Shape xmlns="" ID="+J2X2TR4tb6es5McMZfCbc8PlgQ=" formula="no" pdftag="Figure" artifact="_x0030_" inline="no" isBookmarkSet="no" bookmark="no" Order="_x0037_4" validate="no"/>
  <Shape xmlns="" ID="ERoOBVtqorUy8k9ad3lISxM8SXw=" pdftag="P" isBookmarkSet="no" bookmark="no" Order="_x0037_5"/>
  <Shape xmlns="" ID="q63lMNxrjswy40HWtnaxpH/nqGw=" pdftag="P" isBookmarkSet="no" bookmark="no" Order="_x0037_6"/>
  <Shape xmlns="" ID="homSYhkXSVZacQ2juEPRbnDr4tM=" pdftag="P" isBookmarkSet="no" bookmark="no" Order="_x0037_7"/>
  <Shape xmlns="" ID="LOX4sdc4lj3NAjdZoD/h4x6h2Uk=" pdftag="P" isBookmarkSet="no" bookmark="no" Order="_x0037_8"/>
  <Shape xmlns="" ID="2BF6MFgLwapMXOuuGtsRHg6x9jI=" pdftag="P" isBookmarkSet="no" bookmark="no" Order="_x0037_9"/>
  <Shape xmlns="" ID="7skaxhlFUyBmiRkolQ86HZBy++A=" pdftag="P" isBookmarkSet="no" bookmark="no" Order="_x0038_0"/>
  <Shape xmlns="" ID="2gX/Cw/uLZsaUQ0J763pwRIzIEw=" pdftag="P" isBookmarkSet="no" bookmark="no" Order="_x0038_1"/>
  <Shape xmlns="" ID="jqW3aalaiuHEsqc7Xa8FviFBprg=" pdftag="P" isBookmarkSet="no" bookmark="no" Order="_x0038_2"/>
  <Shape xmlns="" ID="eEg2ATpXQ5Z4Te7NicjhPpB5RHU=" pdftag="P" isBookmarkSet="no" bookmark="no" Order="_x0038_3"/>
  <Shape xmlns="" ID="6uE0y4SF/TYumoc87TYcuGSZllY=" pdftag="P" isBookmarkSet="no" bookmark="no" Order="_x0038_4"/>
  <Shape xmlns="" ID="zX/DrKD2Sfh0NNPYm+QdeQ1YMdk=" pdftag="P" isBookmarkSet="no" bookmark="no" Order="_x0038_5"/>
  <Shape xmlns="" ID="2/CLweD+yofoAmUgkwDX7pp4ZSA=" pdftag="P" isBookmarkSet="no" bookmark="no" Order="_x0038_6"/>
  <Shape xmlns="" ID="8FGA6cZnCydR8EGbRMePJUpY6Vg=" pdftag="P" isBookmarkSet="no" bookmark="no" Order="_x0038_7"/>
  <Shape xmlns="" ID="cf67gJ88SVZ90HFdBex4jErDFC0=" pdftag="P" isBookmarkSet="no" bookmark="no" Order="_x0038_8"/>
  <Shape xmlns="" ID="Y1sNSmkARIPS/5KcGW383gVE5U0=" pdftag="P" isBookmarkSet="no" bookmark="no" Order="_x0038_9"/>
  <Shape xmlns="" ID="LrxAaJHmLFrsiio5V2885VcoEWM=" pdftag="P" isBookmarkSet="no" bookmark="no" Order="_x0039_0"/>
  <Shape xmlns="" ID="9mD/3fZkbng8rOZe4PYh4vqL1IA=" pdftag="P" isBookmarkSet="no" bookmark="no" Order="_x0039_1"/>
  <Shape xmlns="" ID="rtqNrXSIyWq4MJCKwaJinTGgK3k=" pdftag="P" isBookmarkSet="no" bookmark="no" Order="_x0039_2"/>
  <Shape xmlns="" ID="d2+I0gOPl9UxvlSbbZJFMBJ8Mmc=" pdftag="P" isBookmarkSet="no" bookmark="no" Order="_x0039_3"/>
  <Shape xmlns="" ID="1G5UJvkEf7V03i2LMONMRl+GvBw=" pdftag="P" isBookmarkSet="no" bookmark="no" Order="_x0039_4"/>
  <Shape xmlns="" ID="5NHUFxEdNRsT9H+M39LnSIwiwnc=" pdftag="P" isBookmarkSet="no" bookmark="no" Order="_x0039_5"/>
  <Shape xmlns="" ID="TW0eh6NTE+0pa2nIgEbRYqKIVok=" pdftag="P" isBookmarkSet="no" bookmark="no" Order="_x0039_6"/>
  <Shape xmlns="" ID="rSGMRO8AOVRkehx6/GV7Rn/Wzaw=" pdftag="P" isBookmarkSet="no" bookmark="no" Order="_x0039_7"/>
  <Shape xmlns="" ID="5BuqnkMEsMDC+btSpBG4x+hV+SU=" pdftag="P" isBookmarkSet="no" bookmark="no" Order="_x0039_8"/>
  <Shape xmlns="" ID="LgToRpa+d+/+YPmB9lNQO5466SU=" pdftag="P" isBookmarkSet="no" bookmark="no" Order="_x0039_9"/>
  <Shape xmlns="" ID="iq4R8yEFAJL49FSHCNOMMDmKXsM=" pdftag="P" isBookmarkSet="no" bookmark="no" Order="_x0031_00"/>
  <Shape xmlns="" ID="JHeeaz2N8xGS8pgOC1Zj3PyI+SY=" pdftag="P" isBookmarkSet="no" bookmark="no" Order="_x0031_01"/>
  <Shape xmlns="" ID="jFbNPJl8zJtmBL/RmJNo9QVCRy0=" pdftag="P" isBookmarkSet="no" bookmark="no" Order="_x0031_02"/>
  <Shape xmlns="" ID="hLkn8KNInTsK+AbfDfr6atOeqk4=" pdftag="P" isBookmarkSet="no" bookmark="no" Order="_x0031_03"/>
  <Shape xmlns="" ID="vXDANarsMqQhDQN7h3RcNKMwMdk=" pdftag="P" isBookmarkSet="no" bookmark="no" Order="_x0031_04"/>
  <Shape xmlns="" ID="64E2cWgWq5Ra9Fc2nXx7aa0r4ZY=" formula="no" pdftag="Figure" artifact="_x0030_" inline="no" isBookmarkSet="no" bookmark="no" Order="_x0031_05" validate="no"/>
  <Shape xmlns="" ID="zaRwup63RwZ4kwAeH7hFzd7TgUk=" pdftag="P" isBookmarkSet="no" bookmark="no" Order="_x0031_06"/>
  <Shape xmlns="" ID="aa87p4c4r4smjzyd3tyBAC+msKg=" Order="_x0032_" formula="no" artifact="_x0031_" pdftag="_x005B_Artifact_x005D_" inline="no" isBookmarkSet="no" bookmark="no" validate="no"/>
  <Shape xmlns="" ID="7N6d9QkDM4pfKKjo4B+/1+VrU1s=" Order="_x0036_" artifact="_x0031_" pdftag="_x005B_Artifact_x005D_" formula="no" inline="no" isBookmarkSet="no" bookmark="no" validate="no"/>
  <Shape xmlns="" ID="NJ+qm1kZnt3ATtKTusSf1wQ8zq4=" Order="_x0031_44" artifact="_x0031_" pdftag="_x005B_Artifact_x005D_" formula="no" inline="no" isBookmarkSet="no" bookmark="no" validate="no"/>
  <Shape xmlns="" ID="FyHFTfMz83YN+zR+qIQ49BognsE=" Order="_x0031_7" artifact="_x0031_" pdftag="_x005B_Artifact_x005D_" formula="no" inline="no" isBookmarkSet="no" bookmark="no" validate="no"/>
  <Shape xmlns="" ID="9icVFRz1DrPoqgjutPcfONaV3yI=" Order="_x0031_4" artifact="_x0031_" pdftag="_x005B_Artifact_x005D_" formula="no" inline="no" isBookmarkSet="no" bookmark="no" validate="no"/>
  <Shape xmlns="" ID="pbTBvoSxLz8To6eCJAWYFXNRnTc=" Order="_x0033_4" artifact="_x0031_" pdftag="_x005B_Artifact_x005D_" formula="no" inline="no" isBookmarkSet="no" bookmark="no" validate="no"/>
  <Shape xmlns="" ID="5e2/booMkbiRSB/DWKaEDKm2cPo=" Order="_x0031_45" artifact="_x0031_" pdftag="_x005B_Artifact_x005D_" formula="no" inline="no" isBookmarkSet="no" bookmark="no" validate="no"/>
  <Shape xmlns="" ID="3W0iGfP+qG79FaLu5pWgV57XO/o=" Order="_x0033_2" artifact="_x0031_" pdftag="_x005B_Artifact_x005D_" formula="no" inline="no" isBookmarkSet="no" bookmark="no" validate="no"/>
  <Shape xmlns="" ID="6UjiNeC8BiG6SUR0fdUvT4xzIwM=" Order="_x0035_4" artifact="_x0031_" pdftag="_x005B_Artifact_x005D_" formula="no" inline="no" isBookmarkSet="no" bookmark="no" validate="no"/>
  <Shape xmlns="" ID="ERwsUfusU/fCavSnXOFNyRtR1nw=" Order="_x0033_6" artifact="_x0031_" pdftag="_x005B_Artifact_x005D_" formula="no" inline="no" isBookmarkSet="no" bookmark="no" validate="no"/>
  <Shape xmlns="" ID="CGM2vZRPHxyvrKXNiIbrMV8l6Ws=" Order="_x0038_2" artifact="_x0031_" pdftag="_x005B_Artifact_x005D_" formula="no" inline="no" isBookmarkSet="no" bookmark="no" validate="no"/>
  <Shape xmlns="" ID="PPQUE13/6CT2yqNAWMQ3QxwG200=" Order="_x0034_8" artifact="_x0031_" pdftag="_x005B_Artifact_x005D_" formula="no" inline="no" isBookmarkSet="no" bookmark="no" validate="no"/>
  <Shape xmlns="" ID="MKcco/YV//mw8FzXzecuXFM0CEU=" Order="_x0034_3" artifact="_x0031_" pdftag="_x005B_Artifact_x005D_" formula="no" inline="no" isBookmarkSet="no" bookmark="no" validate="no"/>
  <Shape xmlns="" ID="D//ZMXY9CjqxcX4nq1bxq6/bjYU=" Order="_x0034_2" artifact="_x0031_" pdftag="_x005B_Artifact_x005D_" formula="no" inline="no" isBookmarkSet="no" bookmark="no" validate="no"/>
  <Shape xmlns="" ID="GicZlJCHxnRcMCq+n/d8gI8YlYQ=" Order="_x0033_8" artifact="_x0031_" pdftag="_x005B_Artifact_x005D_" formula="no" inline="no" isBookmarkSet="no" bookmark="no" validate="no"/>
  <Shape xmlns="" ID="QeAG5IC601PtHZON9bmYi0cQTmM=" Order="_x0031_46" formula="no" inline="no" isBookmarkSet="no" bookmark="no" pdftag="_x005B_Artifact_x005D_" artifact="_x0031_" validate="no"/>
  <Shape xmlns="" ID="0HPgPtUHMSqj8xyHDjpCfhuE0TI=" Order="_x0039_7" formula="no" inline="no" isBookmarkSet="no" bookmark="no" pdftag="_x005B_Artifact_x005D_" artifact="_x0031_" validate="no"/>
  <Shape xmlns="" ID="aLmyAK0WN8TM+KbDHFZ6SbUpvRc=" Order="_x0039_8" formula="no" inline="no" isBookmarkSet="no" bookmark="no" pdftag="_x005B_Artifact_x005D_" artifact="_x0031_" validate="no"/>
  <Shape xmlns="" ID="GI1eiqoYMbHG8MpLUwnK7CJ7xKI=" Order="_x0031_00" formula="no" inline="no" isBookmarkSet="no" bookmark="no" pdftag="_x005B_Artifact_x005D_" artifact="_x0031_" validate="no"/>
  <Shape xmlns="" ID="c9C/zFIqxoQ7mofv5RUvSbCk3kM=" Order="_x0039_9" formula="no" inline="no" isBookmarkSet="no" bookmark="no" pdftag="_x005B_Artifact_x005D_" artifact="_x0031_" validate="no"/>
  <Shape xmlns="" ID="nZQ4CQ5oOusUycbxJw7y6JU4RoU=" Order="_x0031_01" formula="no" inline="no" isBookmarkSet="no" bookmark="no" pdftag="_x005B_Artifact_x005D_" artifact="_x0031_" validate="no"/>
  <Shape xmlns="" ID="CcY3UF83MzrcFFbJ3uPT6LgpG4w=" Order="_x0035_" artifact="_x0031_" pdftag="_x005B_Artifact_x005D_" formula="no" inline="no" isBookmarkSet="no" bookmark="no" validate="no"/>
  <Shape xmlns="" ID="Hx4NNsAjBztzbInUq+SWHB8pohE=" Order="_x0033_3" artifact="_x0031_" pdftag="_x005B_Artifact_x005D_" formula="no" inline="no" isBookmarkSet="no" bookmark="no" validate="no"/>
  <Shape xmlns="" ID="DbyYL/XqcdwvDU9C0dt3yYUWvUU=" Order="_x0034_7" artifact="_x0031_" pdftag="_x005B_Artifact_x005D_" formula="no" inline="no" isBookmarkSet="no" bookmark="no" validate="no"/>
  <Shape xmlns="" ID="GamzgsqZSZiHzJkFJAIrkakG4T8=" Order="_x0033_9" artifact="_x0031_" pdftag="_x005B_Artifact_x005D_" formula="no" inline="no" isBookmarkSet="no" bookmark="no" validate="no"/>
  <Shape xmlns="" ID="NvoFW0uIUzeS4ENBtf3FRvV9D2Y=" Order="_x0038_7" artifact="_x0031_" pdftag="_x005B_Artifact_x005D_" formula="no" inline="no" isBookmarkSet="no" bookmark="no" validate="no"/>
  <Shape xmlns="" ID="1GT4aSwGh6BwR9zg0vTJ4BlJ314=" Order="_x0037_1" artifact="_x0031_" pdftag="_x005B_Artifact_x005D_" formula="no" inline="no" isBookmarkSet="no" bookmark="no" validate="no"/>
  <Shape xmlns="" ID="t8XDu5a2U8d5uT3XMQBdTfyj9Wk=" Order="_x0033_5" artifact="_x0031_" pdftag="_x005B_Artifact_x005D_" formula="no" inline="no" isBookmarkSet="no" bookmark="no" validate="no"/>
  <Shape xmlns="" ID="DDZ2qMmOH4eH8nbrPA7XRniAjA4=" Order="_x0034_6" artifact="_x0031_" pdftag="_x005B_Artifact_x005D_" formula="no" inline="no" isBookmarkSet="no" bookmark="no" validate="no"/>
  <Shape xmlns="" ID="4hbR8XuG3eME1W75OgIFrhoTVFU=" Order="_x0039_5" artifact="_x0031_" pdftag="_x005B_Artifact_x005D_" formula="no" inline="no" isBookmarkSet="no" bookmark="no" validate="no"/>
  <Shape xmlns="" ID="ds9rU24hTP7fX1Yl4z+ke+Z9L/Y=" Order="_x0031_13" artifact="_x0031_" pdftag="_x005B_Artifact_x005D_" formula="no" inline="no" isBookmarkSet="no" bookmark="no" validate="no"/>
  <Shape xmlns="" ID="ZHNoAJnzpCeMxCqdbDxSc+aVyRE=" Order="_x0031_16" artifact="_x0031_" pdftag="_x005B_Artifact_x005D_" formula="no" inline="no" isBookmarkSet="no" bookmark="no" validate="no"/>
  <Shape xmlns="" ID="mYZr0IIRMMymX6/+a6qSBdy+bFU=" Order="_x0031_15" artifact="_x0031_" pdftag="_x005B_Artifact_x005D_" formula="no" inline="no" isBookmarkSet="no" bookmark="no" validate="no"/>
  <Shape xmlns="" ID="VgKdW6PlOgrADxq1/SDuttB3wpo=" Order="_x0031_19" artifact="_x0031_" pdftag="_x005B_Artifact_x005D_" formula="no" inline="no" isBookmarkSet="no" bookmark="no" validate="no"/>
  <Shape xmlns="" ID="XkO102F2BMM2rv/x3Q8uxvwuk0A=" Order="_x0031_22" artifact="_x0031_" pdftag="_x005B_Artifact_x005D_" formula="no" inline="no" isBookmarkSet="no" bookmark="no" validate="no"/>
  <Shape xmlns="" ID="doSvrTkylFVU3kA89FvGFsoDVmI=" Order="_x0031_20" artifact="_x0031_" pdftag="_x005B_Artifact_x005D_" formula="no" inline="no" isBookmarkSet="no" bookmark="no" validate="no"/>
  <Shape xmlns="" ID="0gkXKqR8RpovV3jpMOpDPPFLmAo=" Order="_x0031_18" artifact="_x0031_" pdftag="_x005B_Artifact_x005D_" formula="no" inline="no" isBookmarkSet="no" bookmark="no" validate="no"/>
  <Shape xmlns="" ID="cN7GTUHlcesyw5zGLcyxjnpydb4=" Order="_x0031_17" artifact="_x0031_" pdftag="_x005B_Artifact_x005D_" formula="no" inline="no" isBookmarkSet="no" bookmark="no" validate="no"/>
  <Shape xmlns="" ID="uhzR16L3FxhwyPweiU7DwG/JWhk=" Order="_x0031_21" artifact="_x0031_" pdftag="_x005B_Artifact_x005D_" formula="no" inline="no" isBookmarkSet="no" bookmark="no" validate="no"/>
  <Shape xmlns="" ID="utiT46glwx77qYmazVi0AOQgwYU=" Order="_x0031_14" artifact="_x0031_" pdftag="_x005B_Artifact_x005D_" formula="no" inline="no" isBookmarkSet="no" bookmark="no" validate="no"/>
  <SubText xmlns="" ID="+iMYvwOGOSAUFktNBykbzwPzrd8=" ActualText=""/>
  <SubText xmlns="" ID="XWRLleKZU+hwYSdcUYFnypzhW8M=" ActualText=""/>
  <SubText xmlns="" ID="bxXcLg17u75A2r67ujHm55hNCck=" ActualText=""/>
  <SubText xmlns="" ID="tUFFH3F/Xs657I3ocdUtzRFX1pg=" ActualText=""/>
  <SubText xmlns="" ID="wENTxwdy1r2jByP/3uzTX26e4g8=" ActualText=""/>
  <SubText xmlns="" ID="7ukP9mQmlSq+8YGwKVucW+0Po5I=" ActualText=""/>
  <SubText xmlns="" ID="+HNKGRGrEokMDg0xJVYvqQFkh58=" ActualText=""/>
  <SubText xmlns="" ID="CNc+umX3yQVBHZ9V1cyl1PcGfKg=" ActualText=""/>
  <SubText xmlns="" ID="zSfxD0xvaK1RPQlR3EEg7T1Y2tE=" ActualText=""/>
  <SubText xmlns="" ID="Ela0cfU1+cZnkwqKaHt38bqWuek=" ActualText=""/>
  <SubText xmlns="" ID="Ggom6uFRgBUiWgec67fOWUCJ1Io=" ActualText=""/>
  <SubText xmlns="" ID="m8GS8gODvqpeiBt2axwx7EPX0+0=" ActualText=""/>
  <SubText xmlns="" ID="D8LeYR/L08356+y6wxmQBgliXiE=" ActualText=""/>
  <SubText xmlns="" ID="bfLbn3F+xFyGmT0hq8wmM851UOA=" ActualText=""/>
  <SubText xmlns="" ID="Sc3ELCkSAb76x0zXxrOI6jP+G84=" ActualText=""/>
  <SubText xmlns="" ID="PiIClZfyOSFKfX+hRcfNjztBtIA=" ActualText=""/>
  <SubText xmlns="" ID="YBEBfjbc7s+zDtpW0AOMmoVi03w=" ActualText=""/>
  <SubText xmlns="" ID="5HyU+qlrgnejic12HqU+2RQrb1E=" ActualText=""/>
  <SubText xmlns="" ID="aFhVwTxgtwW+CNBIATjg5SZUk5U=" ActualText=""/>
  <SubText xmlns="" ID="tjLWxVyA6eShEBsHt4Tfz5HO8Z8=" ActualText=""/>
  <SubText xmlns="" ID="i3hZL/5GTki2uczHRqEtmSbes1k=" ActualText=""/>
  <SubText xmlns="" ID="Kj/BipBoJsgQIP8nOnpoQUWyHfI=" ActualText=""/>
  <SubText xmlns="" ID="/dTnDs/QADOOMxRjpSDL05IK0GE=" ActualText=""/>
  <SubText xmlns="" ID="3vYL1yjMixIxbrh52yqWu4Njtrw=" ActualText=""/>
  <SubText xmlns="" ID="MsXkgntvFs6Eog3SYRtVtHePSO8=" ActualText=""/>
  <SubText xmlns="" ID="eU9I72phcWKpCrnEI3MvlxYNoXI=" ActualText=""/>
  <SubText xmlns="" ID="na6PPP68d44V9F4bh1TZegW46vk=" ActualText=""/>
  <SubText xmlns="" ID="sBpm4lB0Y95xloSCXW74k8c80sw=" ActualText=""/>
  <SubText xmlns="" ID="NvkuUKR7rHe4wTmUpZC0i+PO0Og=" ActualText=""/>
  <SubText xmlns="" ID="HFBBhLkLD2yDM5JgBHnchDTt5Uw=" ActualText=""/>
  <SubText xmlns="" ID="mFPk/6Z3XTBuxg9vhmPymDXqTmQ=" ActualText=""/>
  <SubText xmlns="" ID="YhQ08K1Iy6vdMIA8XpQmcWWswWQ=" ActualText=""/>
  <SubText xmlns="" ID="BtlEH0Mu7GP36ye9dHzF2rewv5U=" ActualText=""/>
  <SubText xmlns="" ID="Z/fzON781kLjB0WduSBeUOqmbqQ=" ActualText=""/>
  <SubText xmlns="" ID="ZM+OnRxqEdBz9IqxizytCgia1yo=" ActualText=""/>
  <SubText xmlns="" ID="6MjhqnQNY3hf09RhpXlwhII3rAA=" ActualText=""/>
  <SubText xmlns="" ID="+J2X2TR4tb6es5McMZfCbc8PlgQ=" ActualText=""/>
  <SubText xmlns="" ID="64E2cWgWq5Ra9Fc2nXx7aa0r4ZY=" ActualText=""/>
  <SubText xmlns="" ID="aa87p4c4r4smjzyd3tyBAC+msKg=" ActualText=""/>
</PAW>
</file>

<file path=customXml/itemProps1.xml><?xml version="1.0" encoding="utf-8"?>
<ds:datastoreItem xmlns:ds="http://schemas.openxmlformats.org/officeDocument/2006/customXml" ds:itemID="{D7D1DEF7-CE87-426D-973F-C71B9AC4D594}">
  <ds:schemaRefs>
    <ds:schemaRef ds:uri="http://www.net-centric.com/PAWPP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12586</TotalTime>
  <Words>330</Words>
  <Application>Microsoft Office PowerPoint</Application>
  <PresentationFormat>Widescreen</PresentationFormat>
  <Paragraphs>120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Office of Academic Affairs Org Chart</vt:lpstr>
    </vt:vector>
  </TitlesOfParts>
  <Company>Oakland University Office of Academic Affairs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Oakland University Office of Academic Affairs Organizational Chart</dc:title>
  <dc:subject>Oakland University Office of Academic Affairs Organizational Chart</dc:subject>
  <dc:creator>Oakland University Office of Academic Affairs</dc:creator>
  <cp:lastModifiedBy>Helen Bowen</cp:lastModifiedBy>
  <cp:revision>141</cp:revision>
  <cp:lastPrinted>2026-08-24T15:32:21Z</cp:lastPrinted>
  <dcterms:created xsi:type="dcterms:W3CDTF">2022-06-29T19:55:34Z</dcterms:created>
  <dcterms:modified xsi:type="dcterms:W3CDTF">2026-08-28T18:39:33Z</dcterms:modified>
</cp:coreProperties>
</file>