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7" r:id="rId9"/>
    <p:sldId id="281" r:id="rId10"/>
    <p:sldId id="282" r:id="rId11"/>
    <p:sldId id="271" r:id="rId12"/>
    <p:sldId id="272" r:id="rId13"/>
    <p:sldId id="273" r:id="rId14"/>
    <p:sldId id="274" r:id="rId15"/>
    <p:sldId id="275" r:id="rId16"/>
    <p:sldId id="277" r:id="rId17"/>
    <p:sldId id="279" r:id="rId18"/>
    <p:sldId id="28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OU</c:v>
                </c:pt>
              </c:strCache>
            </c:strRef>
          </c:tx>
          <c:cat>
            <c:numRef>
              <c:f>Sheet1!$A$2:$A$16</c:f>
              <c:numCache>
                <c:formatCode>General</c:formatCode>
                <c:ptCount val="1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2009</c:v>
                </c:pt>
                <c:pt idx="13">
                  <c:v>2010</c:v>
                </c:pt>
                <c:pt idx="14">
                  <c:v>2012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47.8</c:v>
                </c:pt>
                <c:pt idx="1">
                  <c:v>53.5</c:v>
                </c:pt>
                <c:pt idx="2">
                  <c:v>40.4</c:v>
                </c:pt>
                <c:pt idx="3">
                  <c:v>40.5</c:v>
                </c:pt>
                <c:pt idx="4">
                  <c:v>35</c:v>
                </c:pt>
                <c:pt idx="5">
                  <c:v>36.5</c:v>
                </c:pt>
                <c:pt idx="6">
                  <c:v>34.799999999999997</c:v>
                </c:pt>
                <c:pt idx="7">
                  <c:v>35.4</c:v>
                </c:pt>
                <c:pt idx="8">
                  <c:v>29</c:v>
                </c:pt>
                <c:pt idx="9">
                  <c:v>30.4</c:v>
                </c:pt>
                <c:pt idx="10">
                  <c:v>29</c:v>
                </c:pt>
                <c:pt idx="11">
                  <c:v>26.3</c:v>
                </c:pt>
                <c:pt idx="12">
                  <c:v>25</c:v>
                </c:pt>
                <c:pt idx="13">
                  <c:v>21.7</c:v>
                </c:pt>
                <c:pt idx="14">
                  <c:v>18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National</c:v>
                </c:pt>
              </c:strCache>
            </c:strRef>
          </c:tx>
          <c:cat>
            <c:numRef>
              <c:f>Sheet1!$A$2:$A$16</c:f>
              <c:numCache>
                <c:formatCode>General</c:formatCode>
                <c:ptCount val="1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2009</c:v>
                </c:pt>
                <c:pt idx="13">
                  <c:v>2010</c:v>
                </c:pt>
                <c:pt idx="14">
                  <c:v>2012</c:v>
                </c:pt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50.8</c:v>
                </c:pt>
                <c:pt idx="1">
                  <c:v>55</c:v>
                </c:pt>
                <c:pt idx="2">
                  <c:v>50.4</c:v>
                </c:pt>
                <c:pt idx="3">
                  <c:v>51.2</c:v>
                </c:pt>
                <c:pt idx="4">
                  <c:v>48.6</c:v>
                </c:pt>
                <c:pt idx="5">
                  <c:v>54.8</c:v>
                </c:pt>
                <c:pt idx="6">
                  <c:v>50.2</c:v>
                </c:pt>
                <c:pt idx="7">
                  <c:v>52.9</c:v>
                </c:pt>
                <c:pt idx="8">
                  <c:v>44.5</c:v>
                </c:pt>
                <c:pt idx="9">
                  <c:v>45.3</c:v>
                </c:pt>
                <c:pt idx="10">
                  <c:v>44.4</c:v>
                </c:pt>
                <c:pt idx="11">
                  <c:v>45.4</c:v>
                </c:pt>
                <c:pt idx="12">
                  <c:v>42.5</c:v>
                </c:pt>
                <c:pt idx="13">
                  <c:v>39.4</c:v>
                </c:pt>
                <c:pt idx="14">
                  <c:v>34.799999999999997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225024"/>
        <c:axId val="36313280"/>
      </c:lineChart>
      <c:catAx>
        <c:axId val="44225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6313280"/>
        <c:crosses val="autoZero"/>
        <c:auto val="1"/>
        <c:lblAlgn val="ctr"/>
        <c:lblOffset val="100"/>
        <c:noMultiLvlLbl val="0"/>
      </c:catAx>
      <c:valAx>
        <c:axId val="36313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42250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OU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Far left</c:v>
                </c:pt>
                <c:pt idx="1">
                  <c:v>Liberal</c:v>
                </c:pt>
                <c:pt idx="2">
                  <c:v>Middle-of-the-road</c:v>
                </c:pt>
                <c:pt idx="3">
                  <c:v>Conservative</c:v>
                </c:pt>
                <c:pt idx="4">
                  <c:v>Far right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2.5000000000000001E-2</c:v>
                </c:pt>
                <c:pt idx="1">
                  <c:v>0.20200000000000001</c:v>
                </c:pt>
                <c:pt idx="2">
                  <c:v>0.53100000000000003</c:v>
                </c:pt>
                <c:pt idx="3">
                  <c:v>0.216</c:v>
                </c:pt>
                <c:pt idx="4">
                  <c:v>2.5000000000000001E-2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Peer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Far left</c:v>
                </c:pt>
                <c:pt idx="1">
                  <c:v>Liberal</c:v>
                </c:pt>
                <c:pt idx="2">
                  <c:v>Middle-of-the-road</c:v>
                </c:pt>
                <c:pt idx="3">
                  <c:v>Conservative</c:v>
                </c:pt>
                <c:pt idx="4">
                  <c:v>Far right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2.7E-2</c:v>
                </c:pt>
                <c:pt idx="1">
                  <c:v>0.28699999999999998</c:v>
                </c:pt>
                <c:pt idx="2">
                  <c:v>0.46400000000000002</c:v>
                </c:pt>
                <c:pt idx="3">
                  <c:v>0.20699999999999999</c:v>
                </c:pt>
                <c:pt idx="4">
                  <c:v>1.4999999999999999E-2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184576"/>
        <c:axId val="36312704"/>
      </c:barChart>
      <c:catAx>
        <c:axId val="44184576"/>
        <c:scaling>
          <c:orientation val="minMax"/>
        </c:scaling>
        <c:delete val="0"/>
        <c:axPos val="b"/>
        <c:majorTickMark val="out"/>
        <c:minorTickMark val="none"/>
        <c:tickLblPos val="nextTo"/>
        <c:crossAx val="36312704"/>
        <c:crosses val="autoZero"/>
        <c:auto val="1"/>
        <c:lblAlgn val="ctr"/>
        <c:lblOffset val="100"/>
        <c:noMultiLvlLbl val="0"/>
      </c:catAx>
      <c:valAx>
        <c:axId val="3631270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441845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OU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1-5</c:v>
                </c:pt>
                <c:pt idx="1">
                  <c:v>6-10</c:v>
                </c:pt>
                <c:pt idx="2">
                  <c:v>11-15</c:v>
                </c:pt>
                <c:pt idx="3">
                  <c:v>16-20</c:v>
                </c:pt>
                <c:pt idx="4">
                  <c:v>21-25</c:v>
                </c:pt>
                <c:pt idx="5">
                  <c:v>26-30</c:v>
                </c:pt>
                <c:pt idx="6">
                  <c:v>30+</c:v>
                </c:pt>
              </c:strCache>
            </c:strRef>
          </c:cat>
          <c:val>
            <c:numRef>
              <c:f>Sheet1!$B$2:$B$8</c:f>
              <c:numCache>
                <c:formatCode>0.0%</c:formatCode>
                <c:ptCount val="7"/>
                <c:pt idx="0">
                  <c:v>0.15</c:v>
                </c:pt>
                <c:pt idx="1">
                  <c:v>0.23</c:v>
                </c:pt>
                <c:pt idx="2">
                  <c:v>0.26</c:v>
                </c:pt>
                <c:pt idx="3">
                  <c:v>0.17</c:v>
                </c:pt>
                <c:pt idx="4">
                  <c:v>0.09</c:v>
                </c:pt>
                <c:pt idx="5">
                  <c:v>0.04</c:v>
                </c:pt>
                <c:pt idx="6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Peer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1-5</c:v>
                </c:pt>
                <c:pt idx="1">
                  <c:v>6-10</c:v>
                </c:pt>
                <c:pt idx="2">
                  <c:v>11-15</c:v>
                </c:pt>
                <c:pt idx="3">
                  <c:v>16-20</c:v>
                </c:pt>
                <c:pt idx="4">
                  <c:v>21-25</c:v>
                </c:pt>
                <c:pt idx="5">
                  <c:v>26-30</c:v>
                </c:pt>
                <c:pt idx="6">
                  <c:v>30+</c:v>
                </c:pt>
              </c:strCache>
            </c:strRef>
          </c:cat>
          <c:val>
            <c:numRef>
              <c:f>Sheet1!$C$2:$C$8</c:f>
              <c:numCache>
                <c:formatCode>0.0%</c:formatCode>
                <c:ptCount val="7"/>
                <c:pt idx="0">
                  <c:v>0.14000000000000001</c:v>
                </c:pt>
                <c:pt idx="1">
                  <c:v>0.24</c:v>
                </c:pt>
                <c:pt idx="2">
                  <c:v>0.21</c:v>
                </c:pt>
                <c:pt idx="3">
                  <c:v>0.18</c:v>
                </c:pt>
                <c:pt idx="4">
                  <c:v>0.11</c:v>
                </c:pt>
                <c:pt idx="5">
                  <c:v>0.06</c:v>
                </c:pt>
                <c:pt idx="6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449216"/>
        <c:axId val="92294528"/>
      </c:barChart>
      <c:catAx>
        <c:axId val="45449216"/>
        <c:scaling>
          <c:orientation val="minMax"/>
        </c:scaling>
        <c:delete val="0"/>
        <c:axPos val="b"/>
        <c:majorTickMark val="out"/>
        <c:minorTickMark val="none"/>
        <c:tickLblPos val="nextTo"/>
        <c:crossAx val="92294528"/>
        <c:crosses val="autoZero"/>
        <c:auto val="1"/>
        <c:lblAlgn val="ctr"/>
        <c:lblOffset val="100"/>
        <c:noMultiLvlLbl val="0"/>
      </c:catAx>
      <c:valAx>
        <c:axId val="9229452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454492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OU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1 (Poor)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 (Excellent)</c:v>
                </c:pt>
              </c:strCache>
            </c:strRef>
          </c:cat>
          <c:val>
            <c:numRef>
              <c:f>Sheet1!$B$2:$B$8</c:f>
              <c:numCache>
                <c:formatCode>0.0%</c:formatCode>
                <c:ptCount val="7"/>
                <c:pt idx="0">
                  <c:v>0.02</c:v>
                </c:pt>
                <c:pt idx="1">
                  <c:v>0.04</c:v>
                </c:pt>
                <c:pt idx="2">
                  <c:v>7.0000000000000007E-2</c:v>
                </c:pt>
                <c:pt idx="3">
                  <c:v>0.08</c:v>
                </c:pt>
                <c:pt idx="4">
                  <c:v>0.17</c:v>
                </c:pt>
                <c:pt idx="5">
                  <c:v>0.25</c:v>
                </c:pt>
                <c:pt idx="6">
                  <c:v>0.36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Peer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1 (Poor)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 (Excellent)</c:v>
                </c:pt>
              </c:strCache>
            </c:strRef>
          </c:cat>
          <c:val>
            <c:numRef>
              <c:f>Sheet1!$C$2:$C$8</c:f>
              <c:numCache>
                <c:formatCode>0.0%</c:formatCode>
                <c:ptCount val="7"/>
                <c:pt idx="0">
                  <c:v>0.04</c:v>
                </c:pt>
                <c:pt idx="1">
                  <c:v>0.05</c:v>
                </c:pt>
                <c:pt idx="2">
                  <c:v>0.09</c:v>
                </c:pt>
                <c:pt idx="3">
                  <c:v>0.14000000000000001</c:v>
                </c:pt>
                <c:pt idx="4">
                  <c:v>0.2</c:v>
                </c:pt>
                <c:pt idx="5">
                  <c:v>0.21</c:v>
                </c:pt>
                <c:pt idx="6">
                  <c:v>0.24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445120"/>
        <c:axId val="45531136"/>
      </c:barChart>
      <c:catAx>
        <c:axId val="45445120"/>
        <c:scaling>
          <c:orientation val="minMax"/>
        </c:scaling>
        <c:delete val="0"/>
        <c:axPos val="b"/>
        <c:majorTickMark val="out"/>
        <c:minorTickMark val="none"/>
        <c:tickLblPos val="nextTo"/>
        <c:crossAx val="45531136"/>
        <c:crosses val="autoZero"/>
        <c:auto val="1"/>
        <c:lblAlgn val="ctr"/>
        <c:lblOffset val="100"/>
        <c:noMultiLvlLbl val="0"/>
      </c:catAx>
      <c:valAx>
        <c:axId val="4553113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454451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64787048-BC18-43BF-A285-3C990918665B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90C08C41-10B8-4211-87B0-CC605A5EB1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7048-BC18-43BF-A285-3C990918665B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C08C41-10B8-4211-87B0-CC605A5EB1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7048-BC18-43BF-A285-3C990918665B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C08C41-10B8-4211-87B0-CC605A5EB1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7048-BC18-43BF-A285-3C990918665B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C08C41-10B8-4211-87B0-CC605A5EB1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64787048-BC18-43BF-A285-3C990918665B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90C08C41-10B8-4211-87B0-CC605A5EB1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7048-BC18-43BF-A285-3C990918665B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C08C41-10B8-4211-87B0-CC605A5EB1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7048-BC18-43BF-A285-3C990918665B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C08C41-10B8-4211-87B0-CC605A5EB1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7048-BC18-43BF-A285-3C990918665B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C08C41-10B8-4211-87B0-CC605A5EB1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7048-BC18-43BF-A285-3C990918665B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C08C41-10B8-4211-87B0-CC605A5EB1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7048-BC18-43BF-A285-3C990918665B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C08C41-10B8-4211-87B0-CC605A5EB1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7048-BC18-43BF-A285-3C990918665B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C08C41-10B8-4211-87B0-CC605A5EB1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0C08C41-10B8-4211-87B0-CC605A5EB1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4787048-BC18-43BF-A285-3C990918665B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akland.edu/upload/docs/OIRA/Spotlight%2017%20Student%20Retention%20and%20Off%20Campus%20Working%20Hours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Using Institutional Data to Improve University Policy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914400"/>
            <a:ext cx="6781800" cy="2286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Do OU Students Work Too Much?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600" dirty="0" smtClean="0"/>
              <a:t>…And Other Questions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5780782"/>
            <a:ext cx="617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Reuben </a:t>
            </a:r>
            <a:r>
              <a:rPr lang="en-US" sz="1600" dirty="0" err="1" smtClean="0"/>
              <a:t>Ternes</a:t>
            </a:r>
            <a:endParaRPr lang="en-US" sz="1600" dirty="0"/>
          </a:p>
          <a:p>
            <a:r>
              <a:rPr lang="en-US" sz="1600" dirty="0" smtClean="0"/>
              <a:t>OIRA</a:t>
            </a:r>
          </a:p>
          <a:p>
            <a:r>
              <a:rPr lang="en-US" sz="1600" dirty="0" smtClean="0"/>
              <a:t>October, </a:t>
            </a:r>
            <a:r>
              <a:rPr lang="en-US" sz="1600" dirty="0" smtClean="0"/>
              <a:t>2013</a:t>
            </a:r>
          </a:p>
          <a:p>
            <a:r>
              <a:rPr lang="en-US" sz="1600" dirty="0" smtClean="0"/>
              <a:t>Contact: ternes@oakland.edu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242048" cy="624840"/>
          </a:xfrm>
        </p:spPr>
        <p:txBody>
          <a:bodyPr>
            <a:normAutofit/>
          </a:bodyPr>
          <a:lstStyle/>
          <a:p>
            <a:r>
              <a:rPr lang="en-US" dirty="0" smtClean="0"/>
              <a:t>Quality of Interactions with Advisors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720731976"/>
              </p:ext>
            </p:extLst>
          </p:nvPr>
        </p:nvGraphicFramePr>
        <p:xfrm>
          <a:off x="304800" y="1295400"/>
          <a:ext cx="77724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441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719072"/>
          </a:xfrm>
        </p:spPr>
        <p:txBody>
          <a:bodyPr>
            <a:normAutofit/>
          </a:bodyPr>
          <a:lstStyle/>
          <a:p>
            <a:r>
              <a:rPr lang="en-US" dirty="0" smtClean="0"/>
              <a:t>Full NSSE results are displayed on our website.</a:t>
            </a:r>
          </a:p>
          <a:p>
            <a:pPr lvl="1"/>
            <a:r>
              <a:rPr lang="en-US" dirty="0" smtClean="0"/>
              <a:t>It’s super fun to explore</a:t>
            </a:r>
          </a:p>
          <a:p>
            <a:pPr lvl="1"/>
            <a:r>
              <a:rPr lang="en-US" dirty="0" smtClean="0"/>
              <a:t>And it can help with various class projects.  </a:t>
            </a:r>
          </a:p>
          <a:p>
            <a:r>
              <a:rPr lang="en-US" dirty="0" smtClean="0"/>
              <a:t>For Example: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0" y="76200"/>
            <a:ext cx="2819400" cy="2438400"/>
          </a:xfrm>
        </p:spPr>
        <p:txBody>
          <a:bodyPr/>
          <a:lstStyle/>
          <a:p>
            <a:pPr algn="ctr"/>
            <a:r>
              <a:rPr lang="en-US" dirty="0" smtClean="0"/>
              <a:t>What Can NSSE Tell Us?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9994562"/>
              </p:ext>
            </p:extLst>
          </p:nvPr>
        </p:nvGraphicFramePr>
        <p:xfrm>
          <a:off x="990600" y="3429000"/>
          <a:ext cx="6934200" cy="2895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5800"/>
                <a:gridCol w="1368816"/>
                <a:gridCol w="1209284"/>
                <a:gridCol w="2400300"/>
              </a:tblGrid>
              <a:tr h="1057523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Percentage</a:t>
                      </a:r>
                      <a:r>
                        <a:rPr lang="en-US" sz="2000" baseline="0" dirty="0" smtClean="0"/>
                        <a:t> of Students that Report Working more than 15 Hours Off-Campus per Week (</a:t>
                      </a:r>
                      <a:r>
                        <a:rPr lang="en-US" sz="2000" baseline="0" dirty="0" smtClean="0"/>
                        <a:t>2013 </a:t>
                      </a:r>
                      <a:r>
                        <a:rPr lang="en-US" sz="2000" baseline="0" dirty="0" smtClean="0"/>
                        <a:t>NSSE)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1269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Class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OU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Peer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National</a:t>
                      </a:r>
                      <a:r>
                        <a:rPr lang="en-US" sz="2400" baseline="0" dirty="0" smtClean="0"/>
                        <a:t> Norm</a:t>
                      </a:r>
                      <a:endParaRPr lang="en-US" sz="2400" dirty="0"/>
                    </a:p>
                  </a:txBody>
                  <a:tcPr/>
                </a:tc>
              </a:tr>
              <a:tr h="61269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Freshmen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28%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16%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18%</a:t>
                      </a:r>
                      <a:endParaRPr lang="en-US" sz="2400" dirty="0"/>
                    </a:p>
                  </a:txBody>
                  <a:tcPr/>
                </a:tc>
              </a:tr>
              <a:tr h="61269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Seniors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59%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41%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438003"/>
              </p:ext>
            </p:extLst>
          </p:nvPr>
        </p:nvGraphicFramePr>
        <p:xfrm>
          <a:off x="457200" y="1828800"/>
          <a:ext cx="82296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Percentage of Students</a:t>
                      </a:r>
                      <a:r>
                        <a:rPr lang="en-US" sz="2400" baseline="0" dirty="0" smtClean="0"/>
                        <a:t> that Report Working </a:t>
                      </a:r>
                    </a:p>
                    <a:p>
                      <a:pPr algn="ctr"/>
                      <a:r>
                        <a:rPr lang="en-US" sz="2400" baseline="0" dirty="0" smtClean="0"/>
                        <a:t>Zero Hours Off-Campus per Week (</a:t>
                      </a:r>
                      <a:r>
                        <a:rPr lang="en-US" sz="2400" baseline="0" dirty="0" smtClean="0"/>
                        <a:t>2013 </a:t>
                      </a:r>
                      <a:r>
                        <a:rPr lang="en-US" sz="2400" baseline="0" dirty="0" smtClean="0"/>
                        <a:t>NSSE)</a:t>
                      </a:r>
                      <a:endParaRPr lang="en-US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Class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OU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Peer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National Norms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Freshmen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42%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69%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68%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Seniors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25%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44%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44%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152400"/>
            <a:ext cx="8763000" cy="1600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Another Way of Looking at the Same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Periodically, OIRA releases some of its internal research, in a format that we call ‘Spotlight on OU.’</a:t>
            </a:r>
          </a:p>
          <a:p>
            <a:pPr lvl="1"/>
            <a:r>
              <a:rPr lang="en-US" dirty="0" smtClean="0"/>
              <a:t>All of our Spotlights can be found online.</a:t>
            </a:r>
          </a:p>
          <a:p>
            <a:r>
              <a:rPr lang="en-US" dirty="0" smtClean="0"/>
              <a:t>One of these </a:t>
            </a:r>
            <a:r>
              <a:rPr lang="en-US" dirty="0" smtClean="0">
                <a:hlinkClick r:id="rId2"/>
              </a:rPr>
              <a:t>Spotlights</a:t>
            </a:r>
            <a:r>
              <a:rPr lang="en-US" dirty="0" smtClean="0"/>
              <a:t> uses NSSE data to show the relationship between retention rate and the number of reported off-campus working hours for freshmen students.   </a:t>
            </a:r>
          </a:p>
          <a:p>
            <a:r>
              <a:rPr lang="en-US" dirty="0" smtClean="0"/>
              <a:t>There are 4 main findings that I want to talk about today.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Working Off-Campus Bad?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490472"/>
          </a:xfrm>
        </p:spPr>
        <p:txBody>
          <a:bodyPr>
            <a:normAutofit/>
          </a:bodyPr>
          <a:lstStyle/>
          <a:p>
            <a:r>
              <a:rPr lang="en-US" dirty="0" smtClean="0"/>
              <a:t>Is there a relationship between first-year retention rates and off-campus working hours?</a:t>
            </a:r>
          </a:p>
          <a:p>
            <a:pPr lvl="1"/>
            <a:r>
              <a:rPr lang="en-US" dirty="0" smtClean="0"/>
              <a:t>Not really.  Or, if there is, the impact is relatively small.</a:t>
            </a:r>
          </a:p>
          <a:p>
            <a:pPr lvl="1"/>
            <a:r>
              <a:rPr lang="en-US" dirty="0" smtClean="0"/>
              <a:t>(2007 &amp; 2009 NSSE Data)</a:t>
            </a:r>
          </a:p>
          <a:p>
            <a:pPr lvl="1"/>
            <a:r>
              <a:rPr lang="en-US" dirty="0" smtClean="0"/>
              <a:t>(2013 NSSE Data shows the same basic patterns, though retention rate is higher for all groups).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971800" y="381000"/>
            <a:ext cx="2819400" cy="1219200"/>
          </a:xfrm>
        </p:spPr>
        <p:txBody>
          <a:bodyPr/>
          <a:lstStyle/>
          <a:p>
            <a:pPr algn="ctr"/>
            <a:r>
              <a:rPr lang="en-US" dirty="0" smtClean="0"/>
              <a:t>Finding #1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600930"/>
              </p:ext>
            </p:extLst>
          </p:nvPr>
        </p:nvGraphicFramePr>
        <p:xfrm>
          <a:off x="152400" y="3429000"/>
          <a:ext cx="8686800" cy="161239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066800"/>
                <a:gridCol w="67056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Weekly Hours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Zero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1-5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6-10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11-15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16-20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21-25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26-30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31+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Totals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Retention Rate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86%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91%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87%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84%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86%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85%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82%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86%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86%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N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410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87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100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150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176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123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78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57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1181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633472"/>
          </a:xfrm>
        </p:spPr>
        <p:txBody>
          <a:bodyPr/>
          <a:lstStyle/>
          <a:p>
            <a:r>
              <a:rPr lang="en-US" dirty="0" smtClean="0"/>
              <a:t>Is there a relationship between off-campus working hours and the rate that students return </a:t>
            </a:r>
            <a:r>
              <a:rPr lang="en-US" i="1" dirty="0" smtClean="0"/>
              <a:t>with sophomore status?</a:t>
            </a:r>
            <a:endParaRPr lang="en-US" dirty="0" smtClean="0"/>
          </a:p>
          <a:p>
            <a:r>
              <a:rPr lang="en-US" dirty="0" smtClean="0"/>
              <a:t>Yes. (χ</a:t>
            </a:r>
            <a:r>
              <a:rPr lang="en-US" baseline="30000" dirty="0" smtClean="0"/>
              <a:t>2 </a:t>
            </a:r>
            <a:r>
              <a:rPr lang="en-US" dirty="0" smtClean="0"/>
              <a:t>= 14.7, p &lt; 0.05, </a:t>
            </a:r>
            <a:r>
              <a:rPr lang="en-US" dirty="0" err="1" smtClean="0"/>
              <a:t>df</a:t>
            </a:r>
            <a:r>
              <a:rPr lang="en-US" dirty="0" smtClean="0"/>
              <a:t> = 7)</a:t>
            </a:r>
          </a:p>
          <a:p>
            <a:pPr lvl="1"/>
            <a:r>
              <a:rPr lang="en-US" dirty="0" smtClean="0"/>
              <a:t>Students that work more hours do not appear to accumulate as many credits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(2007 &amp; 2009 NSSE Data)</a:t>
            </a:r>
          </a:p>
          <a:p>
            <a:r>
              <a:rPr lang="en-US" dirty="0" smtClean="0"/>
              <a:t>(</a:t>
            </a:r>
            <a:r>
              <a:rPr lang="en-US" dirty="0"/>
              <a:t>2013 NSSE Data shows the same basic patterns, though </a:t>
            </a:r>
            <a:r>
              <a:rPr lang="en-US" dirty="0" smtClean="0"/>
              <a:t>sophomore return rate </a:t>
            </a:r>
            <a:r>
              <a:rPr lang="en-US" dirty="0"/>
              <a:t>is higher for all groups</a:t>
            </a:r>
            <a:r>
              <a:rPr lang="en-US" dirty="0" smtClean="0"/>
              <a:t>).</a:t>
            </a:r>
            <a:r>
              <a:rPr lang="en-US" dirty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0" y="381000"/>
            <a:ext cx="2819400" cy="1143000"/>
          </a:xfrm>
        </p:spPr>
        <p:txBody>
          <a:bodyPr/>
          <a:lstStyle/>
          <a:p>
            <a:pPr algn="ctr"/>
            <a:r>
              <a:rPr lang="en-US" dirty="0" smtClean="0"/>
              <a:t>Finding #2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986160"/>
              </p:ext>
            </p:extLst>
          </p:nvPr>
        </p:nvGraphicFramePr>
        <p:xfrm>
          <a:off x="152400" y="4038600"/>
          <a:ext cx="8686800" cy="154228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066800"/>
                <a:gridCol w="67056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Weekly Hours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Zero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1-5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6-10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11-15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16-20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21-25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26-30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31+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Totals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Return as Sophomore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63%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76%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68%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69%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67%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62%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55%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53%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65%</a:t>
                      </a: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N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410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87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100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150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176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123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78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57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1181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838200"/>
            <a:ext cx="6019800" cy="2133599"/>
          </a:xfrm>
        </p:spPr>
        <p:txBody>
          <a:bodyPr/>
          <a:lstStyle/>
          <a:p>
            <a:r>
              <a:rPr lang="en-US" dirty="0" smtClean="0"/>
              <a:t>Students that reported more working hours, also reported taking less credits during their first term.</a:t>
            </a:r>
          </a:p>
          <a:p>
            <a:pPr lvl="1"/>
            <a:r>
              <a:rPr lang="en-US" dirty="0" smtClean="0"/>
              <a:t>This isn’t really very surprising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(2007 &amp; 2009 NSSE Data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0" y="0"/>
            <a:ext cx="2819400" cy="1447800"/>
          </a:xfrm>
        </p:spPr>
        <p:txBody>
          <a:bodyPr/>
          <a:lstStyle/>
          <a:p>
            <a:pPr algn="ctr"/>
            <a:r>
              <a:rPr lang="en-US" dirty="0" smtClean="0"/>
              <a:t>Finding #3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69139"/>
              </p:ext>
            </p:extLst>
          </p:nvPr>
        </p:nvGraphicFramePr>
        <p:xfrm>
          <a:off x="76200" y="2895600"/>
          <a:ext cx="8686800" cy="189280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066800"/>
                <a:gridCol w="67056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Weekly Hours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Zero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1-5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6-10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11-15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16-20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21-25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26-30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31+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Totals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Ave. 1</a:t>
                      </a:r>
                      <a:r>
                        <a:rPr lang="en-US" sz="1600" baseline="30000" dirty="0">
                          <a:latin typeface="Calibri"/>
                          <a:ea typeface="Calibri"/>
                          <a:cs typeface="Times New Roman"/>
                        </a:rPr>
                        <a:t>st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Term Credits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14.7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14.7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14.5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14.6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14.2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14.1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14.3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13.5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14.4</a:t>
                      </a: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N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410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87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100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150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176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123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78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57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1181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252472"/>
          </a:xfrm>
        </p:spPr>
        <p:txBody>
          <a:bodyPr/>
          <a:lstStyle/>
          <a:p>
            <a:r>
              <a:rPr lang="en-US" dirty="0" smtClean="0"/>
              <a:t>What about GPA?</a:t>
            </a:r>
          </a:p>
          <a:p>
            <a:r>
              <a:rPr lang="en-US" dirty="0" smtClean="0"/>
              <a:t>There does not appear to be any relationship between off-campus working hours and student GPAs.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90800" y="304800"/>
            <a:ext cx="2819400" cy="1295400"/>
          </a:xfrm>
        </p:spPr>
        <p:txBody>
          <a:bodyPr/>
          <a:lstStyle/>
          <a:p>
            <a:pPr algn="ctr"/>
            <a:r>
              <a:rPr lang="en-US" dirty="0" smtClean="0"/>
              <a:t>Finding #4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main issue with students that work many hours, is that their progress towards graduation is significantly slower.</a:t>
            </a:r>
          </a:p>
          <a:p>
            <a:pPr lvl="1"/>
            <a:r>
              <a:rPr lang="en-US" dirty="0" smtClean="0"/>
              <a:t>Instead of taking 4 years, they take 6.</a:t>
            </a:r>
          </a:p>
          <a:p>
            <a:pPr lvl="1"/>
            <a:r>
              <a:rPr lang="en-US" dirty="0" smtClean="0"/>
              <a:t>Some research (both internal and external) suggests that accumulating credits too slowly may ultimately deter students from completing their degree.</a:t>
            </a:r>
          </a:p>
          <a:p>
            <a:r>
              <a:rPr lang="en-US" dirty="0" smtClean="0"/>
              <a:t>It is difficult to know the life situations of all of our students, so, the question might not be answerable.</a:t>
            </a:r>
          </a:p>
          <a:p>
            <a:pPr lvl="1"/>
            <a:r>
              <a:rPr lang="en-US" dirty="0" smtClean="0"/>
              <a:t>However, from a university perspective, we want to encourage students to complete as many credits as they can, each semester.</a:t>
            </a:r>
          </a:p>
          <a:p>
            <a:pPr lvl="1"/>
            <a:r>
              <a:rPr lang="en-US" dirty="0" smtClean="0"/>
              <a:t>Internal research also suggests that, when we set higher expectations, students tend to meet those expectations.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OU Students Work Too Much?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OIRA</a:t>
            </a:r>
          </a:p>
          <a:p>
            <a:pPr lvl="1"/>
            <a:r>
              <a:rPr lang="en-US" sz="1600" dirty="0" smtClean="0"/>
              <a:t>Office of Institutional Research and Assessment</a:t>
            </a:r>
          </a:p>
          <a:p>
            <a:pPr lvl="1"/>
            <a:r>
              <a:rPr lang="en-US" sz="1600" dirty="0" smtClean="0"/>
              <a:t>We have lots of cool data about OU students.</a:t>
            </a:r>
          </a:p>
          <a:p>
            <a:pPr lvl="1"/>
            <a:r>
              <a:rPr lang="en-US" sz="1600" dirty="0" smtClean="0"/>
              <a:t>Our primary job is to conduct research about OU students, and to disseminate this information to the campus community.</a:t>
            </a:r>
          </a:p>
          <a:p>
            <a:pPr lvl="1"/>
            <a:r>
              <a:rPr lang="en-US" sz="1600" dirty="0" smtClean="0"/>
              <a:t>We’re also in charge of some assessment related activities.</a:t>
            </a:r>
          </a:p>
          <a:p>
            <a:r>
              <a:rPr lang="en-US" sz="2000" dirty="0" smtClean="0"/>
              <a:t>www.oakland.edu/OIRA</a:t>
            </a:r>
          </a:p>
          <a:p>
            <a:endParaRPr lang="en-US" sz="20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OIRA What?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We have two primary types of research</a:t>
            </a:r>
          </a:p>
          <a:p>
            <a:pPr lvl="1"/>
            <a:r>
              <a:rPr lang="en-US" sz="1600" dirty="0" smtClean="0"/>
              <a:t>1) Surveys</a:t>
            </a:r>
          </a:p>
          <a:p>
            <a:pPr lvl="2"/>
            <a:r>
              <a:rPr lang="en-US" sz="1600" dirty="0" smtClean="0"/>
              <a:t>Graduation Survey</a:t>
            </a:r>
          </a:p>
          <a:p>
            <a:pPr lvl="2"/>
            <a:r>
              <a:rPr lang="en-US" sz="1600" dirty="0" smtClean="0"/>
              <a:t>Student Satisfaction Surveys</a:t>
            </a:r>
          </a:p>
          <a:p>
            <a:pPr lvl="2"/>
            <a:r>
              <a:rPr lang="en-US" sz="1600" dirty="0" smtClean="0"/>
              <a:t>NSSE (</a:t>
            </a:r>
            <a:r>
              <a:rPr lang="en-US" sz="1600" dirty="0" err="1" smtClean="0"/>
              <a:t>Nessie</a:t>
            </a:r>
            <a:r>
              <a:rPr lang="en-US" sz="1600" dirty="0" smtClean="0"/>
              <a:t>)</a:t>
            </a:r>
          </a:p>
          <a:p>
            <a:pPr lvl="2"/>
            <a:r>
              <a:rPr lang="en-US" sz="1600" dirty="0" smtClean="0"/>
              <a:t>CIRP</a:t>
            </a:r>
          </a:p>
          <a:p>
            <a:pPr lvl="2"/>
            <a:r>
              <a:rPr lang="en-US" sz="1600" dirty="0" smtClean="0"/>
              <a:t>CLA (Collegiate Learning Assessment)</a:t>
            </a:r>
          </a:p>
          <a:p>
            <a:pPr lvl="1"/>
            <a:r>
              <a:rPr lang="en-US" sz="1600" dirty="0" smtClean="0"/>
              <a:t>2) Internal Research</a:t>
            </a:r>
          </a:p>
          <a:p>
            <a:pPr lvl="2"/>
            <a:r>
              <a:rPr lang="en-US" sz="1600" dirty="0" smtClean="0"/>
              <a:t>Do our need-based financial aid policies improve retention rates?</a:t>
            </a:r>
          </a:p>
          <a:p>
            <a:pPr lvl="2"/>
            <a:r>
              <a:rPr lang="en-US" sz="1600" dirty="0" smtClean="0"/>
              <a:t>Should all students take 16 credits their first semester, regardless of their ACT score?</a:t>
            </a:r>
          </a:p>
          <a:p>
            <a:pPr lvl="2"/>
            <a:r>
              <a:rPr lang="en-US" sz="1600" dirty="0" smtClean="0"/>
              <a:t>Do students that get AP credit for the first course in a sequence have just as much success as students that take the entire sequence here at OU?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Kind of Research?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We also compile the university’s official statistics.</a:t>
            </a:r>
          </a:p>
          <a:p>
            <a:pPr lvl="1"/>
            <a:r>
              <a:rPr lang="en-US" sz="1600" dirty="0" smtClean="0"/>
              <a:t>Student Profiles (i.e., who are OU students?)</a:t>
            </a:r>
          </a:p>
          <a:p>
            <a:pPr lvl="1"/>
            <a:r>
              <a:rPr lang="en-US" sz="1600" dirty="0" smtClean="0"/>
              <a:t>Retention Rates</a:t>
            </a:r>
          </a:p>
          <a:p>
            <a:pPr lvl="1"/>
            <a:r>
              <a:rPr lang="en-US" sz="1600" dirty="0" smtClean="0"/>
              <a:t>Graduation Rates</a:t>
            </a:r>
          </a:p>
          <a:p>
            <a:pPr lvl="1"/>
            <a:r>
              <a:rPr lang="en-US" sz="1600" dirty="0" smtClean="0"/>
              <a:t>Progress to Degree</a:t>
            </a:r>
          </a:p>
          <a:p>
            <a:pPr lvl="1"/>
            <a:r>
              <a:rPr lang="en-US" sz="1600" dirty="0" smtClean="0"/>
              <a:t>Enrollment data</a:t>
            </a:r>
          </a:p>
          <a:p>
            <a:pPr lvl="1"/>
            <a:r>
              <a:rPr lang="en-US" sz="1600" dirty="0" smtClean="0"/>
              <a:t>Degree data</a:t>
            </a:r>
          </a:p>
          <a:p>
            <a:pPr lvl="1"/>
            <a:r>
              <a:rPr lang="en-US" sz="1600" dirty="0" smtClean="0"/>
              <a:t>Distribution of Grades</a:t>
            </a:r>
          </a:p>
          <a:p>
            <a:r>
              <a:rPr lang="en-US" sz="2000" dirty="0" smtClean="0"/>
              <a:t>All of this information is available on our website:</a:t>
            </a:r>
          </a:p>
          <a:p>
            <a:pPr lvl="1"/>
            <a:r>
              <a:rPr lang="en-US" sz="1600" dirty="0" smtClean="0"/>
              <a:t>www.oakland.edu/OIRA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 Does OIRA Do?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CIRP = Cooperative Institutional Research Project</a:t>
            </a:r>
          </a:p>
          <a:p>
            <a:r>
              <a:rPr lang="en-US" sz="2000" dirty="0" smtClean="0"/>
              <a:t>The CIRP Survey asks students a whole bunch of questions about </a:t>
            </a:r>
          </a:p>
          <a:p>
            <a:pPr lvl="1"/>
            <a:r>
              <a:rPr lang="en-US" sz="1600" dirty="0"/>
              <a:t>B</a:t>
            </a:r>
            <a:r>
              <a:rPr lang="en-US" sz="1600" dirty="0" smtClean="0"/>
              <a:t>ehaviors </a:t>
            </a:r>
            <a:endParaRPr lang="en-US" sz="1600" dirty="0" smtClean="0"/>
          </a:p>
          <a:p>
            <a:pPr lvl="1"/>
            <a:r>
              <a:rPr lang="en-US" sz="1600" dirty="0"/>
              <a:t>A</a:t>
            </a:r>
            <a:r>
              <a:rPr lang="en-US" sz="1600" dirty="0" smtClean="0"/>
              <a:t>ttitudes </a:t>
            </a:r>
            <a:endParaRPr lang="en-US" sz="1600" dirty="0" smtClean="0"/>
          </a:p>
          <a:p>
            <a:pPr lvl="1"/>
            <a:r>
              <a:rPr lang="en-US" sz="1600" dirty="0" smtClean="0"/>
              <a:t>Values</a:t>
            </a:r>
          </a:p>
          <a:p>
            <a:pPr lvl="1"/>
            <a:r>
              <a:rPr lang="en-US" sz="1600" dirty="0" smtClean="0"/>
              <a:t>Expectations</a:t>
            </a:r>
          </a:p>
          <a:p>
            <a:pPr lvl="1"/>
            <a:r>
              <a:rPr lang="en-US" sz="1600" dirty="0" smtClean="0"/>
              <a:t>Also covers some demographic data</a:t>
            </a:r>
          </a:p>
          <a:p>
            <a:r>
              <a:rPr lang="en-US" sz="2000" dirty="0" smtClean="0"/>
              <a:t>Usually taken during freshmen orientation</a:t>
            </a:r>
          </a:p>
          <a:p>
            <a:r>
              <a:rPr lang="en-US" sz="2000" dirty="0" smtClean="0"/>
              <a:t>Mostly, we find that we are more similar to other institutions than we are dissimilar.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CIRP Survey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458200" cy="792162"/>
          </a:xfrm>
        </p:spPr>
        <p:txBody>
          <a:bodyPr>
            <a:noAutofit/>
          </a:bodyPr>
          <a:lstStyle/>
          <a:p>
            <a:r>
              <a:rPr lang="en-US" sz="3200" dirty="0" smtClean="0"/>
              <a:t>Drank beer during senior year</a:t>
            </a:r>
            <a:endParaRPr lang="en-US" sz="3200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421392001"/>
              </p:ext>
            </p:extLst>
          </p:nvPr>
        </p:nvGraphicFramePr>
        <p:xfrm>
          <a:off x="533400" y="838200"/>
          <a:ext cx="81534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242048" cy="624840"/>
          </a:xfrm>
        </p:spPr>
        <p:txBody>
          <a:bodyPr>
            <a:normAutofit/>
          </a:bodyPr>
          <a:lstStyle/>
          <a:p>
            <a:r>
              <a:rPr lang="en-US" dirty="0" smtClean="0"/>
              <a:t>OU students’ political views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037552082"/>
              </p:ext>
            </p:extLst>
          </p:nvPr>
        </p:nvGraphicFramePr>
        <p:xfrm>
          <a:off x="304800" y="1295400"/>
          <a:ext cx="77724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819400"/>
            <a:ext cx="5105400" cy="3200400"/>
          </a:xfrm>
        </p:spPr>
        <p:txBody>
          <a:bodyPr>
            <a:normAutofit/>
          </a:bodyPr>
          <a:lstStyle/>
          <a:p>
            <a:r>
              <a:rPr lang="en-US" dirty="0" smtClean="0"/>
              <a:t>College student survey that assesses the extent to which students engage in educational practices associated with high levels of learning and development</a:t>
            </a:r>
          </a:p>
          <a:p>
            <a:pPr lvl="1"/>
            <a:r>
              <a:rPr lang="en-US" dirty="0" smtClean="0"/>
              <a:t>Administered every two years</a:t>
            </a:r>
            <a:r>
              <a:rPr lang="en-US" dirty="0" smtClean="0"/>
              <a:t>. (Sometimes more often).</a:t>
            </a:r>
            <a:endParaRPr lang="en-US" dirty="0" smtClean="0"/>
          </a:p>
          <a:p>
            <a:pPr lvl="1"/>
            <a:r>
              <a:rPr lang="en-US" dirty="0" smtClean="0"/>
              <a:t>Complete data </a:t>
            </a:r>
            <a:r>
              <a:rPr lang="en-US" dirty="0" smtClean="0"/>
              <a:t>is available on OIRA’s website.</a:t>
            </a:r>
          </a:p>
          <a:p>
            <a:r>
              <a:rPr lang="en-US" dirty="0" smtClean="0"/>
              <a:t>All data is for 1</a:t>
            </a:r>
            <a:r>
              <a:rPr lang="en-US" baseline="30000" dirty="0" smtClean="0"/>
              <a:t>st</a:t>
            </a:r>
            <a:r>
              <a:rPr lang="en-US" dirty="0" smtClean="0"/>
              <a:t> year students unless otherwise noted.</a:t>
            </a:r>
          </a:p>
          <a:p>
            <a:r>
              <a:rPr lang="en-US" dirty="0" smtClean="0"/>
              <a:t>Peer comparison is other public institutions in our regional area (Great Lakes).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457200"/>
            <a:ext cx="2819400" cy="5715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NSSE Survey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447800"/>
            <a:ext cx="5486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National Survey of Student Engagement</a:t>
            </a:r>
          </a:p>
          <a:p>
            <a:r>
              <a:rPr lang="en-US" dirty="0" smtClean="0"/>
              <a:t>(</a:t>
            </a:r>
            <a:r>
              <a:rPr lang="en-US" dirty="0" smtClean="0"/>
              <a:t>NSSE: pronounced ‘</a:t>
            </a:r>
            <a:r>
              <a:rPr lang="en-US" dirty="0" err="1" smtClean="0"/>
              <a:t>nessie</a:t>
            </a:r>
            <a:r>
              <a:rPr lang="en-US" dirty="0" smtClean="0"/>
              <a:t>’)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242048" cy="624840"/>
          </a:xfrm>
        </p:spPr>
        <p:txBody>
          <a:bodyPr>
            <a:normAutofit/>
          </a:bodyPr>
          <a:lstStyle/>
          <a:p>
            <a:r>
              <a:rPr lang="en-US" dirty="0" smtClean="0"/>
              <a:t>Time Spent Preparing for Class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734676159"/>
              </p:ext>
            </p:extLst>
          </p:nvPr>
        </p:nvGraphicFramePr>
        <p:xfrm>
          <a:off x="304800" y="1295400"/>
          <a:ext cx="77724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614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256</TotalTime>
  <Words>984</Words>
  <Application>Microsoft Office PowerPoint</Application>
  <PresentationFormat>On-screen Show (4:3)</PresentationFormat>
  <Paragraphs>212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Composite</vt:lpstr>
      <vt:lpstr>Do OU Students Work Too Much?  …And Other Questions</vt:lpstr>
      <vt:lpstr>OIRA What?</vt:lpstr>
      <vt:lpstr>What Kind of Research?</vt:lpstr>
      <vt:lpstr>What Else Does OIRA Do?</vt:lpstr>
      <vt:lpstr>CIRP Survey</vt:lpstr>
      <vt:lpstr>Drank beer during senior year</vt:lpstr>
      <vt:lpstr>OU students’ political views</vt:lpstr>
      <vt:lpstr>NSSE Survey</vt:lpstr>
      <vt:lpstr>Time Spent Preparing for Class</vt:lpstr>
      <vt:lpstr>Quality of Interactions with Advisors</vt:lpstr>
      <vt:lpstr>What Can NSSE Tell Us?</vt:lpstr>
      <vt:lpstr>Another Way of Looking at the Same Data</vt:lpstr>
      <vt:lpstr>Is Working Off-Campus Bad?</vt:lpstr>
      <vt:lpstr>Finding #1</vt:lpstr>
      <vt:lpstr>Finding #2</vt:lpstr>
      <vt:lpstr>Finding #3</vt:lpstr>
      <vt:lpstr>Finding #4</vt:lpstr>
      <vt:lpstr>Do OU Students Work Too Much?</vt:lpstr>
    </vt:vector>
  </TitlesOfParts>
  <Company>Oakland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OU Students Work Too Much?</dc:title>
  <dc:creator>Reuben Ternes</dc:creator>
  <cp:lastModifiedBy>Rueben J. Ternes</cp:lastModifiedBy>
  <cp:revision>39</cp:revision>
  <dcterms:created xsi:type="dcterms:W3CDTF">2011-10-24T19:29:20Z</dcterms:created>
  <dcterms:modified xsi:type="dcterms:W3CDTF">2013-10-22T12:42:56Z</dcterms:modified>
</cp:coreProperties>
</file>