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1"/>
  </p:sldMasterIdLst>
  <p:notesMasterIdLst>
    <p:notesMasterId r:id="rId29"/>
  </p:notesMasterIdLst>
  <p:sldIdLst>
    <p:sldId id="256" r:id="rId2"/>
    <p:sldId id="257" r:id="rId3"/>
    <p:sldId id="259" r:id="rId4"/>
    <p:sldId id="258" r:id="rId5"/>
    <p:sldId id="263" r:id="rId6"/>
    <p:sldId id="262" r:id="rId7"/>
    <p:sldId id="268" r:id="rId8"/>
    <p:sldId id="269" r:id="rId9"/>
    <p:sldId id="272" r:id="rId10"/>
    <p:sldId id="273" r:id="rId11"/>
    <p:sldId id="283" r:id="rId12"/>
    <p:sldId id="274" r:id="rId13"/>
    <p:sldId id="285" r:id="rId14"/>
    <p:sldId id="265" r:id="rId15"/>
    <p:sldId id="275" r:id="rId16"/>
    <p:sldId id="278" r:id="rId17"/>
    <p:sldId id="279" r:id="rId18"/>
    <p:sldId id="280" r:id="rId19"/>
    <p:sldId id="287" r:id="rId20"/>
    <p:sldId id="284" r:id="rId21"/>
    <p:sldId id="267" r:id="rId22"/>
    <p:sldId id="276" r:id="rId23"/>
    <p:sldId id="266" r:id="rId24"/>
    <p:sldId id="286" r:id="rId25"/>
    <p:sldId id="281" r:id="rId26"/>
    <p:sldId id="260" r:id="rId27"/>
    <p:sldId id="27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69" autoAdjust="0"/>
  </p:normalViewPr>
  <p:slideViewPr>
    <p:cSldViewPr snapToGrid="0" snapToObjects="1">
      <p:cViewPr varScale="1">
        <p:scale>
          <a:sx n="80" d="100"/>
          <a:sy n="80" d="100"/>
        </p:scale>
        <p:origin x="-10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33D91-DF68-194A-A32C-C098A745BD7D}" type="doc">
      <dgm:prSet loTypeId="urn:microsoft.com/office/officeart/2005/8/layout/hChevron3" loCatId="" qsTypeId="urn:microsoft.com/office/officeart/2005/8/quickstyle/simple1" qsCatId="simple" csTypeId="urn:microsoft.com/office/officeart/2005/8/colors/accent1_2" csCatId="accent1" phldr="1"/>
      <dgm:spPr/>
      <dgm:t>
        <a:bodyPr/>
        <a:lstStyle/>
        <a:p>
          <a:endParaRPr lang="en-US"/>
        </a:p>
      </dgm:t>
    </dgm:pt>
    <dgm:pt modelId="{3E33E902-8E58-A948-9A4F-D7AC7C68FC0C}">
      <dgm:prSet phldrT="[Text]"/>
      <dgm:spPr>
        <a:solidFill>
          <a:schemeClr val="accent6">
            <a:lumMod val="75000"/>
          </a:schemeClr>
        </a:solidFill>
      </dgm:spPr>
      <dgm:t>
        <a:bodyPr/>
        <a:lstStyle/>
        <a:p>
          <a:r>
            <a:rPr lang="en-US" dirty="0" smtClean="0"/>
            <a:t>Lit Review</a:t>
          </a:r>
          <a:endParaRPr lang="en-US" dirty="0"/>
        </a:p>
      </dgm:t>
    </dgm:pt>
    <dgm:pt modelId="{AF202252-75E6-894C-9617-6246FBA29C87}" type="parTrans" cxnId="{17D79BEF-7359-2C46-8C1E-0FFE729D3442}">
      <dgm:prSet/>
      <dgm:spPr/>
      <dgm:t>
        <a:bodyPr/>
        <a:lstStyle/>
        <a:p>
          <a:endParaRPr lang="en-US"/>
        </a:p>
      </dgm:t>
    </dgm:pt>
    <dgm:pt modelId="{07952221-F14B-2A4C-91B8-5C3588979CAB}" type="sibTrans" cxnId="{17D79BEF-7359-2C46-8C1E-0FFE729D3442}">
      <dgm:prSet/>
      <dgm:spPr/>
      <dgm:t>
        <a:bodyPr/>
        <a:lstStyle/>
        <a:p>
          <a:endParaRPr lang="en-US"/>
        </a:p>
      </dgm:t>
    </dgm:pt>
    <dgm:pt modelId="{3C0EBD18-1FB4-0348-B49C-A8183478E7D4}">
      <dgm:prSet phldrT="[Text]"/>
      <dgm:spPr/>
      <dgm:t>
        <a:bodyPr/>
        <a:lstStyle/>
        <a:p>
          <a:r>
            <a:rPr lang="en-US" dirty="0" smtClean="0"/>
            <a:t>Methods</a:t>
          </a:r>
          <a:endParaRPr lang="en-US" dirty="0"/>
        </a:p>
      </dgm:t>
    </dgm:pt>
    <dgm:pt modelId="{90FA0903-BD4B-3B4B-A5A1-26736B0DDA66}" type="parTrans" cxnId="{2F26A7A0-2FD1-4E40-AEB6-94C7F03180DC}">
      <dgm:prSet/>
      <dgm:spPr/>
      <dgm:t>
        <a:bodyPr/>
        <a:lstStyle/>
        <a:p>
          <a:endParaRPr lang="en-US"/>
        </a:p>
      </dgm:t>
    </dgm:pt>
    <dgm:pt modelId="{45E6A84F-EBE6-6243-B90B-1F6FCF11AEF2}" type="sibTrans" cxnId="{2F26A7A0-2FD1-4E40-AEB6-94C7F03180DC}">
      <dgm:prSet/>
      <dgm:spPr/>
      <dgm:t>
        <a:bodyPr/>
        <a:lstStyle/>
        <a:p>
          <a:endParaRPr lang="en-US"/>
        </a:p>
      </dgm:t>
    </dgm:pt>
    <dgm:pt modelId="{F53A630A-6C5A-FC42-80F6-AE29A2ECADDF}">
      <dgm:prSet phldrT="[Text]"/>
      <dgm:spPr/>
      <dgm:t>
        <a:bodyPr/>
        <a:lstStyle/>
        <a:p>
          <a:r>
            <a:rPr lang="en-US" dirty="0" smtClean="0"/>
            <a:t>Results	</a:t>
          </a:r>
          <a:endParaRPr lang="en-US" dirty="0"/>
        </a:p>
      </dgm:t>
    </dgm:pt>
    <dgm:pt modelId="{9ABD0753-233F-6E4F-8FD4-1702AAC6ECEF}" type="parTrans" cxnId="{D8797949-D38E-3D4E-803C-49E9BEC704E4}">
      <dgm:prSet/>
      <dgm:spPr/>
      <dgm:t>
        <a:bodyPr/>
        <a:lstStyle/>
        <a:p>
          <a:endParaRPr lang="en-US"/>
        </a:p>
      </dgm:t>
    </dgm:pt>
    <dgm:pt modelId="{7F843CB4-61C8-684C-98DE-6CB9990AEFCF}" type="sibTrans" cxnId="{D8797949-D38E-3D4E-803C-49E9BEC704E4}">
      <dgm:prSet/>
      <dgm:spPr/>
      <dgm:t>
        <a:bodyPr/>
        <a:lstStyle/>
        <a:p>
          <a:endParaRPr lang="en-US"/>
        </a:p>
      </dgm:t>
    </dgm:pt>
    <dgm:pt modelId="{9019C52A-2F30-5C44-A066-21AF234C65E3}">
      <dgm:prSet phldrT="[Text]"/>
      <dgm:spPr/>
      <dgm:t>
        <a:bodyPr/>
        <a:lstStyle/>
        <a:p>
          <a:r>
            <a:rPr lang="en-US" dirty="0" smtClean="0"/>
            <a:t>Discussion</a:t>
          </a:r>
          <a:endParaRPr lang="en-US" dirty="0"/>
        </a:p>
      </dgm:t>
    </dgm:pt>
    <dgm:pt modelId="{249C83DE-A1EB-9546-97DA-89AC595A6D9C}" type="parTrans" cxnId="{D7962472-B0E9-B449-8D68-163A6DB8924A}">
      <dgm:prSet/>
      <dgm:spPr/>
      <dgm:t>
        <a:bodyPr/>
        <a:lstStyle/>
        <a:p>
          <a:endParaRPr lang="en-US"/>
        </a:p>
      </dgm:t>
    </dgm:pt>
    <dgm:pt modelId="{85748CAD-2A0B-2842-A336-461DD8C03878}" type="sibTrans" cxnId="{D7962472-B0E9-B449-8D68-163A6DB8924A}">
      <dgm:prSet/>
      <dgm:spPr/>
      <dgm:t>
        <a:bodyPr/>
        <a:lstStyle/>
        <a:p>
          <a:endParaRPr lang="en-US"/>
        </a:p>
      </dgm:t>
    </dgm:pt>
    <dgm:pt modelId="{28B27B58-E7BE-2845-BB64-C84F7D96B6C2}" type="pres">
      <dgm:prSet presAssocID="{00633D91-DF68-194A-A32C-C098A745BD7D}" presName="Name0" presStyleCnt="0">
        <dgm:presLayoutVars>
          <dgm:dir/>
          <dgm:resizeHandles val="exact"/>
        </dgm:presLayoutVars>
      </dgm:prSet>
      <dgm:spPr/>
      <dgm:t>
        <a:bodyPr/>
        <a:lstStyle/>
        <a:p>
          <a:endParaRPr lang="en-US"/>
        </a:p>
      </dgm:t>
    </dgm:pt>
    <dgm:pt modelId="{56496B8E-9124-DC43-B54E-0573E892D754}" type="pres">
      <dgm:prSet presAssocID="{3E33E902-8E58-A948-9A4F-D7AC7C68FC0C}" presName="parTxOnly" presStyleLbl="node1" presStyleIdx="0" presStyleCnt="4">
        <dgm:presLayoutVars>
          <dgm:bulletEnabled val="1"/>
        </dgm:presLayoutVars>
      </dgm:prSet>
      <dgm:spPr/>
      <dgm:t>
        <a:bodyPr/>
        <a:lstStyle/>
        <a:p>
          <a:endParaRPr lang="en-US"/>
        </a:p>
      </dgm:t>
    </dgm:pt>
    <dgm:pt modelId="{E23D7F64-ED99-B44A-A7D2-A2651002D081}" type="pres">
      <dgm:prSet presAssocID="{07952221-F14B-2A4C-91B8-5C3588979CAB}" presName="parSpace" presStyleCnt="0"/>
      <dgm:spPr/>
    </dgm:pt>
    <dgm:pt modelId="{F2D37B69-E910-EE48-9383-7B005B8A8302}" type="pres">
      <dgm:prSet presAssocID="{3C0EBD18-1FB4-0348-B49C-A8183478E7D4}" presName="parTxOnly" presStyleLbl="node1" presStyleIdx="1" presStyleCnt="4">
        <dgm:presLayoutVars>
          <dgm:bulletEnabled val="1"/>
        </dgm:presLayoutVars>
      </dgm:prSet>
      <dgm:spPr/>
      <dgm:t>
        <a:bodyPr/>
        <a:lstStyle/>
        <a:p>
          <a:endParaRPr lang="en-US"/>
        </a:p>
      </dgm:t>
    </dgm:pt>
    <dgm:pt modelId="{A6B63A8B-3534-2548-8EEE-9FA945E1EA86}" type="pres">
      <dgm:prSet presAssocID="{45E6A84F-EBE6-6243-B90B-1F6FCF11AEF2}" presName="parSpace" presStyleCnt="0"/>
      <dgm:spPr/>
    </dgm:pt>
    <dgm:pt modelId="{86368F77-B7DE-D640-B488-4AECF710B43D}" type="pres">
      <dgm:prSet presAssocID="{F53A630A-6C5A-FC42-80F6-AE29A2ECADDF}" presName="parTxOnly" presStyleLbl="node1" presStyleIdx="2" presStyleCnt="4" custLinFactNeighborY="240">
        <dgm:presLayoutVars>
          <dgm:bulletEnabled val="1"/>
        </dgm:presLayoutVars>
      </dgm:prSet>
      <dgm:spPr/>
      <dgm:t>
        <a:bodyPr/>
        <a:lstStyle/>
        <a:p>
          <a:endParaRPr lang="en-US"/>
        </a:p>
      </dgm:t>
    </dgm:pt>
    <dgm:pt modelId="{33647D46-59BC-2541-B9FF-7DE9DBBEA4A8}" type="pres">
      <dgm:prSet presAssocID="{7F843CB4-61C8-684C-98DE-6CB9990AEFCF}" presName="parSpace" presStyleCnt="0"/>
      <dgm:spPr/>
    </dgm:pt>
    <dgm:pt modelId="{BC071D58-76B4-D148-A76B-F280F445ED99}" type="pres">
      <dgm:prSet presAssocID="{9019C52A-2F30-5C44-A066-21AF234C65E3}" presName="parTxOnly" presStyleLbl="node1" presStyleIdx="3" presStyleCnt="4" custLinFactNeighborX="498" custLinFactNeighborY="-1643">
        <dgm:presLayoutVars>
          <dgm:bulletEnabled val="1"/>
        </dgm:presLayoutVars>
      </dgm:prSet>
      <dgm:spPr/>
      <dgm:t>
        <a:bodyPr/>
        <a:lstStyle/>
        <a:p>
          <a:endParaRPr lang="en-US"/>
        </a:p>
      </dgm:t>
    </dgm:pt>
  </dgm:ptLst>
  <dgm:cxnLst>
    <dgm:cxn modelId="{17D79BEF-7359-2C46-8C1E-0FFE729D3442}" srcId="{00633D91-DF68-194A-A32C-C098A745BD7D}" destId="{3E33E902-8E58-A948-9A4F-D7AC7C68FC0C}" srcOrd="0" destOrd="0" parTransId="{AF202252-75E6-894C-9617-6246FBA29C87}" sibTransId="{07952221-F14B-2A4C-91B8-5C3588979CAB}"/>
    <dgm:cxn modelId="{D8797949-D38E-3D4E-803C-49E9BEC704E4}" srcId="{00633D91-DF68-194A-A32C-C098A745BD7D}" destId="{F53A630A-6C5A-FC42-80F6-AE29A2ECADDF}" srcOrd="2" destOrd="0" parTransId="{9ABD0753-233F-6E4F-8FD4-1702AAC6ECEF}" sibTransId="{7F843CB4-61C8-684C-98DE-6CB9990AEFCF}"/>
    <dgm:cxn modelId="{007F24DE-F211-9E40-AC8C-2CDCEBC324EB}" type="presOf" srcId="{3E33E902-8E58-A948-9A4F-D7AC7C68FC0C}" destId="{56496B8E-9124-DC43-B54E-0573E892D754}" srcOrd="0" destOrd="0" presId="urn:microsoft.com/office/officeart/2005/8/layout/hChevron3"/>
    <dgm:cxn modelId="{855CED9F-D282-2F42-8918-17A569E09524}" type="presOf" srcId="{00633D91-DF68-194A-A32C-C098A745BD7D}" destId="{28B27B58-E7BE-2845-BB64-C84F7D96B6C2}" srcOrd="0" destOrd="0" presId="urn:microsoft.com/office/officeart/2005/8/layout/hChevron3"/>
    <dgm:cxn modelId="{2F26A7A0-2FD1-4E40-AEB6-94C7F03180DC}" srcId="{00633D91-DF68-194A-A32C-C098A745BD7D}" destId="{3C0EBD18-1FB4-0348-B49C-A8183478E7D4}" srcOrd="1" destOrd="0" parTransId="{90FA0903-BD4B-3B4B-A5A1-26736B0DDA66}" sibTransId="{45E6A84F-EBE6-6243-B90B-1F6FCF11AEF2}"/>
    <dgm:cxn modelId="{41384321-0940-A948-858D-40E1558AD095}" type="presOf" srcId="{3C0EBD18-1FB4-0348-B49C-A8183478E7D4}" destId="{F2D37B69-E910-EE48-9383-7B005B8A8302}" srcOrd="0" destOrd="0" presId="urn:microsoft.com/office/officeart/2005/8/layout/hChevron3"/>
    <dgm:cxn modelId="{CA2FEF86-89FE-484B-97CC-0DAE71FAB650}" type="presOf" srcId="{9019C52A-2F30-5C44-A066-21AF234C65E3}" destId="{BC071D58-76B4-D148-A76B-F280F445ED99}" srcOrd="0" destOrd="0" presId="urn:microsoft.com/office/officeart/2005/8/layout/hChevron3"/>
    <dgm:cxn modelId="{D7962472-B0E9-B449-8D68-163A6DB8924A}" srcId="{00633D91-DF68-194A-A32C-C098A745BD7D}" destId="{9019C52A-2F30-5C44-A066-21AF234C65E3}" srcOrd="3" destOrd="0" parTransId="{249C83DE-A1EB-9546-97DA-89AC595A6D9C}" sibTransId="{85748CAD-2A0B-2842-A336-461DD8C03878}"/>
    <dgm:cxn modelId="{8B90EF17-4351-0F46-AEB5-452DDBDE2BA0}" type="presOf" srcId="{F53A630A-6C5A-FC42-80F6-AE29A2ECADDF}" destId="{86368F77-B7DE-D640-B488-4AECF710B43D}" srcOrd="0" destOrd="0" presId="urn:microsoft.com/office/officeart/2005/8/layout/hChevron3"/>
    <dgm:cxn modelId="{C69A5D97-53C1-9C43-BB77-BAC62BE44373}" type="presParOf" srcId="{28B27B58-E7BE-2845-BB64-C84F7D96B6C2}" destId="{56496B8E-9124-DC43-B54E-0573E892D754}" srcOrd="0" destOrd="0" presId="urn:microsoft.com/office/officeart/2005/8/layout/hChevron3"/>
    <dgm:cxn modelId="{34A5524B-65C6-E648-84FD-02BABDBB8DCE}" type="presParOf" srcId="{28B27B58-E7BE-2845-BB64-C84F7D96B6C2}" destId="{E23D7F64-ED99-B44A-A7D2-A2651002D081}" srcOrd="1" destOrd="0" presId="urn:microsoft.com/office/officeart/2005/8/layout/hChevron3"/>
    <dgm:cxn modelId="{83A2C684-7059-054A-9893-3CDEA68FCB28}" type="presParOf" srcId="{28B27B58-E7BE-2845-BB64-C84F7D96B6C2}" destId="{F2D37B69-E910-EE48-9383-7B005B8A8302}" srcOrd="2" destOrd="0" presId="urn:microsoft.com/office/officeart/2005/8/layout/hChevron3"/>
    <dgm:cxn modelId="{67FFE594-C76A-6D46-9CF2-08404899C009}" type="presParOf" srcId="{28B27B58-E7BE-2845-BB64-C84F7D96B6C2}" destId="{A6B63A8B-3534-2548-8EEE-9FA945E1EA86}" srcOrd="3" destOrd="0" presId="urn:microsoft.com/office/officeart/2005/8/layout/hChevron3"/>
    <dgm:cxn modelId="{446F83A6-004B-CE4B-A27B-AC462E86DD28}" type="presParOf" srcId="{28B27B58-E7BE-2845-BB64-C84F7D96B6C2}" destId="{86368F77-B7DE-D640-B488-4AECF710B43D}" srcOrd="4" destOrd="0" presId="urn:microsoft.com/office/officeart/2005/8/layout/hChevron3"/>
    <dgm:cxn modelId="{085E5A41-5E50-904D-8DC0-9258E3125DFC}" type="presParOf" srcId="{28B27B58-E7BE-2845-BB64-C84F7D96B6C2}" destId="{33647D46-59BC-2541-B9FF-7DE9DBBEA4A8}" srcOrd="5" destOrd="0" presId="urn:microsoft.com/office/officeart/2005/8/layout/hChevron3"/>
    <dgm:cxn modelId="{B18C60EE-BA8D-C544-ACCF-D078340425DC}" type="presParOf" srcId="{28B27B58-E7BE-2845-BB64-C84F7D96B6C2}" destId="{BC071D58-76B4-D148-A76B-F280F445ED99}"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21A598-5E59-9F48-A8B6-08AB179D1F8F}"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53EF389F-C886-BD4F-BCD8-632571C60785}">
      <dgm:prSet phldrT="[Text]"/>
      <dgm:spPr/>
      <dgm:t>
        <a:bodyPr/>
        <a:lstStyle/>
        <a:p>
          <a:r>
            <a:rPr lang="en-US" dirty="0" smtClean="0"/>
            <a:t>Introduction/Overview of what we will cover (1-2 min)</a:t>
          </a:r>
          <a:endParaRPr lang="en-US" dirty="0"/>
        </a:p>
      </dgm:t>
    </dgm:pt>
    <dgm:pt modelId="{33971C7C-3C93-2C4E-970F-18E2C1F8E4B9}" type="parTrans" cxnId="{1D0BCE11-6A7B-2343-B686-DBFE2BD1532B}">
      <dgm:prSet/>
      <dgm:spPr/>
      <dgm:t>
        <a:bodyPr/>
        <a:lstStyle/>
        <a:p>
          <a:endParaRPr lang="en-US"/>
        </a:p>
      </dgm:t>
    </dgm:pt>
    <dgm:pt modelId="{2A9959B1-4EC5-E247-9472-7B853D62673C}" type="sibTrans" cxnId="{1D0BCE11-6A7B-2343-B686-DBFE2BD1532B}">
      <dgm:prSet/>
      <dgm:spPr/>
      <dgm:t>
        <a:bodyPr/>
        <a:lstStyle/>
        <a:p>
          <a:endParaRPr lang="en-US"/>
        </a:p>
      </dgm:t>
    </dgm:pt>
    <dgm:pt modelId="{76CB092B-8D5C-774D-AB68-989506A54679}">
      <dgm:prSet phldrT="[Text]"/>
      <dgm:spPr/>
      <dgm:t>
        <a:bodyPr/>
        <a:lstStyle/>
        <a:p>
          <a:r>
            <a:rPr lang="en-US" dirty="0" smtClean="0"/>
            <a:t>Short </a:t>
          </a:r>
          <a:r>
            <a:rPr lang="en-US" dirty="0" err="1" smtClean="0"/>
            <a:t>freewrite</a:t>
          </a:r>
          <a:r>
            <a:rPr lang="en-US" dirty="0" smtClean="0"/>
            <a:t> + class discussion on what students already know/prior experience (5-10 min)</a:t>
          </a:r>
          <a:endParaRPr lang="en-US" dirty="0"/>
        </a:p>
      </dgm:t>
    </dgm:pt>
    <dgm:pt modelId="{EF2EEDD5-8437-7D40-B878-2B191670E9CB}" type="parTrans" cxnId="{1DE6CFB3-AFD3-7F4B-8021-1E745182E2C1}">
      <dgm:prSet/>
      <dgm:spPr/>
      <dgm:t>
        <a:bodyPr/>
        <a:lstStyle/>
        <a:p>
          <a:endParaRPr lang="en-US"/>
        </a:p>
      </dgm:t>
    </dgm:pt>
    <dgm:pt modelId="{4E78DBB4-FB69-5F41-BD3F-F4163499D7FC}" type="sibTrans" cxnId="{1DE6CFB3-AFD3-7F4B-8021-1E745182E2C1}">
      <dgm:prSet/>
      <dgm:spPr/>
      <dgm:t>
        <a:bodyPr/>
        <a:lstStyle/>
        <a:p>
          <a:endParaRPr lang="en-US"/>
        </a:p>
      </dgm:t>
    </dgm:pt>
    <dgm:pt modelId="{87BCEA33-6A56-3949-BE4B-F53B9344CE0B}">
      <dgm:prSet phldrT="[Text]"/>
      <dgm:spPr/>
      <dgm:t>
        <a:bodyPr/>
        <a:lstStyle/>
        <a:p>
          <a:r>
            <a:rPr lang="en-US" dirty="0" smtClean="0"/>
            <a:t>Presentation of material (10-20 min).  Includes 2-3 open-ended questions for students to break up presentation.</a:t>
          </a:r>
          <a:endParaRPr lang="en-US" dirty="0"/>
        </a:p>
      </dgm:t>
    </dgm:pt>
    <dgm:pt modelId="{3568D8DA-322D-0F41-81B9-F9F12C72FAB3}" type="parTrans" cxnId="{7A035D7D-99A1-A249-A1DB-F465659A220E}">
      <dgm:prSet/>
      <dgm:spPr/>
      <dgm:t>
        <a:bodyPr/>
        <a:lstStyle/>
        <a:p>
          <a:endParaRPr lang="en-US"/>
        </a:p>
      </dgm:t>
    </dgm:pt>
    <dgm:pt modelId="{DE9CCEBD-5205-FC4E-93D1-77CDD417D71B}" type="sibTrans" cxnId="{7A035D7D-99A1-A249-A1DB-F465659A220E}">
      <dgm:prSet/>
      <dgm:spPr/>
      <dgm:t>
        <a:bodyPr/>
        <a:lstStyle/>
        <a:p>
          <a:endParaRPr lang="en-US"/>
        </a:p>
      </dgm:t>
    </dgm:pt>
    <dgm:pt modelId="{0C3EB45C-25AA-7546-A0AC-DD4D64D57DC6}">
      <dgm:prSet phldrT="[Text]"/>
      <dgm:spPr/>
      <dgm:t>
        <a:bodyPr/>
        <a:lstStyle/>
        <a:p>
          <a:r>
            <a:rPr lang="en-US" dirty="0" err="1" smtClean="0"/>
            <a:t>Groupwork</a:t>
          </a:r>
          <a:r>
            <a:rPr lang="en-US" dirty="0" smtClean="0"/>
            <a:t> on material to help solidify concepts (15 min) and final discussion or </a:t>
          </a:r>
          <a:r>
            <a:rPr lang="en-US" dirty="0" err="1" smtClean="0"/>
            <a:t>freewrite</a:t>
          </a:r>
          <a:r>
            <a:rPr lang="en-US" dirty="0" smtClean="0"/>
            <a:t> (5 min)</a:t>
          </a:r>
          <a:endParaRPr lang="en-US" dirty="0"/>
        </a:p>
      </dgm:t>
    </dgm:pt>
    <dgm:pt modelId="{85F0C379-44EE-A84B-A709-8804F7218EB3}" type="parTrans" cxnId="{43440089-949E-514B-9494-C0BCF45BBE01}">
      <dgm:prSet/>
      <dgm:spPr/>
      <dgm:t>
        <a:bodyPr/>
        <a:lstStyle/>
        <a:p>
          <a:endParaRPr lang="en-US"/>
        </a:p>
      </dgm:t>
    </dgm:pt>
    <dgm:pt modelId="{E4645512-38C2-4847-AA8F-25632C77F9D6}" type="sibTrans" cxnId="{43440089-949E-514B-9494-C0BCF45BBE01}">
      <dgm:prSet/>
      <dgm:spPr/>
      <dgm:t>
        <a:bodyPr/>
        <a:lstStyle/>
        <a:p>
          <a:endParaRPr lang="en-US"/>
        </a:p>
      </dgm:t>
    </dgm:pt>
    <dgm:pt modelId="{248A2E7B-A516-E248-8D8B-31B0437F7C15}" type="pres">
      <dgm:prSet presAssocID="{DD21A598-5E59-9F48-A8B6-08AB179D1F8F}" presName="Name0" presStyleCnt="0">
        <dgm:presLayoutVars>
          <dgm:chMax val="7"/>
          <dgm:chPref val="7"/>
          <dgm:dir/>
        </dgm:presLayoutVars>
      </dgm:prSet>
      <dgm:spPr/>
      <dgm:t>
        <a:bodyPr/>
        <a:lstStyle/>
        <a:p>
          <a:endParaRPr lang="en-US"/>
        </a:p>
      </dgm:t>
    </dgm:pt>
    <dgm:pt modelId="{9B91749C-4A5E-7F45-91E1-CDC7A33F71CD}" type="pres">
      <dgm:prSet presAssocID="{DD21A598-5E59-9F48-A8B6-08AB179D1F8F}" presName="Name1" presStyleCnt="0"/>
      <dgm:spPr/>
    </dgm:pt>
    <dgm:pt modelId="{48E76C4B-B1BB-E647-8EF1-D20A916E8E9D}" type="pres">
      <dgm:prSet presAssocID="{DD21A598-5E59-9F48-A8B6-08AB179D1F8F}" presName="cycle" presStyleCnt="0"/>
      <dgm:spPr/>
    </dgm:pt>
    <dgm:pt modelId="{C0A6913A-4E4E-6F40-B085-56EB54A38D9D}" type="pres">
      <dgm:prSet presAssocID="{DD21A598-5E59-9F48-A8B6-08AB179D1F8F}" presName="srcNode" presStyleLbl="node1" presStyleIdx="0" presStyleCnt="4"/>
      <dgm:spPr/>
    </dgm:pt>
    <dgm:pt modelId="{2E130DA4-B8F2-9549-850E-32EC1EE5F6FA}" type="pres">
      <dgm:prSet presAssocID="{DD21A598-5E59-9F48-A8B6-08AB179D1F8F}" presName="conn" presStyleLbl="parChTrans1D2" presStyleIdx="0" presStyleCnt="1"/>
      <dgm:spPr/>
      <dgm:t>
        <a:bodyPr/>
        <a:lstStyle/>
        <a:p>
          <a:endParaRPr lang="en-US"/>
        </a:p>
      </dgm:t>
    </dgm:pt>
    <dgm:pt modelId="{1A5D9F9E-181C-4149-9B3C-F80569F6ABF9}" type="pres">
      <dgm:prSet presAssocID="{DD21A598-5E59-9F48-A8B6-08AB179D1F8F}" presName="extraNode" presStyleLbl="node1" presStyleIdx="0" presStyleCnt="4"/>
      <dgm:spPr/>
    </dgm:pt>
    <dgm:pt modelId="{01ADA265-163D-9E41-B50A-450292B81F9E}" type="pres">
      <dgm:prSet presAssocID="{DD21A598-5E59-9F48-A8B6-08AB179D1F8F}" presName="dstNode" presStyleLbl="node1" presStyleIdx="0" presStyleCnt="4"/>
      <dgm:spPr/>
    </dgm:pt>
    <dgm:pt modelId="{3D689624-EB74-0B41-B117-92D14D13A681}" type="pres">
      <dgm:prSet presAssocID="{53EF389F-C886-BD4F-BCD8-632571C60785}" presName="text_1" presStyleLbl="node1" presStyleIdx="0" presStyleCnt="4">
        <dgm:presLayoutVars>
          <dgm:bulletEnabled val="1"/>
        </dgm:presLayoutVars>
      </dgm:prSet>
      <dgm:spPr/>
      <dgm:t>
        <a:bodyPr/>
        <a:lstStyle/>
        <a:p>
          <a:endParaRPr lang="en-US"/>
        </a:p>
      </dgm:t>
    </dgm:pt>
    <dgm:pt modelId="{A27EA958-54E2-194B-B235-6DB5DA502292}" type="pres">
      <dgm:prSet presAssocID="{53EF389F-C886-BD4F-BCD8-632571C60785}" presName="accent_1" presStyleCnt="0"/>
      <dgm:spPr/>
    </dgm:pt>
    <dgm:pt modelId="{8018EE95-3883-9240-92C6-6E932D264875}" type="pres">
      <dgm:prSet presAssocID="{53EF389F-C886-BD4F-BCD8-632571C60785}" presName="accentRepeatNode" presStyleLbl="solidFgAcc1" presStyleIdx="0" presStyleCnt="4"/>
      <dgm:spPr/>
    </dgm:pt>
    <dgm:pt modelId="{91CCDBEB-423A-7340-AEFA-40626CBA22FE}" type="pres">
      <dgm:prSet presAssocID="{76CB092B-8D5C-774D-AB68-989506A54679}" presName="text_2" presStyleLbl="node1" presStyleIdx="1" presStyleCnt="4">
        <dgm:presLayoutVars>
          <dgm:bulletEnabled val="1"/>
        </dgm:presLayoutVars>
      </dgm:prSet>
      <dgm:spPr/>
      <dgm:t>
        <a:bodyPr/>
        <a:lstStyle/>
        <a:p>
          <a:endParaRPr lang="en-US"/>
        </a:p>
      </dgm:t>
    </dgm:pt>
    <dgm:pt modelId="{C4CD9C4D-E5D2-BC49-8A43-7677E3DA8B5E}" type="pres">
      <dgm:prSet presAssocID="{76CB092B-8D5C-774D-AB68-989506A54679}" presName="accent_2" presStyleCnt="0"/>
      <dgm:spPr/>
    </dgm:pt>
    <dgm:pt modelId="{2DD054AB-2CFE-2F4D-A023-80F378C43920}" type="pres">
      <dgm:prSet presAssocID="{76CB092B-8D5C-774D-AB68-989506A54679}" presName="accentRepeatNode" presStyleLbl="solidFgAcc1" presStyleIdx="1" presStyleCnt="4"/>
      <dgm:spPr/>
    </dgm:pt>
    <dgm:pt modelId="{7BC1E10C-9629-7F46-9BE9-CC431B4A83BB}" type="pres">
      <dgm:prSet presAssocID="{87BCEA33-6A56-3949-BE4B-F53B9344CE0B}" presName="text_3" presStyleLbl="node1" presStyleIdx="2" presStyleCnt="4">
        <dgm:presLayoutVars>
          <dgm:bulletEnabled val="1"/>
        </dgm:presLayoutVars>
      </dgm:prSet>
      <dgm:spPr/>
      <dgm:t>
        <a:bodyPr/>
        <a:lstStyle/>
        <a:p>
          <a:endParaRPr lang="en-US"/>
        </a:p>
      </dgm:t>
    </dgm:pt>
    <dgm:pt modelId="{C2A1C534-DD6A-7740-9F39-4026B1B8596B}" type="pres">
      <dgm:prSet presAssocID="{87BCEA33-6A56-3949-BE4B-F53B9344CE0B}" presName="accent_3" presStyleCnt="0"/>
      <dgm:spPr/>
    </dgm:pt>
    <dgm:pt modelId="{99E4D4AD-CB8D-B048-99D4-921383A9F473}" type="pres">
      <dgm:prSet presAssocID="{87BCEA33-6A56-3949-BE4B-F53B9344CE0B}" presName="accentRepeatNode" presStyleLbl="solidFgAcc1" presStyleIdx="2" presStyleCnt="4"/>
      <dgm:spPr/>
    </dgm:pt>
    <dgm:pt modelId="{6F72E0C8-EAB2-8E4A-B3AE-0ACE5FEB4542}" type="pres">
      <dgm:prSet presAssocID="{0C3EB45C-25AA-7546-A0AC-DD4D64D57DC6}" presName="text_4" presStyleLbl="node1" presStyleIdx="3" presStyleCnt="4">
        <dgm:presLayoutVars>
          <dgm:bulletEnabled val="1"/>
        </dgm:presLayoutVars>
      </dgm:prSet>
      <dgm:spPr/>
      <dgm:t>
        <a:bodyPr/>
        <a:lstStyle/>
        <a:p>
          <a:endParaRPr lang="en-US"/>
        </a:p>
      </dgm:t>
    </dgm:pt>
    <dgm:pt modelId="{4B45F326-511D-1944-B10C-DBBE6AF17315}" type="pres">
      <dgm:prSet presAssocID="{0C3EB45C-25AA-7546-A0AC-DD4D64D57DC6}" presName="accent_4" presStyleCnt="0"/>
      <dgm:spPr/>
    </dgm:pt>
    <dgm:pt modelId="{E3375347-E286-AA4A-8781-283C7757EFE7}" type="pres">
      <dgm:prSet presAssocID="{0C3EB45C-25AA-7546-A0AC-DD4D64D57DC6}" presName="accentRepeatNode" presStyleLbl="solidFgAcc1" presStyleIdx="3" presStyleCnt="4"/>
      <dgm:spPr/>
    </dgm:pt>
  </dgm:ptLst>
  <dgm:cxnLst>
    <dgm:cxn modelId="{43440089-949E-514B-9494-C0BCF45BBE01}" srcId="{DD21A598-5E59-9F48-A8B6-08AB179D1F8F}" destId="{0C3EB45C-25AA-7546-A0AC-DD4D64D57DC6}" srcOrd="3" destOrd="0" parTransId="{85F0C379-44EE-A84B-A709-8804F7218EB3}" sibTransId="{E4645512-38C2-4847-AA8F-25632C77F9D6}"/>
    <dgm:cxn modelId="{7A035D7D-99A1-A249-A1DB-F465659A220E}" srcId="{DD21A598-5E59-9F48-A8B6-08AB179D1F8F}" destId="{87BCEA33-6A56-3949-BE4B-F53B9344CE0B}" srcOrd="2" destOrd="0" parTransId="{3568D8DA-322D-0F41-81B9-F9F12C72FAB3}" sibTransId="{DE9CCEBD-5205-FC4E-93D1-77CDD417D71B}"/>
    <dgm:cxn modelId="{1D0BCE11-6A7B-2343-B686-DBFE2BD1532B}" srcId="{DD21A598-5E59-9F48-A8B6-08AB179D1F8F}" destId="{53EF389F-C886-BD4F-BCD8-632571C60785}" srcOrd="0" destOrd="0" parTransId="{33971C7C-3C93-2C4E-970F-18E2C1F8E4B9}" sibTransId="{2A9959B1-4EC5-E247-9472-7B853D62673C}"/>
    <dgm:cxn modelId="{1DE6CFB3-AFD3-7F4B-8021-1E745182E2C1}" srcId="{DD21A598-5E59-9F48-A8B6-08AB179D1F8F}" destId="{76CB092B-8D5C-774D-AB68-989506A54679}" srcOrd="1" destOrd="0" parTransId="{EF2EEDD5-8437-7D40-B878-2B191670E9CB}" sibTransId="{4E78DBB4-FB69-5F41-BD3F-F4163499D7FC}"/>
    <dgm:cxn modelId="{E4C57862-0288-3744-8F07-6C3280CDB4EE}" type="presOf" srcId="{DD21A598-5E59-9F48-A8B6-08AB179D1F8F}" destId="{248A2E7B-A516-E248-8D8B-31B0437F7C15}" srcOrd="0" destOrd="0" presId="urn:microsoft.com/office/officeart/2008/layout/VerticalCurvedList"/>
    <dgm:cxn modelId="{68A2A54A-AEEA-7F43-965F-582CC6C3924A}" type="presOf" srcId="{53EF389F-C886-BD4F-BCD8-632571C60785}" destId="{3D689624-EB74-0B41-B117-92D14D13A681}" srcOrd="0" destOrd="0" presId="urn:microsoft.com/office/officeart/2008/layout/VerticalCurvedList"/>
    <dgm:cxn modelId="{AF549393-FD6E-5F45-AA54-CC91B91A07D8}" type="presOf" srcId="{76CB092B-8D5C-774D-AB68-989506A54679}" destId="{91CCDBEB-423A-7340-AEFA-40626CBA22FE}" srcOrd="0" destOrd="0" presId="urn:microsoft.com/office/officeart/2008/layout/VerticalCurvedList"/>
    <dgm:cxn modelId="{64430FFE-60E1-9448-A60A-B482855ADF45}" type="presOf" srcId="{87BCEA33-6A56-3949-BE4B-F53B9344CE0B}" destId="{7BC1E10C-9629-7F46-9BE9-CC431B4A83BB}" srcOrd="0" destOrd="0" presId="urn:microsoft.com/office/officeart/2008/layout/VerticalCurvedList"/>
    <dgm:cxn modelId="{B419EF5C-C1FD-8C47-A4C4-B519BA29872A}" type="presOf" srcId="{2A9959B1-4EC5-E247-9472-7B853D62673C}" destId="{2E130DA4-B8F2-9549-850E-32EC1EE5F6FA}" srcOrd="0" destOrd="0" presId="urn:microsoft.com/office/officeart/2008/layout/VerticalCurvedList"/>
    <dgm:cxn modelId="{A367126B-8FF9-1B47-BA23-015E2505D5BF}" type="presOf" srcId="{0C3EB45C-25AA-7546-A0AC-DD4D64D57DC6}" destId="{6F72E0C8-EAB2-8E4A-B3AE-0ACE5FEB4542}" srcOrd="0" destOrd="0" presId="urn:microsoft.com/office/officeart/2008/layout/VerticalCurvedList"/>
    <dgm:cxn modelId="{49D8E8DE-86CD-7746-ADF6-A8A825668555}" type="presParOf" srcId="{248A2E7B-A516-E248-8D8B-31B0437F7C15}" destId="{9B91749C-4A5E-7F45-91E1-CDC7A33F71CD}" srcOrd="0" destOrd="0" presId="urn:microsoft.com/office/officeart/2008/layout/VerticalCurvedList"/>
    <dgm:cxn modelId="{D3DB6B60-818B-DA48-84FC-E94B1F2847B6}" type="presParOf" srcId="{9B91749C-4A5E-7F45-91E1-CDC7A33F71CD}" destId="{48E76C4B-B1BB-E647-8EF1-D20A916E8E9D}" srcOrd="0" destOrd="0" presId="urn:microsoft.com/office/officeart/2008/layout/VerticalCurvedList"/>
    <dgm:cxn modelId="{A48F69A2-0E2F-3E47-A5B1-806F4F07AF06}" type="presParOf" srcId="{48E76C4B-B1BB-E647-8EF1-D20A916E8E9D}" destId="{C0A6913A-4E4E-6F40-B085-56EB54A38D9D}" srcOrd="0" destOrd="0" presId="urn:microsoft.com/office/officeart/2008/layout/VerticalCurvedList"/>
    <dgm:cxn modelId="{223640CD-4629-2442-B6A4-8E971CEDD25C}" type="presParOf" srcId="{48E76C4B-B1BB-E647-8EF1-D20A916E8E9D}" destId="{2E130DA4-B8F2-9549-850E-32EC1EE5F6FA}" srcOrd="1" destOrd="0" presId="urn:microsoft.com/office/officeart/2008/layout/VerticalCurvedList"/>
    <dgm:cxn modelId="{8E42ED0C-555C-4A49-9FAA-4E55345A8625}" type="presParOf" srcId="{48E76C4B-B1BB-E647-8EF1-D20A916E8E9D}" destId="{1A5D9F9E-181C-4149-9B3C-F80569F6ABF9}" srcOrd="2" destOrd="0" presId="urn:microsoft.com/office/officeart/2008/layout/VerticalCurvedList"/>
    <dgm:cxn modelId="{C2C2E1B9-20F3-4D46-AC98-247F60433FC8}" type="presParOf" srcId="{48E76C4B-B1BB-E647-8EF1-D20A916E8E9D}" destId="{01ADA265-163D-9E41-B50A-450292B81F9E}" srcOrd="3" destOrd="0" presId="urn:microsoft.com/office/officeart/2008/layout/VerticalCurvedList"/>
    <dgm:cxn modelId="{4E335A4D-6E3D-864B-8F4D-1D7A57B9287C}" type="presParOf" srcId="{9B91749C-4A5E-7F45-91E1-CDC7A33F71CD}" destId="{3D689624-EB74-0B41-B117-92D14D13A681}" srcOrd="1" destOrd="0" presId="urn:microsoft.com/office/officeart/2008/layout/VerticalCurvedList"/>
    <dgm:cxn modelId="{727CEDC7-3A67-4244-B0CE-00F95B720367}" type="presParOf" srcId="{9B91749C-4A5E-7F45-91E1-CDC7A33F71CD}" destId="{A27EA958-54E2-194B-B235-6DB5DA502292}" srcOrd="2" destOrd="0" presId="urn:microsoft.com/office/officeart/2008/layout/VerticalCurvedList"/>
    <dgm:cxn modelId="{C46CB585-4006-D24E-B05C-9D56A9AC4535}" type="presParOf" srcId="{A27EA958-54E2-194B-B235-6DB5DA502292}" destId="{8018EE95-3883-9240-92C6-6E932D264875}" srcOrd="0" destOrd="0" presId="urn:microsoft.com/office/officeart/2008/layout/VerticalCurvedList"/>
    <dgm:cxn modelId="{B1632D61-2ABC-F34B-A77F-0D41EED4D648}" type="presParOf" srcId="{9B91749C-4A5E-7F45-91E1-CDC7A33F71CD}" destId="{91CCDBEB-423A-7340-AEFA-40626CBA22FE}" srcOrd="3" destOrd="0" presId="urn:microsoft.com/office/officeart/2008/layout/VerticalCurvedList"/>
    <dgm:cxn modelId="{1D9E9A51-7C43-CF4D-9154-A8FE4844A2AF}" type="presParOf" srcId="{9B91749C-4A5E-7F45-91E1-CDC7A33F71CD}" destId="{C4CD9C4D-E5D2-BC49-8A43-7677E3DA8B5E}" srcOrd="4" destOrd="0" presId="urn:microsoft.com/office/officeart/2008/layout/VerticalCurvedList"/>
    <dgm:cxn modelId="{0B4F6CE4-6D9B-BC46-8F39-4F9320396330}" type="presParOf" srcId="{C4CD9C4D-E5D2-BC49-8A43-7677E3DA8B5E}" destId="{2DD054AB-2CFE-2F4D-A023-80F378C43920}" srcOrd="0" destOrd="0" presId="urn:microsoft.com/office/officeart/2008/layout/VerticalCurvedList"/>
    <dgm:cxn modelId="{8175EC02-9465-9740-989B-14D4DAA5EDFA}" type="presParOf" srcId="{9B91749C-4A5E-7F45-91E1-CDC7A33F71CD}" destId="{7BC1E10C-9629-7F46-9BE9-CC431B4A83BB}" srcOrd="5" destOrd="0" presId="urn:microsoft.com/office/officeart/2008/layout/VerticalCurvedList"/>
    <dgm:cxn modelId="{D7AFBBD2-78FB-D64A-BAAB-915798735FEF}" type="presParOf" srcId="{9B91749C-4A5E-7F45-91E1-CDC7A33F71CD}" destId="{C2A1C534-DD6A-7740-9F39-4026B1B8596B}" srcOrd="6" destOrd="0" presId="urn:microsoft.com/office/officeart/2008/layout/VerticalCurvedList"/>
    <dgm:cxn modelId="{E162E351-B21D-AC4B-ABDC-298B90665011}" type="presParOf" srcId="{C2A1C534-DD6A-7740-9F39-4026B1B8596B}" destId="{99E4D4AD-CB8D-B048-99D4-921383A9F473}" srcOrd="0" destOrd="0" presId="urn:microsoft.com/office/officeart/2008/layout/VerticalCurvedList"/>
    <dgm:cxn modelId="{6957C0FB-3008-724A-8483-483CA5706C3E}" type="presParOf" srcId="{9B91749C-4A5E-7F45-91E1-CDC7A33F71CD}" destId="{6F72E0C8-EAB2-8E4A-B3AE-0ACE5FEB4542}" srcOrd="7" destOrd="0" presId="urn:microsoft.com/office/officeart/2008/layout/VerticalCurvedList"/>
    <dgm:cxn modelId="{1D932BAF-DB0A-7346-8191-E914530576C0}" type="presParOf" srcId="{9B91749C-4A5E-7F45-91E1-CDC7A33F71CD}" destId="{4B45F326-511D-1944-B10C-DBBE6AF17315}" srcOrd="8" destOrd="0" presId="urn:microsoft.com/office/officeart/2008/layout/VerticalCurvedList"/>
    <dgm:cxn modelId="{89EEB702-6282-964B-B0EC-EB693E3BD688}" type="presParOf" srcId="{4B45F326-511D-1944-B10C-DBBE6AF17315}" destId="{E3375347-E286-AA4A-8781-283C7757EFE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96B8E-9124-DC43-B54E-0573E892D754}">
      <dsp:nvSpPr>
        <dsp:cNvPr id="0" name=""/>
        <dsp:cNvSpPr/>
      </dsp:nvSpPr>
      <dsp:spPr>
        <a:xfrm>
          <a:off x="1933" y="1294270"/>
          <a:ext cx="1939698" cy="775879"/>
        </a:xfrm>
        <a:prstGeom prst="homePlate">
          <a:avLst/>
        </a:prstGeom>
        <a:solidFill>
          <a:schemeClr val="accent6">
            <a:lumMod val="75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Lit Review</a:t>
          </a:r>
          <a:endParaRPr lang="en-US" sz="1800" kern="1200" dirty="0"/>
        </a:p>
      </dsp:txBody>
      <dsp:txXfrm>
        <a:off x="1933" y="1294270"/>
        <a:ext cx="1745728" cy="775879"/>
      </dsp:txXfrm>
    </dsp:sp>
    <dsp:sp modelId="{F2D37B69-E910-EE48-9383-7B005B8A8302}">
      <dsp:nvSpPr>
        <dsp:cNvPr id="0" name=""/>
        <dsp:cNvSpPr/>
      </dsp:nvSpPr>
      <dsp:spPr>
        <a:xfrm>
          <a:off x="1553692" y="1294270"/>
          <a:ext cx="1939698" cy="775879"/>
        </a:xfrm>
        <a:prstGeom prst="chevron">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Methods</a:t>
          </a:r>
          <a:endParaRPr lang="en-US" sz="1800" kern="1200" dirty="0"/>
        </a:p>
      </dsp:txBody>
      <dsp:txXfrm>
        <a:off x="1941632" y="1294270"/>
        <a:ext cx="1163819" cy="775879"/>
      </dsp:txXfrm>
    </dsp:sp>
    <dsp:sp modelId="{86368F77-B7DE-D640-B488-4AECF710B43D}">
      <dsp:nvSpPr>
        <dsp:cNvPr id="0" name=""/>
        <dsp:cNvSpPr/>
      </dsp:nvSpPr>
      <dsp:spPr>
        <a:xfrm>
          <a:off x="3105451" y="1296132"/>
          <a:ext cx="1939698" cy="775879"/>
        </a:xfrm>
        <a:prstGeom prst="chevron">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Results	</a:t>
          </a:r>
          <a:endParaRPr lang="en-US" sz="1800" kern="1200" dirty="0"/>
        </a:p>
      </dsp:txBody>
      <dsp:txXfrm>
        <a:off x="3493391" y="1296132"/>
        <a:ext cx="1163819" cy="775879"/>
      </dsp:txXfrm>
    </dsp:sp>
    <dsp:sp modelId="{BC071D58-76B4-D148-A76B-F280F445ED99}">
      <dsp:nvSpPr>
        <dsp:cNvPr id="0" name=""/>
        <dsp:cNvSpPr/>
      </dsp:nvSpPr>
      <dsp:spPr>
        <a:xfrm>
          <a:off x="4659142" y="1281523"/>
          <a:ext cx="1939698" cy="775879"/>
        </a:xfrm>
        <a:prstGeom prst="chevron">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Discussion</a:t>
          </a:r>
          <a:endParaRPr lang="en-US" sz="1800" kern="1200" dirty="0"/>
        </a:p>
      </dsp:txBody>
      <dsp:txXfrm>
        <a:off x="5047082" y="1281523"/>
        <a:ext cx="1163819" cy="775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30DA4-B8F2-9549-850E-32EC1EE5F6FA}">
      <dsp:nvSpPr>
        <dsp:cNvPr id="0" name=""/>
        <dsp:cNvSpPr/>
      </dsp:nvSpPr>
      <dsp:spPr>
        <a:xfrm>
          <a:off x="-5592207" y="-856110"/>
          <a:ext cx="6658215" cy="6658215"/>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689624-EB74-0B41-B117-92D14D13A681}">
      <dsp:nvSpPr>
        <dsp:cNvPr id="0" name=""/>
        <dsp:cNvSpPr/>
      </dsp:nvSpPr>
      <dsp:spPr>
        <a:xfrm>
          <a:off x="558035" y="380248"/>
          <a:ext cx="7050663" cy="760891"/>
        </a:xfrm>
        <a:prstGeom prst="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3958"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Introduction/Overview of what we will cover (1-2 min)</a:t>
          </a:r>
          <a:endParaRPr lang="en-US" sz="1900" kern="1200" dirty="0"/>
        </a:p>
      </dsp:txBody>
      <dsp:txXfrm>
        <a:off x="558035" y="380248"/>
        <a:ext cx="7050663" cy="760891"/>
      </dsp:txXfrm>
    </dsp:sp>
    <dsp:sp modelId="{8018EE95-3883-9240-92C6-6E932D264875}">
      <dsp:nvSpPr>
        <dsp:cNvPr id="0" name=""/>
        <dsp:cNvSpPr/>
      </dsp:nvSpPr>
      <dsp:spPr>
        <a:xfrm>
          <a:off x="82477" y="285136"/>
          <a:ext cx="951114" cy="9511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CCDBEB-423A-7340-AEFA-40626CBA22FE}">
      <dsp:nvSpPr>
        <dsp:cNvPr id="0" name=""/>
        <dsp:cNvSpPr/>
      </dsp:nvSpPr>
      <dsp:spPr>
        <a:xfrm>
          <a:off x="994271" y="1521783"/>
          <a:ext cx="6614427" cy="760891"/>
        </a:xfrm>
        <a:prstGeom prst="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3958"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Short </a:t>
          </a:r>
          <a:r>
            <a:rPr lang="en-US" sz="1900" kern="1200" dirty="0" err="1" smtClean="0"/>
            <a:t>freewrite</a:t>
          </a:r>
          <a:r>
            <a:rPr lang="en-US" sz="1900" kern="1200" dirty="0" smtClean="0"/>
            <a:t> + class discussion on what students already know/prior experience (5-10 min)</a:t>
          </a:r>
          <a:endParaRPr lang="en-US" sz="1900" kern="1200" dirty="0"/>
        </a:p>
      </dsp:txBody>
      <dsp:txXfrm>
        <a:off x="994271" y="1521783"/>
        <a:ext cx="6614427" cy="760891"/>
      </dsp:txXfrm>
    </dsp:sp>
    <dsp:sp modelId="{2DD054AB-2CFE-2F4D-A023-80F378C43920}">
      <dsp:nvSpPr>
        <dsp:cNvPr id="0" name=""/>
        <dsp:cNvSpPr/>
      </dsp:nvSpPr>
      <dsp:spPr>
        <a:xfrm>
          <a:off x="518714" y="1426671"/>
          <a:ext cx="951114" cy="9511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BC1E10C-9629-7F46-9BE9-CC431B4A83BB}">
      <dsp:nvSpPr>
        <dsp:cNvPr id="0" name=""/>
        <dsp:cNvSpPr/>
      </dsp:nvSpPr>
      <dsp:spPr>
        <a:xfrm>
          <a:off x="994271" y="2663318"/>
          <a:ext cx="6614427" cy="760891"/>
        </a:xfrm>
        <a:prstGeom prst="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3958"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Presentation of material (10-20 min).  Includes 2-3 open-ended questions for students to break up presentation.</a:t>
          </a:r>
          <a:endParaRPr lang="en-US" sz="1900" kern="1200" dirty="0"/>
        </a:p>
      </dsp:txBody>
      <dsp:txXfrm>
        <a:off x="994271" y="2663318"/>
        <a:ext cx="6614427" cy="760891"/>
      </dsp:txXfrm>
    </dsp:sp>
    <dsp:sp modelId="{99E4D4AD-CB8D-B048-99D4-921383A9F473}">
      <dsp:nvSpPr>
        <dsp:cNvPr id="0" name=""/>
        <dsp:cNvSpPr/>
      </dsp:nvSpPr>
      <dsp:spPr>
        <a:xfrm>
          <a:off x="518714" y="2568207"/>
          <a:ext cx="951114" cy="9511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F72E0C8-EAB2-8E4A-B3AE-0ACE5FEB4542}">
      <dsp:nvSpPr>
        <dsp:cNvPr id="0" name=""/>
        <dsp:cNvSpPr/>
      </dsp:nvSpPr>
      <dsp:spPr>
        <a:xfrm>
          <a:off x="558035" y="3804854"/>
          <a:ext cx="7050663" cy="760891"/>
        </a:xfrm>
        <a:prstGeom prst="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3958" tIns="48260" rIns="48260" bIns="48260" numCol="1" spcCol="1270" anchor="ctr" anchorCtr="0">
          <a:noAutofit/>
        </a:bodyPr>
        <a:lstStyle/>
        <a:p>
          <a:pPr lvl="0" algn="l" defTabSz="844550">
            <a:lnSpc>
              <a:spcPct val="90000"/>
            </a:lnSpc>
            <a:spcBef>
              <a:spcPct val="0"/>
            </a:spcBef>
            <a:spcAft>
              <a:spcPct val="35000"/>
            </a:spcAft>
          </a:pPr>
          <a:r>
            <a:rPr lang="en-US" sz="1900" kern="1200" dirty="0" err="1" smtClean="0"/>
            <a:t>Groupwork</a:t>
          </a:r>
          <a:r>
            <a:rPr lang="en-US" sz="1900" kern="1200" dirty="0" smtClean="0"/>
            <a:t> on material to help solidify concepts (15 min) and final discussion or </a:t>
          </a:r>
          <a:r>
            <a:rPr lang="en-US" sz="1900" kern="1200" dirty="0" err="1" smtClean="0"/>
            <a:t>freewrite</a:t>
          </a:r>
          <a:r>
            <a:rPr lang="en-US" sz="1900" kern="1200" dirty="0" smtClean="0"/>
            <a:t> (5 min)</a:t>
          </a:r>
          <a:endParaRPr lang="en-US" sz="1900" kern="1200" dirty="0"/>
        </a:p>
      </dsp:txBody>
      <dsp:txXfrm>
        <a:off x="558035" y="3804854"/>
        <a:ext cx="7050663" cy="760891"/>
      </dsp:txXfrm>
    </dsp:sp>
    <dsp:sp modelId="{E3375347-E286-AA4A-8781-283C7757EFE7}">
      <dsp:nvSpPr>
        <dsp:cNvPr id="0" name=""/>
        <dsp:cNvSpPr/>
      </dsp:nvSpPr>
      <dsp:spPr>
        <a:xfrm>
          <a:off x="82477" y="3709742"/>
          <a:ext cx="951114" cy="9511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0F9B6-4D1E-FA4C-94E2-1102A18CD62F}" type="datetimeFigureOut">
              <a:rPr lang="en-US" smtClean="0"/>
              <a:t>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DF4FD-C370-564E-B1D7-4C57A3A991E7}" type="slidenum">
              <a:rPr lang="en-US" smtClean="0"/>
              <a:t>‹#›</a:t>
            </a:fld>
            <a:endParaRPr lang="en-US"/>
          </a:p>
        </p:txBody>
      </p:sp>
    </p:spTree>
    <p:extLst>
      <p:ext uri="{BB962C8B-B14F-4D97-AF65-F5344CB8AC3E}">
        <p14:creationId xmlns:p14="http://schemas.microsoft.com/office/powerpoint/2010/main" val="2797673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3DF4FD-C370-564E-B1D7-4C57A3A991E7}" type="slidenum">
              <a:rPr lang="en-US" smtClean="0"/>
              <a:t>1</a:t>
            </a:fld>
            <a:endParaRPr lang="en-US"/>
          </a:p>
        </p:txBody>
      </p:sp>
    </p:spTree>
    <p:extLst>
      <p:ext uri="{BB962C8B-B14F-4D97-AF65-F5344CB8AC3E}">
        <p14:creationId xmlns:p14="http://schemas.microsoft.com/office/powerpoint/2010/main" val="178951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a:t>
            </a:r>
            <a:r>
              <a:rPr lang="en-US" baseline="0" dirty="0" smtClean="0"/>
              <a:t> example of the note feature in PPT.  It allows for additional details without “cluttering” up slides. </a:t>
            </a:r>
            <a:endParaRPr lang="en-US" dirty="0"/>
          </a:p>
        </p:txBody>
      </p:sp>
      <p:sp>
        <p:nvSpPr>
          <p:cNvPr id="4" name="Slide Number Placeholder 3"/>
          <p:cNvSpPr>
            <a:spLocks noGrp="1"/>
          </p:cNvSpPr>
          <p:nvPr>
            <p:ph type="sldNum" sz="quarter" idx="10"/>
          </p:nvPr>
        </p:nvSpPr>
        <p:spPr/>
        <p:txBody>
          <a:bodyPr/>
          <a:lstStyle/>
          <a:p>
            <a:fld id="{9F3DF4FD-C370-564E-B1D7-4C57A3A991E7}" type="slidenum">
              <a:rPr lang="en-US" smtClean="0"/>
              <a:t>6</a:t>
            </a:fld>
            <a:endParaRPr lang="en-US"/>
          </a:p>
        </p:txBody>
      </p:sp>
    </p:spTree>
    <p:extLst>
      <p:ext uri="{BB962C8B-B14F-4D97-AF65-F5344CB8AC3E}">
        <p14:creationId xmlns:p14="http://schemas.microsoft.com/office/powerpoint/2010/main" val="310903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particularly bad slide. </a:t>
            </a:r>
            <a:endParaRPr lang="en-US" dirty="0"/>
          </a:p>
        </p:txBody>
      </p:sp>
      <p:sp>
        <p:nvSpPr>
          <p:cNvPr id="4" name="Slide Number Placeholder 3"/>
          <p:cNvSpPr>
            <a:spLocks noGrp="1"/>
          </p:cNvSpPr>
          <p:nvPr>
            <p:ph type="sldNum" sz="quarter" idx="10"/>
          </p:nvPr>
        </p:nvSpPr>
        <p:spPr/>
        <p:txBody>
          <a:bodyPr/>
          <a:lstStyle/>
          <a:p>
            <a:fld id="{9F3DF4FD-C370-564E-B1D7-4C57A3A991E7}" type="slidenum">
              <a:rPr lang="en-US" smtClean="0"/>
              <a:t>10</a:t>
            </a:fld>
            <a:endParaRPr lang="en-US"/>
          </a:p>
        </p:txBody>
      </p:sp>
    </p:spTree>
    <p:extLst>
      <p:ext uri="{BB962C8B-B14F-4D97-AF65-F5344CB8AC3E}">
        <p14:creationId xmlns:p14="http://schemas.microsoft.com/office/powerpoint/2010/main" val="259567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cluttered slide.</a:t>
            </a:r>
            <a:endParaRPr lang="en-US" dirty="0"/>
          </a:p>
        </p:txBody>
      </p:sp>
      <p:sp>
        <p:nvSpPr>
          <p:cNvPr id="4" name="Slide Number Placeholder 3"/>
          <p:cNvSpPr>
            <a:spLocks noGrp="1"/>
          </p:cNvSpPr>
          <p:nvPr>
            <p:ph type="sldNum" sz="quarter" idx="10"/>
          </p:nvPr>
        </p:nvSpPr>
        <p:spPr/>
        <p:txBody>
          <a:bodyPr/>
          <a:lstStyle/>
          <a:p>
            <a:fld id="{9F3DF4FD-C370-564E-B1D7-4C57A3A991E7}" type="slidenum">
              <a:rPr lang="en-US" smtClean="0"/>
              <a:t>11</a:t>
            </a:fld>
            <a:endParaRPr lang="en-US"/>
          </a:p>
        </p:txBody>
      </p:sp>
    </p:spTree>
    <p:extLst>
      <p:ext uri="{BB962C8B-B14F-4D97-AF65-F5344CB8AC3E}">
        <p14:creationId xmlns:p14="http://schemas.microsoft.com/office/powerpoint/2010/main" val="6508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a:t>
            </a:r>
            <a:r>
              <a:rPr lang="en-US" baseline="0" dirty="0" smtClean="0"/>
              <a:t> use of </a:t>
            </a:r>
            <a:r>
              <a:rPr lang="en-US" i="1" baseline="0" dirty="0" smtClean="0"/>
              <a:t>parallel language</a:t>
            </a:r>
            <a:r>
              <a:rPr lang="en-US" i="0" baseline="0" dirty="0" smtClean="0"/>
              <a:t> and </a:t>
            </a:r>
            <a:r>
              <a:rPr lang="en-US" i="1" baseline="0" dirty="0" smtClean="0"/>
              <a:t>concise bullet points</a:t>
            </a:r>
            <a:r>
              <a:rPr lang="en-US" i="0" baseline="0" dirty="0" smtClean="0"/>
              <a:t>. </a:t>
            </a:r>
            <a:endParaRPr lang="en-US" dirty="0"/>
          </a:p>
        </p:txBody>
      </p:sp>
      <p:sp>
        <p:nvSpPr>
          <p:cNvPr id="4" name="Slide Number Placeholder 3"/>
          <p:cNvSpPr>
            <a:spLocks noGrp="1"/>
          </p:cNvSpPr>
          <p:nvPr>
            <p:ph type="sldNum" sz="quarter" idx="10"/>
          </p:nvPr>
        </p:nvSpPr>
        <p:spPr/>
        <p:txBody>
          <a:bodyPr/>
          <a:lstStyle/>
          <a:p>
            <a:fld id="{9F3DF4FD-C370-564E-B1D7-4C57A3A991E7}" type="slidenum">
              <a:rPr lang="en-US" smtClean="0"/>
              <a:t>12</a:t>
            </a:fld>
            <a:endParaRPr lang="en-US"/>
          </a:p>
        </p:txBody>
      </p:sp>
    </p:spTree>
    <p:extLst>
      <p:ext uri="{BB962C8B-B14F-4D97-AF65-F5344CB8AC3E}">
        <p14:creationId xmlns:p14="http://schemas.microsoft.com/office/powerpoint/2010/main" val="270099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3DF4FD-C370-564E-B1D7-4C57A3A991E7}" type="slidenum">
              <a:rPr lang="en-US" smtClean="0"/>
              <a:t>27</a:t>
            </a:fld>
            <a:endParaRPr lang="en-US"/>
          </a:p>
        </p:txBody>
      </p:sp>
    </p:spTree>
    <p:extLst>
      <p:ext uri="{BB962C8B-B14F-4D97-AF65-F5344CB8AC3E}">
        <p14:creationId xmlns:p14="http://schemas.microsoft.com/office/powerpoint/2010/main" val="305155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EAA20240-04A6-4148-9B1C-2B8B388E7799}" type="datetimeFigureOut">
              <a:rPr lang="en-US" smtClean="0"/>
              <a:t>2/4/14</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20240-04A6-4148-9B1C-2B8B388E7799}" type="datetimeFigureOut">
              <a:rPr lang="en-US" smtClean="0"/>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BEBE3-7649-3141-9672-3A5A41A46901}"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EAA20240-04A6-4148-9B1C-2B8B388E7799}" type="datetimeFigureOut">
              <a:rPr lang="en-US" smtClean="0"/>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BEBE3-7649-3141-9672-3A5A41A4690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EAA20240-04A6-4148-9B1C-2B8B388E7799}" type="datetimeFigureOut">
              <a:rPr lang="en-US" smtClean="0"/>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BEBE3-7649-3141-9672-3A5A41A4690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AA20240-04A6-4148-9B1C-2B8B388E7799}" type="datetimeFigureOut">
              <a:rPr lang="en-US" smtClean="0"/>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BEBE3-7649-3141-9672-3A5A41A4690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AA20240-04A6-4148-9B1C-2B8B388E7799}" type="datetimeFigureOut">
              <a:rPr lang="en-US" smtClean="0"/>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BEBE3-7649-3141-9672-3A5A41A469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AA20240-04A6-4148-9B1C-2B8B388E7799}" type="datetimeFigureOut">
              <a:rPr lang="en-US" smtClean="0"/>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BEBE3-7649-3141-9672-3A5A41A469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EAA20240-04A6-4148-9B1C-2B8B388E7799}" type="datetimeFigureOut">
              <a:rPr lang="en-US" smtClean="0"/>
              <a:t>2/4/14</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A20240-04A6-4148-9B1C-2B8B388E7799}" type="datetimeFigureOut">
              <a:rPr lang="en-US" smtClean="0"/>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BEBE3-7649-3141-9672-3A5A41A469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AA20240-04A6-4148-9B1C-2B8B388E7799}" type="datetimeFigureOut">
              <a:rPr lang="en-US" smtClean="0"/>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BEBE3-7649-3141-9672-3A5A41A469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AA20240-04A6-4148-9B1C-2B8B388E7799}" type="datetimeFigureOut">
              <a:rPr lang="en-US" smtClean="0"/>
              <a:t>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6BEBE3-7649-3141-9672-3A5A41A469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AA20240-04A6-4148-9B1C-2B8B388E7799}" type="datetimeFigureOut">
              <a:rPr lang="en-US" smtClean="0"/>
              <a:t>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6BEBE3-7649-3141-9672-3A5A41A469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EAA20240-04A6-4148-9B1C-2B8B388E7799}" type="datetimeFigureOut">
              <a:rPr lang="en-US" smtClean="0"/>
              <a:t>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6BEBE3-7649-3141-9672-3A5A41A469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EAA20240-04A6-4148-9B1C-2B8B388E7799}" type="datetimeFigureOut">
              <a:rPr lang="en-US" smtClean="0"/>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EAA20240-04A6-4148-9B1C-2B8B388E7799}" type="datetimeFigureOut">
              <a:rPr lang="en-US" smtClean="0"/>
              <a:t>2/4/14</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26BEBE3-7649-3141-9672-3A5A41A469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office.microsoft.com/en-us/powerpoint-help/insert-video-into-your-presentation-RZ102673174.aspx"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office.microsoft.com/en-us/powerpoint-help/insert-a-picture-or-clip-art-HA010079409.asp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lpvgfmEU2Ck" TargetMode="Externa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hyperlink" Target="http://www.prezi.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Creating Effective </a:t>
            </a:r>
            <a:r>
              <a:rPr lang="en-US" dirty="0" err="1" smtClean="0"/>
              <a:t>PowerPoints</a:t>
            </a:r>
            <a:r>
              <a:rPr lang="en-US" dirty="0" smtClean="0"/>
              <a:t> (For Teaching)</a:t>
            </a:r>
            <a:endParaRPr lang="en-US" dirty="0"/>
          </a:p>
        </p:txBody>
      </p:sp>
      <p:sp>
        <p:nvSpPr>
          <p:cNvPr id="3" name="Subtitle 2"/>
          <p:cNvSpPr>
            <a:spLocks noGrp="1"/>
          </p:cNvSpPr>
          <p:nvPr>
            <p:ph type="subTitle" idx="1"/>
          </p:nvPr>
        </p:nvSpPr>
        <p:spPr>
          <a:xfrm>
            <a:off x="1371600" y="3886200"/>
            <a:ext cx="6529146" cy="2398582"/>
          </a:xfrm>
        </p:spPr>
        <p:txBody>
          <a:bodyPr>
            <a:normAutofit/>
          </a:bodyPr>
          <a:lstStyle/>
          <a:p>
            <a:r>
              <a:rPr lang="en-US" dirty="0" smtClean="0"/>
              <a:t>Prepared and Presented by </a:t>
            </a:r>
          </a:p>
          <a:p>
            <a:r>
              <a:rPr lang="en-US" dirty="0" smtClean="0"/>
              <a:t>Dr. Dana Lynn Driscoll</a:t>
            </a:r>
          </a:p>
          <a:p>
            <a:r>
              <a:rPr lang="en-US" dirty="0" smtClean="0"/>
              <a:t>CETL Faculty Fellow</a:t>
            </a:r>
          </a:p>
          <a:p>
            <a:r>
              <a:rPr lang="en-US" dirty="0" smtClean="0"/>
              <a:t>Assistant Professor, Department of Writing and Rhetoric</a:t>
            </a:r>
          </a:p>
          <a:p>
            <a:r>
              <a:rPr lang="en-US" dirty="0" err="1" smtClean="0"/>
              <a:t>driscoll@oakland.edu</a:t>
            </a:r>
            <a:endParaRPr lang="en-US" dirty="0"/>
          </a:p>
        </p:txBody>
      </p:sp>
    </p:spTree>
    <p:extLst>
      <p:ext uri="{BB962C8B-B14F-4D97-AF65-F5344CB8AC3E}">
        <p14:creationId xmlns:p14="http://schemas.microsoft.com/office/powerpoint/2010/main" val="5635188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95368" y="702374"/>
            <a:ext cx="8554720" cy="4417202"/>
          </a:xfrm>
          <a:prstGeom prst="cloud">
            <a:avLst/>
          </a:prstGeom>
          <a:blipFill dpi="0" rotWithShape="1">
            <a:blip r:embed="rId3">
              <a:alphaModFix amt="14000"/>
              <a:duotone>
                <a:schemeClr val="accent1">
                  <a:satMod val="135000"/>
                  <a:lumMod val="80000"/>
                </a:schemeClr>
                <a:schemeClr val="accent1">
                  <a:satMod val="250000"/>
                  <a:lumMod val="15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ightning Bolt 5"/>
          <p:cNvSpPr/>
          <p:nvPr/>
        </p:nvSpPr>
        <p:spPr>
          <a:xfrm>
            <a:off x="-1743000" y="-959208"/>
            <a:ext cx="10390448" cy="7146776"/>
          </a:xfrm>
          <a:prstGeom prst="lightningBolt">
            <a:avLst/>
          </a:prstGeom>
          <a:solidFill>
            <a:srgbClr val="FFFF00">
              <a:alpha val="17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871179" y="257668"/>
            <a:ext cx="7345362" cy="1339850"/>
          </a:xfrm>
        </p:spPr>
        <p:txBody>
          <a:bodyPr>
            <a:normAutofit fontScale="90000"/>
          </a:bodyPr>
          <a:lstStyle/>
          <a:p>
            <a:r>
              <a:rPr lang="en-US"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Writing a Literature Review for a Scientific/IMRAD Article</a:t>
            </a:r>
            <a:endParaRPr lang="en-US"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459396" y="1796826"/>
            <a:ext cx="8336679" cy="4647431"/>
          </a:xfrm>
        </p:spPr>
        <p:txBody>
          <a:bodyPr>
            <a:normAutofit fontScale="77500" lnSpcReduction="20000"/>
          </a:bodyPr>
          <a:lstStyle/>
          <a:p>
            <a:r>
              <a:rPr lang="en-US" dirty="0" smtClean="0"/>
              <a:t>When you are writing a scientific article, there are a number of sections to consider.  First is the </a:t>
            </a:r>
            <a:r>
              <a:rPr lang="en-US" b="1" dirty="0" smtClean="0">
                <a:solidFill>
                  <a:srgbClr val="FF0000"/>
                </a:solidFill>
              </a:rPr>
              <a:t>LITERATURE REVIEW </a:t>
            </a:r>
            <a:r>
              <a:rPr lang="en-US" dirty="0" smtClean="0"/>
              <a:t>(or Lit Review, Background and Significance, etc.)</a:t>
            </a:r>
          </a:p>
          <a:p>
            <a:r>
              <a:rPr lang="en-US" dirty="0" smtClean="0"/>
              <a:t>The Literature Review allows you to do the following things:</a:t>
            </a:r>
          </a:p>
          <a:p>
            <a:pPr lvl="1"/>
            <a:r>
              <a:rPr lang="en-US" dirty="0" smtClean="0">
                <a:solidFill>
                  <a:srgbClr val="0000FF"/>
                </a:solidFill>
              </a:rPr>
              <a:t>You need to establish your credibility as a researcher by demonstrating that you know the important literature (don’t cite all of the literature, just the most relevant and/or noteworthy)</a:t>
            </a:r>
          </a:p>
          <a:p>
            <a:pPr lvl="1"/>
            <a:r>
              <a:rPr lang="en-US" dirty="0" smtClean="0">
                <a:solidFill>
                  <a:srgbClr val="0000FF"/>
                </a:solidFill>
              </a:rPr>
              <a:t>You can demonstrate how your research fills a gap in the existing body of research</a:t>
            </a:r>
          </a:p>
          <a:p>
            <a:r>
              <a:rPr lang="en-US" b="1" dirty="0" smtClean="0">
                <a:solidFill>
                  <a:srgbClr val="FF0000"/>
                </a:solidFill>
              </a:rPr>
              <a:t>Rhetorical Strategies for writing a literature review include:</a:t>
            </a:r>
          </a:p>
          <a:p>
            <a:pPr lvl="1"/>
            <a:r>
              <a:rPr lang="en-US" dirty="0" smtClean="0">
                <a:solidFill>
                  <a:srgbClr val="008000"/>
                </a:solidFill>
              </a:rPr>
              <a:t>You can discuss approaches to studying the topic before, and why your approach is appropriate and builds upon previous research (or novel and new)</a:t>
            </a:r>
          </a:p>
          <a:p>
            <a:pPr lvl="1"/>
            <a:r>
              <a:rPr lang="en-US" dirty="0" smtClean="0">
                <a:solidFill>
                  <a:srgbClr val="008000"/>
                </a:solidFill>
              </a:rPr>
              <a:t>You need to lead the reader through your arguments, so by the time they finish reading your lit review, your study seems like a natural next step</a:t>
            </a:r>
          </a:p>
          <a:p>
            <a:pPr lvl="1"/>
            <a:r>
              <a:rPr lang="en-US" dirty="0" smtClean="0">
                <a:solidFill>
                  <a:srgbClr val="008000"/>
                </a:solidFill>
              </a:rPr>
              <a:t>Keep your writing focused only on the most important works—otherwise, your literature review will get out of control and be unfocused and lengthy</a:t>
            </a:r>
          </a:p>
          <a:p>
            <a:pPr lvl="1"/>
            <a:r>
              <a:rPr lang="en-US" dirty="0" smtClean="0">
                <a:solidFill>
                  <a:srgbClr val="008000"/>
                </a:solidFill>
              </a:rPr>
              <a:t>A lit review is, in many ways, like a “story of research” on your topic</a:t>
            </a:r>
            <a:endParaRPr lang="en-US" dirty="0">
              <a:solidFill>
                <a:srgbClr val="008000"/>
              </a:solidFill>
            </a:endParaRPr>
          </a:p>
        </p:txBody>
      </p:sp>
    </p:spTree>
    <p:extLst>
      <p:ext uri="{BB962C8B-B14F-4D97-AF65-F5344CB8AC3E}">
        <p14:creationId xmlns:p14="http://schemas.microsoft.com/office/powerpoint/2010/main" val="4027158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79" y="257668"/>
            <a:ext cx="7345362" cy="1339850"/>
          </a:xfrm>
        </p:spPr>
        <p:txBody>
          <a:bodyPr>
            <a:normAutofit/>
          </a:bodyPr>
          <a:lstStyle/>
          <a:p>
            <a:r>
              <a:rPr lang="en-US" sz="3800" dirty="0" smtClean="0"/>
              <a:t>#2 Writing a Literature Review for a Scientific/IMRAD Article</a:t>
            </a:r>
            <a:endParaRPr lang="en-US" sz="3800" dirty="0"/>
          </a:p>
        </p:txBody>
      </p:sp>
      <p:sp>
        <p:nvSpPr>
          <p:cNvPr id="5" name="Content Placeholder 4"/>
          <p:cNvSpPr>
            <a:spLocks noGrp="1"/>
          </p:cNvSpPr>
          <p:nvPr>
            <p:ph idx="1"/>
          </p:nvPr>
        </p:nvSpPr>
        <p:spPr>
          <a:xfrm>
            <a:off x="459396" y="1796826"/>
            <a:ext cx="8336679" cy="4647431"/>
          </a:xfrm>
        </p:spPr>
        <p:txBody>
          <a:bodyPr>
            <a:normAutofit fontScale="77500" lnSpcReduction="20000"/>
          </a:bodyPr>
          <a:lstStyle/>
          <a:p>
            <a:r>
              <a:rPr lang="en-US" dirty="0" smtClean="0"/>
              <a:t>When you are writing a scientific article, there are a number of sections to consider.  First is the </a:t>
            </a:r>
            <a:r>
              <a:rPr lang="en-US" b="1" dirty="0" smtClean="0">
                <a:solidFill>
                  <a:schemeClr val="tx1"/>
                </a:solidFill>
              </a:rPr>
              <a:t>LITERATURE REVIEW </a:t>
            </a:r>
            <a:r>
              <a:rPr lang="en-US" dirty="0" smtClean="0"/>
              <a:t>(or Lit Review, Background and Significance, etc.)</a:t>
            </a:r>
          </a:p>
          <a:p>
            <a:r>
              <a:rPr lang="en-US" b="1" dirty="0" smtClean="0">
                <a:solidFill>
                  <a:srgbClr val="000000"/>
                </a:solidFill>
              </a:rPr>
              <a:t>The Literature Review allows you to do the following things:</a:t>
            </a:r>
          </a:p>
          <a:p>
            <a:pPr lvl="1"/>
            <a:r>
              <a:rPr lang="en-US" dirty="0" smtClean="0">
                <a:solidFill>
                  <a:srgbClr val="000000"/>
                </a:solidFill>
              </a:rPr>
              <a:t>You need to establish your credibility as a researcher by demonstrating that you know the important literature (don’t cite all of the literature, just the most relevant and/or noteworthy)</a:t>
            </a:r>
          </a:p>
          <a:p>
            <a:pPr lvl="1"/>
            <a:r>
              <a:rPr lang="en-US" dirty="0" smtClean="0">
                <a:solidFill>
                  <a:srgbClr val="000000"/>
                </a:solidFill>
              </a:rPr>
              <a:t>You can demonstrate how your research fills a gap in the existing body of research</a:t>
            </a:r>
          </a:p>
          <a:p>
            <a:r>
              <a:rPr lang="en-US" b="1" dirty="0" smtClean="0">
                <a:solidFill>
                  <a:srgbClr val="000000"/>
                </a:solidFill>
              </a:rPr>
              <a:t>Rhetorical Strategies for writing a literature review include:</a:t>
            </a:r>
          </a:p>
          <a:p>
            <a:pPr lvl="1"/>
            <a:r>
              <a:rPr lang="en-US" dirty="0" smtClean="0">
                <a:solidFill>
                  <a:srgbClr val="000000"/>
                </a:solidFill>
              </a:rPr>
              <a:t>You can discuss approaches to studying the topic before, and why your approach is appropriate and builds upon previous research (or novel and new)</a:t>
            </a:r>
          </a:p>
          <a:p>
            <a:pPr lvl="1"/>
            <a:r>
              <a:rPr lang="en-US" dirty="0" smtClean="0">
                <a:solidFill>
                  <a:srgbClr val="000000"/>
                </a:solidFill>
              </a:rPr>
              <a:t>You need to lead the reader through your arguments, so by the time they finish reading your lit review, your study seems like a natural next step</a:t>
            </a:r>
          </a:p>
          <a:p>
            <a:pPr lvl="1"/>
            <a:r>
              <a:rPr lang="en-US" dirty="0" smtClean="0">
                <a:solidFill>
                  <a:srgbClr val="000000"/>
                </a:solidFill>
              </a:rPr>
              <a:t>Keep your writing focused only on the most important works—otherwise, your literature review will get out of control and be unfocused and lengthy</a:t>
            </a:r>
          </a:p>
          <a:p>
            <a:pPr lvl="1"/>
            <a:r>
              <a:rPr lang="en-US" dirty="0" smtClean="0">
                <a:solidFill>
                  <a:srgbClr val="000000"/>
                </a:solidFill>
              </a:rPr>
              <a:t>A lit review is, in many ways, like a “story of research” on your topic</a:t>
            </a:r>
            <a:endParaRPr lang="en-US" dirty="0">
              <a:solidFill>
                <a:srgbClr val="000000"/>
              </a:solidFill>
            </a:endParaRPr>
          </a:p>
        </p:txBody>
      </p:sp>
    </p:spTree>
    <p:extLst>
      <p:ext uri="{BB962C8B-B14F-4D97-AF65-F5344CB8AC3E}">
        <p14:creationId xmlns:p14="http://schemas.microsoft.com/office/powerpoint/2010/main" val="34925416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Writing Literature Reviews</a:t>
            </a:r>
            <a:endParaRPr lang="en-US" dirty="0"/>
          </a:p>
        </p:txBody>
      </p:sp>
      <p:sp>
        <p:nvSpPr>
          <p:cNvPr id="3" name="Content Placeholder 2"/>
          <p:cNvSpPr>
            <a:spLocks noGrp="1"/>
          </p:cNvSpPr>
          <p:nvPr>
            <p:ph idx="1"/>
          </p:nvPr>
        </p:nvSpPr>
        <p:spPr>
          <a:xfrm>
            <a:off x="526954" y="1688746"/>
            <a:ext cx="8106982" cy="3904383"/>
          </a:xfrm>
        </p:spPr>
        <p:txBody>
          <a:bodyPr>
            <a:normAutofit/>
          </a:bodyPr>
          <a:lstStyle/>
          <a:p>
            <a:r>
              <a:rPr lang="en-US" dirty="0" smtClean="0"/>
              <a:t>Literature Reviews should:</a:t>
            </a:r>
          </a:p>
          <a:p>
            <a:pPr lvl="1"/>
            <a:r>
              <a:rPr lang="en-US" i="1" dirty="0" smtClean="0"/>
              <a:t>Building the author’s credibility </a:t>
            </a:r>
            <a:r>
              <a:rPr lang="en-US" dirty="0" smtClean="0"/>
              <a:t>through citation</a:t>
            </a:r>
          </a:p>
          <a:p>
            <a:pPr lvl="1"/>
            <a:r>
              <a:rPr lang="en-US" i="1" dirty="0" smtClean="0"/>
              <a:t>Demonstrating a “gap</a:t>
            </a:r>
            <a:r>
              <a:rPr lang="en-US" dirty="0" smtClean="0"/>
              <a:t>” in the existing research that your work fills</a:t>
            </a:r>
            <a:endParaRPr lang="en-US" dirty="0"/>
          </a:p>
          <a:p>
            <a:r>
              <a:rPr lang="en-US" dirty="0" smtClean="0"/>
              <a:t>Rhetorical strategies for writing include:</a:t>
            </a:r>
          </a:p>
          <a:p>
            <a:pPr lvl="1"/>
            <a:r>
              <a:rPr lang="en-US" i="1" dirty="0" smtClean="0"/>
              <a:t>Justifying</a:t>
            </a:r>
            <a:r>
              <a:rPr lang="en-US" dirty="0" smtClean="0"/>
              <a:t> of method/approach using previous literature</a:t>
            </a:r>
          </a:p>
          <a:p>
            <a:pPr lvl="1"/>
            <a:r>
              <a:rPr lang="en-US" i="1" dirty="0" smtClean="0"/>
              <a:t>Building the argument </a:t>
            </a:r>
            <a:r>
              <a:rPr lang="en-US" dirty="0" smtClean="0"/>
              <a:t>that your work leads from existing literature and fills a gap</a:t>
            </a:r>
          </a:p>
          <a:p>
            <a:pPr lvl="1"/>
            <a:r>
              <a:rPr lang="en-US" i="1" dirty="0" smtClean="0"/>
              <a:t>Keeping focused </a:t>
            </a:r>
            <a:r>
              <a:rPr lang="en-US" dirty="0" smtClean="0"/>
              <a:t>on the “story” of the research</a:t>
            </a:r>
          </a:p>
          <a:p>
            <a:pPr lvl="1"/>
            <a:endParaRPr lang="en-US" dirty="0" smtClean="0"/>
          </a:p>
          <a:p>
            <a:pPr lvl="1"/>
            <a:endParaRPr lang="en-US" dirty="0"/>
          </a:p>
          <a:p>
            <a:pPr lvl="1"/>
            <a:endParaRPr lang="en-US" dirty="0" smtClean="0"/>
          </a:p>
          <a:p>
            <a:pPr lvl="1"/>
            <a:endParaRPr lang="en-US" dirty="0"/>
          </a:p>
        </p:txBody>
      </p:sp>
      <p:graphicFrame>
        <p:nvGraphicFramePr>
          <p:cNvPr id="4" name="Diagram 3"/>
          <p:cNvGraphicFramePr/>
          <p:nvPr>
            <p:extLst>
              <p:ext uri="{D42A27DB-BD31-4B8C-83A1-F6EECF244321}">
                <p14:modId xmlns:p14="http://schemas.microsoft.com/office/powerpoint/2010/main" val="537879065"/>
              </p:ext>
            </p:extLst>
          </p:nvPr>
        </p:nvGraphicFramePr>
        <p:xfrm>
          <a:off x="1433714" y="4493583"/>
          <a:ext cx="6598842" cy="3364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32448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Writing a Good PowerPoint</a:t>
            </a:r>
            <a:endParaRPr lang="en-US" dirty="0"/>
          </a:p>
        </p:txBody>
      </p:sp>
      <p:sp>
        <p:nvSpPr>
          <p:cNvPr id="3" name="Content Placeholder 2"/>
          <p:cNvSpPr>
            <a:spLocks noGrp="1"/>
          </p:cNvSpPr>
          <p:nvPr>
            <p:ph idx="1"/>
          </p:nvPr>
        </p:nvSpPr>
        <p:spPr>
          <a:xfrm>
            <a:off x="900112" y="1917700"/>
            <a:ext cx="7345363" cy="4147821"/>
          </a:xfrm>
        </p:spPr>
        <p:txBody>
          <a:bodyPr>
            <a:normAutofit fontScale="92500" lnSpcReduction="10000"/>
          </a:bodyPr>
          <a:lstStyle/>
          <a:p>
            <a:r>
              <a:rPr lang="en-US" dirty="0"/>
              <a:t>Use Bullet </a:t>
            </a:r>
            <a:r>
              <a:rPr lang="en-US" dirty="0" smtClean="0"/>
              <a:t>points to </a:t>
            </a:r>
            <a:r>
              <a:rPr lang="en-US" dirty="0"/>
              <a:t>increase </a:t>
            </a:r>
            <a:r>
              <a:rPr lang="en-US" dirty="0" err="1"/>
              <a:t>scannability</a:t>
            </a:r>
            <a:r>
              <a:rPr lang="en-US" dirty="0"/>
              <a:t> and </a:t>
            </a:r>
            <a:r>
              <a:rPr lang="en-US" dirty="0" smtClean="0"/>
              <a:t>readability</a:t>
            </a:r>
          </a:p>
          <a:p>
            <a:r>
              <a:rPr lang="en-US" dirty="0"/>
              <a:t>Avoid too large blocks of text; create concise </a:t>
            </a:r>
            <a:r>
              <a:rPr lang="en-US" dirty="0" smtClean="0"/>
              <a:t>language (my favorite method for learning concise </a:t>
            </a:r>
            <a:r>
              <a:rPr lang="en-US" dirty="0"/>
              <a:t>language is here: https://</a:t>
            </a:r>
            <a:r>
              <a:rPr lang="en-US" dirty="0" err="1"/>
              <a:t>owl.english.purdue.edu</a:t>
            </a:r>
            <a:r>
              <a:rPr lang="en-US" dirty="0"/>
              <a:t>/owl/resource/635/01</a:t>
            </a:r>
            <a:r>
              <a:rPr lang="en-US" dirty="0" smtClean="0"/>
              <a:t>/) </a:t>
            </a:r>
            <a:endParaRPr lang="en-US" dirty="0"/>
          </a:p>
          <a:p>
            <a:r>
              <a:rPr lang="en-US" dirty="0"/>
              <a:t>Keep one idea to one slide rather than trying to cram (or add more slides for dense information)</a:t>
            </a:r>
          </a:p>
          <a:p>
            <a:r>
              <a:rPr lang="en-US" dirty="0" smtClean="0"/>
              <a:t>Use parallel language (using the same verb tense at the beginning of each point, like in this slide)</a:t>
            </a:r>
          </a:p>
          <a:p>
            <a:r>
              <a:rPr lang="en-US" dirty="0" smtClean="0"/>
              <a:t>Provide clear references for source material used (this helps students see the connections)</a:t>
            </a:r>
            <a:endParaRPr lang="en-US" dirty="0"/>
          </a:p>
          <a:p>
            <a:endParaRPr lang="en-US" dirty="0"/>
          </a:p>
        </p:txBody>
      </p:sp>
    </p:spTree>
    <p:extLst>
      <p:ext uri="{BB962C8B-B14F-4D97-AF65-F5344CB8AC3E}">
        <p14:creationId xmlns:p14="http://schemas.microsoft.com/office/powerpoint/2010/main" val="41550250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Designing a Good </a:t>
            </a:r>
            <a:r>
              <a:rPr lang="en-US" dirty="0" err="1" smtClean="0"/>
              <a:t>Powerpoint</a:t>
            </a:r>
            <a:endParaRPr lang="en-US" dirty="0"/>
          </a:p>
        </p:txBody>
      </p:sp>
      <p:sp>
        <p:nvSpPr>
          <p:cNvPr id="3" name="Content Placeholder 2"/>
          <p:cNvSpPr>
            <a:spLocks noGrp="1"/>
          </p:cNvSpPr>
          <p:nvPr>
            <p:ph idx="1"/>
          </p:nvPr>
        </p:nvSpPr>
        <p:spPr>
          <a:xfrm>
            <a:off x="372993" y="1717040"/>
            <a:ext cx="8348700" cy="4788999"/>
          </a:xfrm>
        </p:spPr>
        <p:txBody>
          <a:bodyPr>
            <a:normAutofit/>
          </a:bodyPr>
          <a:lstStyle/>
          <a:p>
            <a:r>
              <a:rPr lang="en-US" dirty="0" smtClean="0"/>
              <a:t>Keep information straightforward</a:t>
            </a:r>
          </a:p>
          <a:p>
            <a:r>
              <a:rPr lang="en-US" dirty="0" smtClean="0"/>
              <a:t>Include graphics and visuals, like “smart art” graphics, but don’t go overboard</a:t>
            </a:r>
          </a:p>
          <a:p>
            <a:r>
              <a:rPr lang="en-US" dirty="0" smtClean="0"/>
              <a:t>Consider other multimedia elements, such as embedded short video clips, audio, etc. </a:t>
            </a:r>
          </a:p>
          <a:p>
            <a:r>
              <a:rPr lang="en-US" dirty="0" smtClean="0"/>
              <a:t>Break up large portions of lecture with activities, </a:t>
            </a:r>
            <a:r>
              <a:rPr lang="en-US" dirty="0" err="1" smtClean="0"/>
              <a:t>freewrites</a:t>
            </a:r>
            <a:r>
              <a:rPr lang="en-US" dirty="0" smtClean="0"/>
              <a:t>, checks for understanding, short group work, discussions, etc. </a:t>
            </a:r>
            <a:endParaRPr lang="en-US" dirty="0"/>
          </a:p>
        </p:txBody>
      </p:sp>
    </p:spTree>
    <p:extLst>
      <p:ext uri="{BB962C8B-B14F-4D97-AF65-F5344CB8AC3E}">
        <p14:creationId xmlns:p14="http://schemas.microsoft.com/office/powerpoint/2010/main" val="9040069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Tricks and Tips: </a:t>
            </a:r>
            <a:br>
              <a:rPr lang="en-US" dirty="0" smtClean="0"/>
            </a:br>
            <a:r>
              <a:rPr lang="en-US" dirty="0" smtClean="0"/>
              <a:t>Smart Art in PPT</a:t>
            </a:r>
            <a:endParaRPr lang="en-US" dirty="0"/>
          </a:p>
        </p:txBody>
      </p:sp>
      <p:pic>
        <p:nvPicPr>
          <p:cNvPr id="5" name="Picture 4" descr="Screen Shot 2014-01-24 at 9.58.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83" y="2242668"/>
            <a:ext cx="4611843" cy="3407866"/>
          </a:xfrm>
          <a:prstGeom prst="rect">
            <a:avLst/>
          </a:prstGeom>
        </p:spPr>
      </p:pic>
      <p:sp>
        <p:nvSpPr>
          <p:cNvPr id="8" name="TextBox 7"/>
          <p:cNvSpPr txBox="1"/>
          <p:nvPr/>
        </p:nvSpPr>
        <p:spPr>
          <a:xfrm>
            <a:off x="5367196" y="2132735"/>
            <a:ext cx="3222713" cy="3416320"/>
          </a:xfrm>
          <a:prstGeom prst="rect">
            <a:avLst/>
          </a:prstGeom>
          <a:noFill/>
        </p:spPr>
        <p:txBody>
          <a:bodyPr wrap="square" rtlCol="0">
            <a:spAutoFit/>
          </a:bodyPr>
          <a:lstStyle/>
          <a:p>
            <a:r>
              <a:rPr lang="en-US" sz="2400" dirty="0" smtClean="0"/>
              <a:t>“Smart Art” allows for visualization of lists, relationships, cycles, and more.</a:t>
            </a:r>
          </a:p>
          <a:p>
            <a:endParaRPr lang="en-US" sz="2400" dirty="0" smtClean="0"/>
          </a:p>
          <a:p>
            <a:r>
              <a:rPr lang="en-US" sz="2400" dirty="0" smtClean="0"/>
              <a:t>Found under “Smart Art.” Very useful displaying information and relationships</a:t>
            </a:r>
            <a:endParaRPr lang="en-US" sz="2400" dirty="0"/>
          </a:p>
        </p:txBody>
      </p:sp>
    </p:spTree>
    <p:extLst>
      <p:ext uri="{BB962C8B-B14F-4D97-AF65-F5344CB8AC3E}">
        <p14:creationId xmlns:p14="http://schemas.microsoft.com/office/powerpoint/2010/main" val="15002048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Tricks and Tips:</a:t>
            </a:r>
            <a:br>
              <a:rPr lang="en-US" dirty="0" smtClean="0"/>
            </a:br>
            <a:r>
              <a:rPr lang="en-US" dirty="0" smtClean="0"/>
              <a:t>Embedding Pictures &amp; Video</a:t>
            </a:r>
            <a:endParaRPr lang="en-US" dirty="0"/>
          </a:p>
        </p:txBody>
      </p:sp>
      <p:sp>
        <p:nvSpPr>
          <p:cNvPr id="3" name="Content Placeholder 2"/>
          <p:cNvSpPr>
            <a:spLocks noGrp="1"/>
          </p:cNvSpPr>
          <p:nvPr>
            <p:ph idx="1"/>
          </p:nvPr>
        </p:nvSpPr>
        <p:spPr>
          <a:xfrm>
            <a:off x="514833" y="1878224"/>
            <a:ext cx="5159767" cy="4827376"/>
          </a:xfrm>
        </p:spPr>
        <p:txBody>
          <a:bodyPr>
            <a:normAutofit fontScale="70000" lnSpcReduction="20000"/>
          </a:bodyPr>
          <a:lstStyle/>
          <a:p>
            <a:r>
              <a:rPr lang="en-US" dirty="0" smtClean="0"/>
              <a:t>Microsoft’s Instructions for Embedding Photos/Clip Art:</a:t>
            </a:r>
          </a:p>
          <a:p>
            <a:pPr lvl="1"/>
            <a:r>
              <a:rPr lang="en-US" dirty="0">
                <a:hlinkClick r:id="rId2"/>
              </a:rPr>
              <a:t>http://office.microsoft.com/en-us/powerpoint-help/insert-a-picture-or-clip-art-HA010079409.</a:t>
            </a:r>
            <a:r>
              <a:rPr lang="en-US" dirty="0" smtClean="0">
                <a:hlinkClick r:id="rId2"/>
              </a:rPr>
              <a:t>aspx</a:t>
            </a:r>
            <a:endParaRPr lang="en-US" dirty="0"/>
          </a:p>
          <a:p>
            <a:r>
              <a:rPr lang="en-US" dirty="0" smtClean="0"/>
              <a:t>Microsoft’s Instructions for Embedding Video:</a:t>
            </a:r>
          </a:p>
          <a:p>
            <a:pPr lvl="1"/>
            <a:r>
              <a:rPr lang="en-US" dirty="0">
                <a:hlinkClick r:id="rId3"/>
              </a:rPr>
              <a:t>http://office.microsoft.com/en-us/powerpoint-help/insert-video-into-your-presentation-RZ102673174.</a:t>
            </a:r>
            <a:r>
              <a:rPr lang="en-US" dirty="0" smtClean="0">
                <a:hlinkClick r:id="rId3"/>
              </a:rPr>
              <a:t>aspx</a:t>
            </a:r>
            <a:endParaRPr lang="en-US" dirty="0"/>
          </a:p>
          <a:p>
            <a:r>
              <a:rPr lang="en-US" dirty="0" smtClean="0"/>
              <a:t>If you want to embed a </a:t>
            </a:r>
            <a:r>
              <a:rPr lang="en-US" dirty="0" err="1" smtClean="0"/>
              <a:t>Youtube</a:t>
            </a:r>
            <a:r>
              <a:rPr lang="en-US" dirty="0" smtClean="0"/>
              <a:t> video, the easiest way to do so is to either link to it or download it and embed directly.  I prefer to link to the videos. </a:t>
            </a:r>
          </a:p>
          <a:p>
            <a:r>
              <a:rPr lang="en-US" dirty="0" smtClean="0"/>
              <a:t>Note that some versions of PPT (such as Office 2011 for Mac, the version I’m running, do not allow you to insert videos from the web.)  You just have to link to them. </a:t>
            </a:r>
          </a:p>
          <a:p>
            <a:pPr lvl="1"/>
            <a:endParaRPr lang="en-US" dirty="0" smtClean="0"/>
          </a:p>
          <a:p>
            <a:endParaRPr lang="en-US" dirty="0"/>
          </a:p>
        </p:txBody>
      </p:sp>
      <p:sp>
        <p:nvSpPr>
          <p:cNvPr id="4" name="TextBox 3"/>
          <p:cNvSpPr txBox="1"/>
          <p:nvPr/>
        </p:nvSpPr>
        <p:spPr>
          <a:xfrm>
            <a:off x="6097907" y="3032108"/>
            <a:ext cx="184666" cy="369332"/>
          </a:xfrm>
          <a:prstGeom prst="rect">
            <a:avLst/>
          </a:prstGeom>
          <a:noFill/>
        </p:spPr>
        <p:txBody>
          <a:bodyPr wrap="none" rtlCol="0">
            <a:spAutoFit/>
          </a:bodyPr>
          <a:lstStyle/>
          <a:p>
            <a:endParaRPr lang="en-US"/>
          </a:p>
        </p:txBody>
      </p:sp>
      <p:pic>
        <p:nvPicPr>
          <p:cNvPr id="6" name="Picture 5" descr="Screen Shot 2014-01-28 at 12.18.48 PM.png"/>
          <p:cNvPicPr>
            <a:picLocks noChangeAspect="1"/>
          </p:cNvPicPr>
          <p:nvPr/>
        </p:nvPicPr>
        <p:blipFill rotWithShape="1">
          <a:blip r:embed="rId4">
            <a:extLst>
              <a:ext uri="{28A0092B-C50C-407E-A947-70E740481C1C}">
                <a14:useLocalDpi xmlns:a14="http://schemas.microsoft.com/office/drawing/2010/main" val="0"/>
              </a:ext>
            </a:extLst>
          </a:blip>
          <a:srcRect l="37576"/>
          <a:stretch/>
        </p:blipFill>
        <p:spPr>
          <a:xfrm>
            <a:off x="5789007" y="2170919"/>
            <a:ext cx="2831908" cy="3454400"/>
          </a:xfrm>
          <a:prstGeom prst="rect">
            <a:avLst/>
          </a:prstGeom>
        </p:spPr>
      </p:pic>
    </p:spTree>
    <p:extLst>
      <p:ext uri="{BB962C8B-B14F-4D97-AF65-F5344CB8AC3E}">
        <p14:creationId xmlns:p14="http://schemas.microsoft.com/office/powerpoint/2010/main" val="17252024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Tricks and Tips: </a:t>
            </a:r>
            <a:br>
              <a:rPr lang="en-US" dirty="0" smtClean="0"/>
            </a:br>
            <a:r>
              <a:rPr lang="en-US" dirty="0" smtClean="0"/>
              <a:t>Basic Design Principles</a:t>
            </a:r>
            <a:endParaRPr lang="en-US" dirty="0"/>
          </a:p>
        </p:txBody>
      </p:sp>
      <p:sp>
        <p:nvSpPr>
          <p:cNvPr id="3" name="Content Placeholder 2"/>
          <p:cNvSpPr>
            <a:spLocks noGrp="1"/>
          </p:cNvSpPr>
          <p:nvPr>
            <p:ph idx="1"/>
          </p:nvPr>
        </p:nvSpPr>
        <p:spPr>
          <a:xfrm>
            <a:off x="404813" y="1866900"/>
            <a:ext cx="5640387" cy="4254499"/>
          </a:xfrm>
        </p:spPr>
        <p:txBody>
          <a:bodyPr/>
          <a:lstStyle/>
          <a:p>
            <a:pPr marL="0" indent="0">
              <a:buNone/>
            </a:pPr>
            <a:r>
              <a:rPr lang="en-US" dirty="0" smtClean="0"/>
              <a:t>Think about what is most </a:t>
            </a:r>
            <a:r>
              <a:rPr lang="en-US" i="1" dirty="0" smtClean="0"/>
              <a:t>effective</a:t>
            </a:r>
            <a:r>
              <a:rPr lang="en-US" dirty="0" smtClean="0"/>
              <a:t> in terms of conveying information to your student audience.</a:t>
            </a:r>
          </a:p>
          <a:p>
            <a:pPr lvl="1"/>
            <a:r>
              <a:rPr lang="en-US" dirty="0" smtClean="0"/>
              <a:t>Limit the use of </a:t>
            </a:r>
            <a:r>
              <a:rPr lang="en-US" b="1" dirty="0" smtClean="0">
                <a:solidFill>
                  <a:srgbClr val="FF0000"/>
                </a:solidFill>
              </a:rPr>
              <a:t>flashy colors </a:t>
            </a:r>
            <a:r>
              <a:rPr lang="en-US" dirty="0" smtClean="0">
                <a:solidFill>
                  <a:srgbClr val="FF0000"/>
                </a:solidFill>
              </a:rPr>
              <a:t>and </a:t>
            </a:r>
            <a:r>
              <a:rPr lang="en-US" b="1" dirty="0" smtClean="0">
                <a:solidFill>
                  <a:srgbClr val="FF0000"/>
                </a:solidFill>
              </a:rPr>
              <a:t>silly clip art </a:t>
            </a:r>
            <a:r>
              <a:rPr lang="en-US" dirty="0" smtClean="0">
                <a:solidFill>
                  <a:schemeClr val="tx1"/>
                </a:solidFill>
              </a:rPr>
              <a:t>(unless it serves an educational purpose)</a:t>
            </a:r>
            <a:endParaRPr lang="en-US" dirty="0" smtClean="0">
              <a:solidFill>
                <a:srgbClr val="FF0000"/>
              </a:solidFill>
            </a:endParaRPr>
          </a:p>
          <a:p>
            <a:pPr lvl="1"/>
            <a:r>
              <a:rPr lang="en-US" dirty="0" smtClean="0"/>
              <a:t>Keep fonts </a:t>
            </a:r>
            <a:r>
              <a:rPr lang="en-US" i="1" dirty="0" smtClean="0"/>
              <a:t>readable</a:t>
            </a:r>
            <a:r>
              <a:rPr lang="en-US" dirty="0" smtClean="0"/>
              <a:t>, </a:t>
            </a:r>
            <a:r>
              <a:rPr lang="en-US" i="1" dirty="0" smtClean="0"/>
              <a:t>consistent</a:t>
            </a:r>
            <a:r>
              <a:rPr lang="en-US" dirty="0" smtClean="0"/>
              <a:t>, and </a:t>
            </a:r>
            <a:r>
              <a:rPr lang="en-US" i="1" dirty="0" smtClean="0"/>
              <a:t>effective</a:t>
            </a:r>
            <a:r>
              <a:rPr lang="en-US" dirty="0" smtClean="0"/>
              <a:t> </a:t>
            </a:r>
          </a:p>
          <a:p>
            <a:pPr lvl="1"/>
            <a:r>
              <a:rPr lang="en-US" dirty="0" smtClean="0"/>
              <a:t>Limit the use of large blocks of text on a single slide</a:t>
            </a:r>
          </a:p>
          <a:p>
            <a:pPr lvl="1"/>
            <a:r>
              <a:rPr lang="en-US" dirty="0" smtClean="0"/>
              <a:t>Consider the design principles of </a:t>
            </a:r>
            <a:r>
              <a:rPr lang="en-US" i="1" dirty="0" smtClean="0"/>
              <a:t>contrast, alignment, repetition, </a:t>
            </a:r>
            <a:r>
              <a:rPr lang="en-US" dirty="0" smtClean="0"/>
              <a:t>and </a:t>
            </a:r>
            <a:r>
              <a:rPr lang="en-US" i="1" dirty="0" smtClean="0"/>
              <a:t>proximity</a:t>
            </a:r>
            <a:endParaRPr lang="en-US" dirty="0" smtClean="0"/>
          </a:p>
          <a:p>
            <a:pPr lvl="1"/>
            <a:endParaRPr lang="en-US" dirty="0" smtClean="0"/>
          </a:p>
          <a:p>
            <a:pPr lvl="1"/>
            <a:endParaRPr lang="en-US" dirty="0" smtClean="0"/>
          </a:p>
          <a:p>
            <a:pPr lvl="1"/>
            <a:endParaRPr lang="en-US" dirty="0"/>
          </a:p>
        </p:txBody>
      </p:sp>
      <p:pic>
        <p:nvPicPr>
          <p:cNvPr id="6" name="Picture 5"/>
          <p:cNvPicPr>
            <a:picLocks noChangeAspect="1"/>
          </p:cNvPicPr>
          <p:nvPr/>
        </p:nvPicPr>
        <p:blipFill>
          <a:blip r:embed="rId2"/>
          <a:stretch>
            <a:fillRect/>
          </a:stretch>
        </p:blipFill>
        <p:spPr>
          <a:xfrm>
            <a:off x="6451600" y="1841500"/>
            <a:ext cx="2209800" cy="3314700"/>
          </a:xfrm>
          <a:prstGeom prst="rect">
            <a:avLst/>
          </a:prstGeom>
        </p:spPr>
      </p:pic>
      <p:sp>
        <p:nvSpPr>
          <p:cNvPr id="7" name="TextBox 6"/>
          <p:cNvSpPr txBox="1"/>
          <p:nvPr/>
        </p:nvSpPr>
        <p:spPr>
          <a:xfrm>
            <a:off x="6128272" y="5198069"/>
            <a:ext cx="2762295" cy="830997"/>
          </a:xfrm>
          <a:prstGeom prst="rect">
            <a:avLst/>
          </a:prstGeom>
          <a:noFill/>
        </p:spPr>
        <p:txBody>
          <a:bodyPr wrap="none" rtlCol="0">
            <a:spAutoFit/>
          </a:bodyPr>
          <a:lstStyle/>
          <a:p>
            <a:pPr algn="ctr"/>
            <a:r>
              <a:rPr lang="en-US" sz="1600" dirty="0" smtClean="0"/>
              <a:t>Pointless clip art? </a:t>
            </a:r>
            <a:endParaRPr lang="en-US" sz="1600" dirty="0"/>
          </a:p>
          <a:p>
            <a:pPr algn="ctr"/>
            <a:r>
              <a:rPr lang="en-US" sz="1600" dirty="0" smtClean="0"/>
              <a:t>Or, does this Rooster serve an </a:t>
            </a:r>
          </a:p>
          <a:p>
            <a:pPr algn="ctr"/>
            <a:r>
              <a:rPr lang="en-US" sz="1600" dirty="0" smtClean="0"/>
              <a:t>educational purpose?</a:t>
            </a:r>
            <a:endParaRPr lang="en-US" sz="1600" dirty="0"/>
          </a:p>
        </p:txBody>
      </p:sp>
    </p:spTree>
    <p:extLst>
      <p:ext uri="{BB962C8B-B14F-4D97-AF65-F5344CB8AC3E}">
        <p14:creationId xmlns:p14="http://schemas.microsoft.com/office/powerpoint/2010/main" val="39334720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Tricks and Tips:</a:t>
            </a:r>
            <a:br>
              <a:rPr lang="en-US" dirty="0" smtClean="0"/>
            </a:br>
            <a:r>
              <a:rPr lang="en-US" dirty="0" smtClean="0"/>
              <a:t>Basic Design Principles, cont.</a:t>
            </a:r>
            <a:endParaRPr lang="en-US" dirty="0"/>
          </a:p>
        </p:txBody>
      </p:sp>
      <p:sp>
        <p:nvSpPr>
          <p:cNvPr id="3" name="Content Placeholder 2"/>
          <p:cNvSpPr>
            <a:spLocks noGrp="1"/>
          </p:cNvSpPr>
          <p:nvPr>
            <p:ph idx="1"/>
          </p:nvPr>
        </p:nvSpPr>
        <p:spPr>
          <a:xfrm>
            <a:off x="900113" y="2133601"/>
            <a:ext cx="4598988" cy="3931920"/>
          </a:xfrm>
        </p:spPr>
        <p:txBody>
          <a:bodyPr>
            <a:normAutofit fontScale="92500"/>
          </a:bodyPr>
          <a:lstStyle/>
          <a:p>
            <a:r>
              <a:rPr lang="en-US" b="1" dirty="0" smtClean="0"/>
              <a:t>Alignment</a:t>
            </a:r>
            <a:r>
              <a:rPr lang="en-US" dirty="0" smtClean="0"/>
              <a:t> = Everything should look well placed, everything is connected with an “invisible line” (e.g. bullet points on top of each other)</a:t>
            </a:r>
          </a:p>
          <a:p>
            <a:pPr lvl="1"/>
            <a:endParaRPr lang="en-US" dirty="0" smtClean="0"/>
          </a:p>
          <a:p>
            <a:r>
              <a:rPr lang="en-US" b="1" dirty="0" smtClean="0"/>
              <a:t>Contrast</a:t>
            </a:r>
            <a:r>
              <a:rPr lang="en-US" dirty="0" smtClean="0"/>
              <a:t> = Difference, make elements that need to be different different (through font choice, formatting, offsetting text, etc.)</a:t>
            </a:r>
          </a:p>
        </p:txBody>
      </p:sp>
      <p:pic>
        <p:nvPicPr>
          <p:cNvPr id="4" name="Picture 3"/>
          <p:cNvPicPr>
            <a:picLocks noChangeAspect="1"/>
          </p:cNvPicPr>
          <p:nvPr/>
        </p:nvPicPr>
        <p:blipFill>
          <a:blip r:embed="rId2"/>
          <a:stretch>
            <a:fillRect/>
          </a:stretch>
        </p:blipFill>
        <p:spPr>
          <a:xfrm>
            <a:off x="5499101" y="2133601"/>
            <a:ext cx="668867" cy="1003300"/>
          </a:xfrm>
          <a:prstGeom prst="rect">
            <a:avLst/>
          </a:prstGeom>
        </p:spPr>
      </p:pic>
      <p:pic>
        <p:nvPicPr>
          <p:cNvPr id="5" name="Picture 4"/>
          <p:cNvPicPr>
            <a:picLocks noChangeAspect="1"/>
          </p:cNvPicPr>
          <p:nvPr/>
        </p:nvPicPr>
        <p:blipFill>
          <a:blip r:embed="rId2"/>
          <a:stretch>
            <a:fillRect/>
          </a:stretch>
        </p:blipFill>
        <p:spPr>
          <a:xfrm>
            <a:off x="5499101" y="3289301"/>
            <a:ext cx="668867" cy="1003300"/>
          </a:xfrm>
          <a:prstGeom prst="rect">
            <a:avLst/>
          </a:prstGeom>
        </p:spPr>
      </p:pic>
      <p:pic>
        <p:nvPicPr>
          <p:cNvPr id="6" name="Picture 5"/>
          <p:cNvPicPr>
            <a:picLocks noChangeAspect="1"/>
          </p:cNvPicPr>
          <p:nvPr/>
        </p:nvPicPr>
        <p:blipFill>
          <a:blip r:embed="rId2"/>
          <a:stretch>
            <a:fillRect/>
          </a:stretch>
        </p:blipFill>
        <p:spPr>
          <a:xfrm>
            <a:off x="5499101" y="4457701"/>
            <a:ext cx="668867" cy="1003300"/>
          </a:xfrm>
          <a:prstGeom prst="rect">
            <a:avLst/>
          </a:prstGeom>
        </p:spPr>
      </p:pic>
      <p:pic>
        <p:nvPicPr>
          <p:cNvPr id="7" name="Picture 6"/>
          <p:cNvPicPr>
            <a:picLocks noChangeAspect="1"/>
          </p:cNvPicPr>
          <p:nvPr/>
        </p:nvPicPr>
        <p:blipFill>
          <a:blip r:embed="rId2"/>
          <a:stretch>
            <a:fillRect/>
          </a:stretch>
        </p:blipFill>
        <p:spPr>
          <a:xfrm>
            <a:off x="6328836" y="2133601"/>
            <a:ext cx="668867" cy="1003300"/>
          </a:xfrm>
          <a:prstGeom prst="rect">
            <a:avLst/>
          </a:prstGeom>
        </p:spPr>
      </p:pic>
      <p:pic>
        <p:nvPicPr>
          <p:cNvPr id="8" name="Picture 7"/>
          <p:cNvPicPr>
            <a:picLocks noChangeAspect="1"/>
          </p:cNvPicPr>
          <p:nvPr/>
        </p:nvPicPr>
        <p:blipFill>
          <a:blip r:embed="rId2"/>
          <a:stretch>
            <a:fillRect/>
          </a:stretch>
        </p:blipFill>
        <p:spPr>
          <a:xfrm>
            <a:off x="6328836" y="3289301"/>
            <a:ext cx="668867" cy="1003300"/>
          </a:xfrm>
          <a:prstGeom prst="rect">
            <a:avLst/>
          </a:prstGeom>
        </p:spPr>
      </p:pic>
      <p:pic>
        <p:nvPicPr>
          <p:cNvPr id="9" name="Picture 8"/>
          <p:cNvPicPr>
            <a:picLocks noChangeAspect="1"/>
          </p:cNvPicPr>
          <p:nvPr/>
        </p:nvPicPr>
        <p:blipFill>
          <a:blip r:embed="rId2"/>
          <a:stretch>
            <a:fillRect/>
          </a:stretch>
        </p:blipFill>
        <p:spPr>
          <a:xfrm>
            <a:off x="6328836" y="4457701"/>
            <a:ext cx="668867" cy="1003300"/>
          </a:xfrm>
          <a:prstGeom prst="rect">
            <a:avLst/>
          </a:prstGeom>
        </p:spPr>
      </p:pic>
      <p:pic>
        <p:nvPicPr>
          <p:cNvPr id="10" name="Picture 9"/>
          <p:cNvPicPr>
            <a:picLocks noChangeAspect="1"/>
          </p:cNvPicPr>
          <p:nvPr/>
        </p:nvPicPr>
        <p:blipFill>
          <a:blip r:embed="rId2"/>
          <a:stretch>
            <a:fillRect/>
          </a:stretch>
        </p:blipFill>
        <p:spPr>
          <a:xfrm>
            <a:off x="7175501" y="2133601"/>
            <a:ext cx="668867" cy="1003300"/>
          </a:xfrm>
          <a:prstGeom prst="rect">
            <a:avLst/>
          </a:prstGeom>
        </p:spPr>
      </p:pic>
      <p:pic>
        <p:nvPicPr>
          <p:cNvPr id="11" name="Picture 10"/>
          <p:cNvPicPr>
            <a:picLocks noChangeAspect="1"/>
          </p:cNvPicPr>
          <p:nvPr/>
        </p:nvPicPr>
        <p:blipFill>
          <a:blip r:embed="rId2"/>
          <a:stretch>
            <a:fillRect/>
          </a:stretch>
        </p:blipFill>
        <p:spPr>
          <a:xfrm>
            <a:off x="7175501" y="3289301"/>
            <a:ext cx="668867" cy="1003300"/>
          </a:xfrm>
          <a:prstGeom prst="rect">
            <a:avLst/>
          </a:prstGeom>
        </p:spPr>
      </p:pic>
      <p:pic>
        <p:nvPicPr>
          <p:cNvPr id="13" name="Picture 12" descr="roo2.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1" y="4457701"/>
            <a:ext cx="673100" cy="1003300"/>
          </a:xfrm>
          <a:prstGeom prst="rect">
            <a:avLst/>
          </a:prstGeom>
        </p:spPr>
      </p:pic>
    </p:spTree>
    <p:extLst>
      <p:ext uri="{BB962C8B-B14F-4D97-AF65-F5344CB8AC3E}">
        <p14:creationId xmlns:p14="http://schemas.microsoft.com/office/powerpoint/2010/main" val="18452115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Tips and Tricks: Basic Design Principles, cont. </a:t>
            </a:r>
            <a:endParaRPr lang="en-US" dirty="0"/>
          </a:p>
        </p:txBody>
      </p:sp>
      <p:sp>
        <p:nvSpPr>
          <p:cNvPr id="3" name="Content Placeholder 2"/>
          <p:cNvSpPr>
            <a:spLocks noGrp="1"/>
          </p:cNvSpPr>
          <p:nvPr>
            <p:ph idx="1"/>
          </p:nvPr>
        </p:nvSpPr>
        <p:spPr>
          <a:xfrm>
            <a:off x="1293812" y="2095501"/>
            <a:ext cx="7345363" cy="3931920"/>
          </a:xfrm>
        </p:spPr>
        <p:txBody>
          <a:bodyPr/>
          <a:lstStyle/>
          <a:p>
            <a:r>
              <a:rPr lang="en-US" b="1" dirty="0"/>
              <a:t>Repetition</a:t>
            </a:r>
            <a:r>
              <a:rPr lang="en-US" dirty="0"/>
              <a:t> = Repetition is about unity, consistency, and creating cohesiveness (three slides with the same design and similar content)</a:t>
            </a:r>
          </a:p>
          <a:p>
            <a:r>
              <a:rPr lang="en-US" b="1" dirty="0"/>
              <a:t>Proximity</a:t>
            </a:r>
            <a:r>
              <a:rPr lang="en-US" dirty="0"/>
              <a:t> =  where things are placed in relationship to one another; where does your eye move? What is the path it takes?</a:t>
            </a:r>
          </a:p>
          <a:p>
            <a:r>
              <a:rPr lang="en-US" dirty="0"/>
              <a:t>*Information taken from Williams (2008) </a:t>
            </a:r>
            <a:r>
              <a:rPr lang="en-US" i="1" dirty="0"/>
              <a:t>Non-Designer’s Design Book</a:t>
            </a:r>
            <a:endParaRPr lang="en-US" dirty="0"/>
          </a:p>
          <a:p>
            <a:endParaRPr lang="en-US" dirty="0"/>
          </a:p>
        </p:txBody>
      </p:sp>
      <p:pic>
        <p:nvPicPr>
          <p:cNvPr id="4" name="Picture 3"/>
          <p:cNvPicPr>
            <a:picLocks noChangeAspect="1"/>
          </p:cNvPicPr>
          <p:nvPr/>
        </p:nvPicPr>
        <p:blipFill>
          <a:blip r:embed="rId2"/>
          <a:stretch>
            <a:fillRect/>
          </a:stretch>
        </p:blipFill>
        <p:spPr>
          <a:xfrm>
            <a:off x="561446" y="1968501"/>
            <a:ext cx="668867" cy="1003300"/>
          </a:xfrm>
          <a:prstGeom prst="rect">
            <a:avLst/>
          </a:prstGeom>
        </p:spPr>
      </p:pic>
      <p:pic>
        <p:nvPicPr>
          <p:cNvPr id="5" name="Picture 4"/>
          <p:cNvPicPr>
            <a:picLocks noChangeAspect="1"/>
          </p:cNvPicPr>
          <p:nvPr/>
        </p:nvPicPr>
        <p:blipFill>
          <a:blip r:embed="rId2"/>
          <a:stretch>
            <a:fillRect/>
          </a:stretch>
        </p:blipFill>
        <p:spPr>
          <a:xfrm>
            <a:off x="561446" y="3098801"/>
            <a:ext cx="668867" cy="1003300"/>
          </a:xfrm>
          <a:prstGeom prst="rect">
            <a:avLst/>
          </a:prstGeom>
        </p:spPr>
      </p:pic>
      <p:pic>
        <p:nvPicPr>
          <p:cNvPr id="6" name="Picture 5" descr="roo2.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12" y="4794251"/>
            <a:ext cx="673100" cy="1003300"/>
          </a:xfrm>
          <a:prstGeom prst="rect">
            <a:avLst/>
          </a:prstGeom>
        </p:spPr>
      </p:pic>
    </p:spTree>
    <p:extLst>
      <p:ext uri="{BB962C8B-B14F-4D97-AF65-F5344CB8AC3E}">
        <p14:creationId xmlns:p14="http://schemas.microsoft.com/office/powerpoint/2010/main" val="203442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p:txBody>
          <a:bodyPr/>
          <a:lstStyle/>
          <a:p>
            <a:r>
              <a:rPr lang="en-US" dirty="0" smtClean="0"/>
              <a:t>Teaching vs. research presentations</a:t>
            </a:r>
          </a:p>
          <a:p>
            <a:r>
              <a:rPr lang="en-US" dirty="0" smtClean="0"/>
              <a:t>Interactivity and engagement</a:t>
            </a:r>
          </a:p>
          <a:p>
            <a:r>
              <a:rPr lang="en-US" dirty="0" smtClean="0"/>
              <a:t>Learning principles for using PPT</a:t>
            </a:r>
          </a:p>
          <a:p>
            <a:r>
              <a:rPr lang="en-US" dirty="0"/>
              <a:t>Basic principles of rhetoric and </a:t>
            </a:r>
            <a:r>
              <a:rPr lang="en-US" dirty="0" smtClean="0"/>
              <a:t>design</a:t>
            </a:r>
          </a:p>
          <a:p>
            <a:r>
              <a:rPr lang="en-US" dirty="0" smtClean="0"/>
              <a:t>Discussion </a:t>
            </a:r>
          </a:p>
          <a:p>
            <a:endParaRPr lang="en-US" dirty="0"/>
          </a:p>
        </p:txBody>
      </p:sp>
    </p:spTree>
    <p:extLst>
      <p:ext uri="{BB962C8B-B14F-4D97-AF65-F5344CB8AC3E}">
        <p14:creationId xmlns:p14="http://schemas.microsoft.com/office/powerpoint/2010/main" val="3345407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a:t>
            </a:r>
            <a:r>
              <a:rPr lang="en-US" dirty="0" err="1" smtClean="0"/>
              <a:t>PowerPoints</a:t>
            </a:r>
            <a:endParaRPr lang="en-US" dirty="0"/>
          </a:p>
        </p:txBody>
      </p:sp>
      <p:sp>
        <p:nvSpPr>
          <p:cNvPr id="3" name="Content Placeholder 2"/>
          <p:cNvSpPr>
            <a:spLocks noGrp="1"/>
          </p:cNvSpPr>
          <p:nvPr>
            <p:ph idx="1"/>
          </p:nvPr>
        </p:nvSpPr>
        <p:spPr/>
        <p:txBody>
          <a:bodyPr/>
          <a:lstStyle/>
          <a:p>
            <a:r>
              <a:rPr lang="en-US" dirty="0" smtClean="0"/>
              <a:t>Find a partner or small group and consider the following questions:</a:t>
            </a:r>
          </a:p>
          <a:p>
            <a:r>
              <a:rPr lang="en-US" dirty="0" smtClean="0"/>
              <a:t>How do you organize the content of </a:t>
            </a:r>
            <a:r>
              <a:rPr lang="en-US" dirty="0" err="1" smtClean="0"/>
              <a:t>Powerpoint</a:t>
            </a:r>
            <a:r>
              <a:rPr lang="en-US" dirty="0" smtClean="0"/>
              <a:t> presentations for your courses? </a:t>
            </a:r>
          </a:p>
          <a:p>
            <a:pPr lvl="1"/>
            <a:r>
              <a:rPr lang="en-US" dirty="0" smtClean="0"/>
              <a:t>What typically comes first, second, third, </a:t>
            </a:r>
            <a:r>
              <a:rPr lang="en-US" dirty="0" err="1" smtClean="0"/>
              <a:t>etc</a:t>
            </a:r>
            <a:r>
              <a:rPr lang="en-US" dirty="0" smtClean="0"/>
              <a:t>?</a:t>
            </a:r>
          </a:p>
          <a:p>
            <a:pPr lvl="1"/>
            <a:r>
              <a:rPr lang="en-US" dirty="0" smtClean="0"/>
              <a:t>What kinds of content is included in your </a:t>
            </a:r>
            <a:r>
              <a:rPr lang="en-US" dirty="0" err="1"/>
              <a:t>P</a:t>
            </a:r>
            <a:r>
              <a:rPr lang="en-US" dirty="0" err="1" smtClean="0"/>
              <a:t>owerpoint</a:t>
            </a:r>
            <a:r>
              <a:rPr lang="en-US" dirty="0" smtClean="0"/>
              <a:t>? </a:t>
            </a:r>
          </a:p>
          <a:p>
            <a:pPr lvl="1"/>
            <a:r>
              <a:rPr lang="en-US" dirty="0" smtClean="0"/>
              <a:t>How do you break up long presentations of information/lectures?</a:t>
            </a:r>
            <a:endParaRPr lang="en-US" dirty="0"/>
          </a:p>
        </p:txBody>
      </p:sp>
    </p:spTree>
    <p:extLst>
      <p:ext uri="{BB962C8B-B14F-4D97-AF65-F5344CB8AC3E}">
        <p14:creationId xmlns:p14="http://schemas.microsoft.com/office/powerpoint/2010/main" val="2034815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 of a PowerPoint</a:t>
            </a:r>
            <a:endParaRPr lang="en-US" dirty="0"/>
          </a:p>
        </p:txBody>
      </p:sp>
      <p:sp>
        <p:nvSpPr>
          <p:cNvPr id="3" name="Content Placeholder 2"/>
          <p:cNvSpPr>
            <a:spLocks noGrp="1"/>
          </p:cNvSpPr>
          <p:nvPr>
            <p:ph idx="1"/>
          </p:nvPr>
        </p:nvSpPr>
        <p:spPr/>
        <p:txBody>
          <a:bodyPr>
            <a:normAutofit lnSpcReduction="10000"/>
          </a:bodyPr>
          <a:lstStyle/>
          <a:p>
            <a:r>
              <a:rPr lang="en-US" b="1" dirty="0" smtClean="0"/>
              <a:t>Slide 1: Title</a:t>
            </a:r>
          </a:p>
          <a:p>
            <a:r>
              <a:rPr lang="en-US" b="1" dirty="0" smtClean="0"/>
              <a:t>Slide 2: Overview </a:t>
            </a:r>
            <a:r>
              <a:rPr lang="en-US" dirty="0" smtClean="0"/>
              <a:t>- Provide students with a roadmap of where you are gong</a:t>
            </a:r>
          </a:p>
          <a:p>
            <a:r>
              <a:rPr lang="en-US" dirty="0" smtClean="0"/>
              <a:t>For longer </a:t>
            </a:r>
            <a:r>
              <a:rPr lang="en-US" dirty="0" err="1" smtClean="0"/>
              <a:t>PowerPoints</a:t>
            </a:r>
            <a:r>
              <a:rPr lang="en-US" dirty="0" smtClean="0"/>
              <a:t>, </a:t>
            </a:r>
            <a:r>
              <a:rPr lang="en-US" b="1" dirty="0" smtClean="0"/>
              <a:t>provide SIGNPOSTS </a:t>
            </a:r>
            <a:r>
              <a:rPr lang="en-US" dirty="0" smtClean="0"/>
              <a:t>(slides that say, this is where we’ve been and here’s where we are going next)</a:t>
            </a:r>
          </a:p>
          <a:p>
            <a:r>
              <a:rPr lang="en-US" b="1" dirty="0" smtClean="0"/>
              <a:t>Use notes area </a:t>
            </a:r>
            <a:r>
              <a:rPr lang="en-US" dirty="0" smtClean="0"/>
              <a:t>to supplement material-dense slides</a:t>
            </a:r>
          </a:p>
          <a:p>
            <a:r>
              <a:rPr lang="en-US" dirty="0" smtClean="0"/>
              <a:t>Use </a:t>
            </a:r>
            <a:r>
              <a:rPr lang="en-US" b="1" dirty="0" smtClean="0"/>
              <a:t>text formatting and graphics </a:t>
            </a:r>
            <a:r>
              <a:rPr lang="en-US" dirty="0" smtClean="0"/>
              <a:t>to </a:t>
            </a:r>
            <a:r>
              <a:rPr lang="en-US" b="1" dirty="0" smtClean="0"/>
              <a:t>draw attention</a:t>
            </a:r>
          </a:p>
          <a:p>
            <a:endParaRPr lang="en-US" dirty="0"/>
          </a:p>
        </p:txBody>
      </p:sp>
    </p:spTree>
    <p:extLst>
      <p:ext uri="{BB962C8B-B14F-4D97-AF65-F5344CB8AC3E}">
        <p14:creationId xmlns:p14="http://schemas.microsoft.com/office/powerpoint/2010/main" val="23185652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900" dirty="0" smtClean="0"/>
              <a:t>Organization with Emphasis on Student Engagement (5o min class)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2667592"/>
              </p:ext>
            </p:extLst>
          </p:nvPr>
        </p:nvGraphicFramePr>
        <p:xfrm>
          <a:off x="900113" y="1584008"/>
          <a:ext cx="7677816" cy="4945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6962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of a PowerPoint</a:t>
            </a:r>
            <a:endParaRPr lang="en-US" dirty="0"/>
          </a:p>
        </p:txBody>
      </p:sp>
      <p:sp>
        <p:nvSpPr>
          <p:cNvPr id="3" name="Content Placeholder 2"/>
          <p:cNvSpPr>
            <a:spLocks noGrp="1"/>
          </p:cNvSpPr>
          <p:nvPr>
            <p:ph idx="1"/>
          </p:nvPr>
        </p:nvSpPr>
        <p:spPr>
          <a:xfrm>
            <a:off x="670899" y="1857157"/>
            <a:ext cx="7978289" cy="4767714"/>
          </a:xfrm>
        </p:spPr>
        <p:txBody>
          <a:bodyPr>
            <a:normAutofit fontScale="77500" lnSpcReduction="20000"/>
          </a:bodyPr>
          <a:lstStyle/>
          <a:p>
            <a:r>
              <a:rPr lang="en-US" dirty="0" smtClean="0"/>
              <a:t>Part of an effective PowerPoint is how its delivered/presented in a classroom</a:t>
            </a:r>
          </a:p>
          <a:p>
            <a:r>
              <a:rPr lang="en-US" dirty="0" smtClean="0"/>
              <a:t>Students prefer faculty who are </a:t>
            </a:r>
            <a:r>
              <a:rPr lang="en-US" i="1" dirty="0" smtClean="0"/>
              <a:t>engaged</a:t>
            </a:r>
            <a:r>
              <a:rPr lang="en-US" dirty="0" smtClean="0"/>
              <a:t> and </a:t>
            </a:r>
            <a:r>
              <a:rPr lang="en-US" i="1" dirty="0" smtClean="0"/>
              <a:t>interested</a:t>
            </a:r>
            <a:r>
              <a:rPr lang="en-US" dirty="0" smtClean="0"/>
              <a:t> in the material (through enthusiasm in voice, engagement with subject, interesting stories)</a:t>
            </a:r>
          </a:p>
          <a:p>
            <a:r>
              <a:rPr lang="en-US" dirty="0" smtClean="0"/>
              <a:t>Students also want to see </a:t>
            </a:r>
            <a:r>
              <a:rPr lang="en-US" i="1" dirty="0" smtClean="0"/>
              <a:t>clear connections</a:t>
            </a:r>
            <a:r>
              <a:rPr lang="en-US" dirty="0" smtClean="0"/>
              <a:t> to future careers and real life (this is a good activity to do with students at the beginning or end of a class session)</a:t>
            </a:r>
          </a:p>
          <a:p>
            <a:r>
              <a:rPr lang="en-US" dirty="0" smtClean="0"/>
              <a:t>I find it helpful to talk about </a:t>
            </a:r>
            <a:r>
              <a:rPr lang="en-US" i="1" dirty="0" smtClean="0"/>
              <a:t>my own experiences</a:t>
            </a:r>
            <a:r>
              <a:rPr lang="en-US" dirty="0" smtClean="0"/>
              <a:t>, successes, and struggles in relationship to material and ask students to share theirs (if applicable)</a:t>
            </a:r>
          </a:p>
          <a:p>
            <a:r>
              <a:rPr lang="en-US" dirty="0" smtClean="0"/>
              <a:t>I also find it helpful to include </a:t>
            </a:r>
            <a:r>
              <a:rPr lang="en-US" i="1" dirty="0" smtClean="0"/>
              <a:t>humor</a:t>
            </a:r>
            <a:r>
              <a:rPr lang="en-US" dirty="0" smtClean="0"/>
              <a:t> to keep students interested and engaged.  </a:t>
            </a:r>
          </a:p>
          <a:p>
            <a:pPr marL="0" indent="0">
              <a:buNone/>
            </a:pPr>
            <a:r>
              <a:rPr lang="en-US" b="1" dirty="0" smtClean="0"/>
              <a:t>Question: </a:t>
            </a:r>
            <a:r>
              <a:rPr lang="en-US" dirty="0" smtClean="0"/>
              <a:t>What are your best tips for keeping things interesting in presenting a PowerPoint presentation in a class?  </a:t>
            </a:r>
            <a:endParaRPr lang="en-US" dirty="0"/>
          </a:p>
        </p:txBody>
      </p:sp>
    </p:spTree>
    <p:extLst>
      <p:ext uri="{BB962C8B-B14F-4D97-AF65-F5344CB8AC3E}">
        <p14:creationId xmlns:p14="http://schemas.microsoft.com/office/powerpoint/2010/main" val="30315370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Poor Delivery and Poor PPT Design</a:t>
            </a:r>
            <a:endParaRPr lang="en-US" dirty="0"/>
          </a:p>
        </p:txBody>
      </p:sp>
      <p:sp>
        <p:nvSpPr>
          <p:cNvPr id="5" name="TextBox 4"/>
          <p:cNvSpPr txBox="1"/>
          <p:nvPr/>
        </p:nvSpPr>
        <p:spPr>
          <a:xfrm>
            <a:off x="2387600" y="2387600"/>
            <a:ext cx="184666" cy="369332"/>
          </a:xfrm>
          <a:prstGeom prst="rect">
            <a:avLst/>
          </a:prstGeom>
          <a:noFill/>
        </p:spPr>
        <p:txBody>
          <a:bodyPr wrap="none" rtlCol="0">
            <a:spAutoFit/>
          </a:bodyPr>
          <a:lstStyle/>
          <a:p>
            <a:endParaRPr lang="en-US" dirty="0"/>
          </a:p>
        </p:txBody>
      </p:sp>
      <p:sp>
        <p:nvSpPr>
          <p:cNvPr id="7" name="TextBox 6"/>
          <p:cNvSpPr txBox="1"/>
          <p:nvPr/>
        </p:nvSpPr>
        <p:spPr>
          <a:xfrm>
            <a:off x="5245100" y="5245100"/>
            <a:ext cx="184666" cy="369332"/>
          </a:xfrm>
          <a:prstGeom prst="rect">
            <a:avLst/>
          </a:prstGeom>
          <a:noFill/>
        </p:spPr>
        <p:txBody>
          <a:bodyPr wrap="none" rtlCol="0">
            <a:spAutoFit/>
          </a:bodyPr>
          <a:lstStyle/>
          <a:p>
            <a:endParaRPr lang="en-US" dirty="0"/>
          </a:p>
        </p:txBody>
      </p:sp>
      <p:sp>
        <p:nvSpPr>
          <p:cNvPr id="3" name="Rectangle 2"/>
          <p:cNvSpPr/>
          <p:nvPr/>
        </p:nvSpPr>
        <p:spPr>
          <a:xfrm>
            <a:off x="2209800" y="5608767"/>
            <a:ext cx="5359400" cy="369332"/>
          </a:xfrm>
          <a:prstGeom prst="rect">
            <a:avLst/>
          </a:prstGeom>
        </p:spPr>
        <p:txBody>
          <a:bodyPr wrap="square">
            <a:spAutoFit/>
          </a:bodyPr>
          <a:lstStyle/>
          <a:p>
            <a:r>
              <a:rPr lang="en-US" dirty="0">
                <a:hlinkClick r:id="rId2"/>
              </a:rPr>
              <a:t>http://</a:t>
            </a:r>
            <a:r>
              <a:rPr lang="en-US" dirty="0" err="1">
                <a:hlinkClick r:id="rId2"/>
              </a:rPr>
              <a:t>www.youtube.com</a:t>
            </a:r>
            <a:r>
              <a:rPr lang="en-US" dirty="0">
                <a:hlinkClick r:id="rId2"/>
              </a:rPr>
              <a:t>/</a:t>
            </a:r>
            <a:r>
              <a:rPr lang="en-US" dirty="0" err="1">
                <a:hlinkClick r:id="rId2"/>
              </a:rPr>
              <a:t>watch?v</a:t>
            </a:r>
            <a:r>
              <a:rPr lang="en-US" dirty="0">
                <a:hlinkClick r:id="rId2"/>
              </a:rPr>
              <a:t>=lpvgfmEU2Ck</a:t>
            </a:r>
            <a:endParaRPr lang="en-US" dirty="0"/>
          </a:p>
        </p:txBody>
      </p:sp>
      <p:pic>
        <p:nvPicPr>
          <p:cNvPr id="4" name="Picture 3" descr="Screen Shot 2014-02-03 at 12.34.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533" y="1900367"/>
            <a:ext cx="6366767" cy="3569400"/>
          </a:xfrm>
          <a:prstGeom prst="rect">
            <a:avLst/>
          </a:prstGeom>
        </p:spPr>
      </p:pic>
    </p:spTree>
    <p:extLst>
      <p:ext uri="{BB962C8B-B14F-4D97-AF65-F5344CB8AC3E}">
        <p14:creationId xmlns:p14="http://schemas.microsoft.com/office/powerpoint/2010/main" val="13119039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Delivery of PPT</a:t>
            </a:r>
            <a:endParaRPr lang="en-US" dirty="0"/>
          </a:p>
        </p:txBody>
      </p:sp>
      <p:sp>
        <p:nvSpPr>
          <p:cNvPr id="3" name="Content Placeholder 2"/>
          <p:cNvSpPr>
            <a:spLocks noGrp="1"/>
          </p:cNvSpPr>
          <p:nvPr>
            <p:ph idx="1"/>
          </p:nvPr>
        </p:nvSpPr>
        <p:spPr/>
        <p:txBody>
          <a:bodyPr/>
          <a:lstStyle/>
          <a:p>
            <a:r>
              <a:rPr lang="en-US" dirty="0" err="1" smtClean="0"/>
              <a:t>Powerpoint</a:t>
            </a:r>
            <a:r>
              <a:rPr lang="en-US" dirty="0" smtClean="0"/>
              <a:t> does allow you to record a slide show, which can be useful for flipped classes, online courses, or polar vortex snow days.  </a:t>
            </a:r>
          </a:p>
          <a:p>
            <a:pPr lvl="1"/>
            <a:r>
              <a:rPr lang="en-US" dirty="0" smtClean="0"/>
              <a:t>You need a microphone (or use your computer’s built in </a:t>
            </a:r>
            <a:r>
              <a:rPr lang="en-US" dirty="0" err="1" smtClean="0"/>
              <a:t>mic</a:t>
            </a:r>
            <a:r>
              <a:rPr lang="en-US" dirty="0" smtClean="0"/>
              <a:t>) for recording. </a:t>
            </a:r>
            <a:endParaRPr lang="en-US" dirty="0"/>
          </a:p>
          <a:p>
            <a:r>
              <a:rPr lang="en-US" dirty="0" smtClean="0"/>
              <a:t>You can find the tools to record under Slide Show</a:t>
            </a:r>
            <a:r>
              <a:rPr lang="en-US" dirty="0" smtClean="0">
                <a:sym typeface="Wingdings"/>
              </a:rPr>
              <a:t> Presenter Tools</a:t>
            </a:r>
            <a:r>
              <a:rPr lang="en-US" dirty="0" smtClean="0"/>
              <a:t> </a:t>
            </a:r>
            <a:endParaRPr lang="en-US" dirty="0"/>
          </a:p>
        </p:txBody>
      </p:sp>
      <p:pic>
        <p:nvPicPr>
          <p:cNvPr id="4" name="Picture 3" descr="Screen Shot 2014-01-28 at 12.53.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440" y="5168900"/>
            <a:ext cx="3048000" cy="977900"/>
          </a:xfrm>
          <a:prstGeom prst="rect">
            <a:avLst/>
          </a:prstGeom>
        </p:spPr>
      </p:pic>
    </p:spTree>
    <p:extLst>
      <p:ext uri="{BB962C8B-B14F-4D97-AF65-F5344CB8AC3E}">
        <p14:creationId xmlns:p14="http://schemas.microsoft.com/office/powerpoint/2010/main" val="23294737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Alternatives to PowerPoint</a:t>
            </a:r>
            <a:endParaRPr lang="en-US" dirty="0"/>
          </a:p>
        </p:txBody>
      </p:sp>
      <p:sp>
        <p:nvSpPr>
          <p:cNvPr id="3" name="Content Placeholder 2"/>
          <p:cNvSpPr>
            <a:spLocks noGrp="1"/>
          </p:cNvSpPr>
          <p:nvPr>
            <p:ph sz="half" idx="2"/>
          </p:nvPr>
        </p:nvSpPr>
        <p:spPr>
          <a:xfrm>
            <a:off x="632301" y="1821212"/>
            <a:ext cx="3566160" cy="4254151"/>
          </a:xfrm>
        </p:spPr>
        <p:txBody>
          <a:bodyPr/>
          <a:lstStyle/>
          <a:p>
            <a:r>
              <a:rPr lang="en-US" b="1" dirty="0" err="1" smtClean="0"/>
              <a:t>Prezi</a:t>
            </a:r>
            <a:r>
              <a:rPr lang="en-US" b="1" dirty="0"/>
              <a:t> </a:t>
            </a:r>
            <a:r>
              <a:rPr lang="en-US" dirty="0" smtClean="0"/>
              <a:t>(</a:t>
            </a:r>
            <a:r>
              <a:rPr lang="en-US" dirty="0" smtClean="0">
                <a:hlinkClick r:id="rId2"/>
              </a:rPr>
              <a:t>www.prezi.com</a:t>
            </a:r>
            <a:r>
              <a:rPr lang="en-US" dirty="0" smtClean="0"/>
              <a:t>)</a:t>
            </a:r>
          </a:p>
          <a:p>
            <a:r>
              <a:rPr lang="en-US" b="1" dirty="0" smtClean="0"/>
              <a:t>Haiku Deck </a:t>
            </a:r>
            <a:r>
              <a:rPr lang="en-US" dirty="0" smtClean="0"/>
              <a:t> (</a:t>
            </a:r>
            <a:r>
              <a:rPr lang="en-US" dirty="0" err="1" smtClean="0"/>
              <a:t>iPad</a:t>
            </a:r>
            <a:r>
              <a:rPr lang="en-US" dirty="0" smtClean="0"/>
              <a:t>/web app) - </a:t>
            </a:r>
          </a:p>
          <a:p>
            <a:r>
              <a:rPr lang="en-US" b="1" dirty="0" err="1" smtClean="0"/>
              <a:t>Softmaker</a:t>
            </a:r>
            <a:r>
              <a:rPr lang="en-US" b="1" dirty="0" smtClean="0"/>
              <a:t> Presentations </a:t>
            </a:r>
            <a:r>
              <a:rPr lang="en-US" dirty="0" smtClean="0"/>
              <a:t>(Android App) – Allows you to edit and open PPTS on Android. </a:t>
            </a:r>
            <a:endParaRPr lang="en-US" b="1" dirty="0"/>
          </a:p>
        </p:txBody>
      </p:sp>
      <p:pic>
        <p:nvPicPr>
          <p:cNvPr id="8" name="Picture 7" descr="Screen Shot 2014-01-24 at 10.19.3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8701" y="1809230"/>
            <a:ext cx="3145753" cy="2012242"/>
          </a:xfrm>
          <a:prstGeom prst="rect">
            <a:avLst/>
          </a:prstGeom>
        </p:spPr>
      </p:pic>
      <p:pic>
        <p:nvPicPr>
          <p:cNvPr id="9" name="Picture 8" descr="Screen Shot 2014-01-24 at 10.19.1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060" y="3987708"/>
            <a:ext cx="3730733" cy="2302661"/>
          </a:xfrm>
          <a:prstGeom prst="rect">
            <a:avLst/>
          </a:prstGeom>
        </p:spPr>
      </p:pic>
      <p:pic>
        <p:nvPicPr>
          <p:cNvPr id="10" name="Picture 9" descr="Screen Shot 2014-01-24 at 10.17.4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111" y="4659565"/>
            <a:ext cx="2733541" cy="1712637"/>
          </a:xfrm>
          <a:prstGeom prst="rect">
            <a:avLst/>
          </a:prstGeom>
        </p:spPr>
      </p:pic>
    </p:spTree>
    <p:extLst>
      <p:ext uri="{BB962C8B-B14F-4D97-AF65-F5344CB8AC3E}">
        <p14:creationId xmlns:p14="http://schemas.microsoft.com/office/powerpoint/2010/main" val="16568517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other ideas do you have for effective use of </a:t>
            </a:r>
            <a:r>
              <a:rPr lang="en-US" dirty="0" err="1" smtClean="0"/>
              <a:t>PowerPoints</a:t>
            </a:r>
            <a:r>
              <a:rPr lang="en-US" dirty="0" smtClean="0"/>
              <a:t> in class?</a:t>
            </a:r>
          </a:p>
          <a:p>
            <a:r>
              <a:rPr lang="en-US" dirty="0" smtClean="0"/>
              <a:t>How do you use PowerPoint for online / flipped classes?</a:t>
            </a:r>
          </a:p>
          <a:p>
            <a:r>
              <a:rPr lang="en-US" dirty="0" smtClean="0"/>
              <a:t>What challenges have you had with PowerPoint?</a:t>
            </a:r>
          </a:p>
          <a:p>
            <a:r>
              <a:rPr lang="en-US" dirty="0" smtClean="0"/>
              <a:t>What is PowerPoint “good at” doing in classes? What is it “poor at” doing in classes? </a:t>
            </a:r>
          </a:p>
          <a:p>
            <a:r>
              <a:rPr lang="en-US" dirty="0" smtClean="0"/>
              <a:t>What other questions do you have?</a:t>
            </a:r>
            <a:endParaRPr lang="en-US" dirty="0"/>
          </a:p>
        </p:txBody>
      </p:sp>
    </p:spTree>
    <p:extLst>
      <p:ext uri="{BB962C8B-B14F-4D97-AF65-F5344CB8AC3E}">
        <p14:creationId xmlns:p14="http://schemas.microsoft.com/office/powerpoint/2010/main" val="31728956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pPr marL="0" indent="0">
              <a:buNone/>
            </a:pPr>
            <a:r>
              <a:rPr lang="en-US" b="1" dirty="0" smtClean="0"/>
              <a:t>Please let us know:	</a:t>
            </a:r>
          </a:p>
          <a:p>
            <a:pPr lvl="1"/>
            <a:r>
              <a:rPr lang="en-US" dirty="0" smtClean="0"/>
              <a:t>Your Name</a:t>
            </a:r>
          </a:p>
          <a:p>
            <a:pPr lvl="1"/>
            <a:r>
              <a:rPr lang="en-US" dirty="0" smtClean="0"/>
              <a:t>Your Department</a:t>
            </a:r>
          </a:p>
          <a:p>
            <a:pPr lvl="1"/>
            <a:r>
              <a:rPr lang="en-US" dirty="0" smtClean="0"/>
              <a:t>Courses you typically teach</a:t>
            </a:r>
          </a:p>
          <a:p>
            <a:pPr lvl="1"/>
            <a:r>
              <a:rPr lang="en-US" dirty="0" smtClean="0"/>
              <a:t>The size of your classes</a:t>
            </a:r>
          </a:p>
        </p:txBody>
      </p:sp>
    </p:spTree>
    <p:extLst>
      <p:ext uri="{BB962C8B-B14F-4D97-AF65-F5344CB8AC3E}">
        <p14:creationId xmlns:p14="http://schemas.microsoft.com/office/powerpoint/2010/main" val="2622733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Freewrite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The title of this talk is “Creating ‘Effective’ </a:t>
            </a:r>
            <a:r>
              <a:rPr lang="en-US" dirty="0" err="1" smtClean="0"/>
              <a:t>PowerPoints</a:t>
            </a:r>
            <a:r>
              <a:rPr lang="en-US" dirty="0" smtClean="0"/>
              <a:t>.”  In a short </a:t>
            </a:r>
            <a:r>
              <a:rPr lang="en-US" dirty="0" err="1" smtClean="0"/>
              <a:t>freewrite</a:t>
            </a:r>
            <a:r>
              <a:rPr lang="en-US" dirty="0" smtClean="0"/>
              <a:t>, please consider:</a:t>
            </a:r>
          </a:p>
          <a:p>
            <a:r>
              <a:rPr lang="en-US" dirty="0"/>
              <a:t>How </a:t>
            </a:r>
            <a:r>
              <a:rPr lang="en-US" b="1" dirty="0"/>
              <a:t>do you intend </a:t>
            </a:r>
            <a:r>
              <a:rPr lang="en-US" dirty="0"/>
              <a:t>your students to use your </a:t>
            </a:r>
            <a:r>
              <a:rPr lang="en-US" dirty="0" err="1"/>
              <a:t>PowerPoints</a:t>
            </a:r>
            <a:r>
              <a:rPr lang="en-US" dirty="0"/>
              <a:t>?  </a:t>
            </a:r>
            <a:endParaRPr lang="en-US" dirty="0" smtClean="0"/>
          </a:p>
          <a:p>
            <a:r>
              <a:rPr lang="en-US" dirty="0" smtClean="0"/>
              <a:t>How do </a:t>
            </a:r>
            <a:r>
              <a:rPr lang="en-US" dirty="0"/>
              <a:t>your students </a:t>
            </a:r>
            <a:r>
              <a:rPr lang="en-US" b="1" dirty="0" smtClean="0"/>
              <a:t>actually use </a:t>
            </a:r>
            <a:r>
              <a:rPr lang="en-US" dirty="0" smtClean="0"/>
              <a:t>your </a:t>
            </a:r>
            <a:r>
              <a:rPr lang="en-US" dirty="0" err="1" smtClean="0"/>
              <a:t>PowerPoints</a:t>
            </a:r>
            <a:r>
              <a:rPr lang="en-US" dirty="0"/>
              <a:t>? </a:t>
            </a:r>
          </a:p>
          <a:p>
            <a:r>
              <a:rPr lang="en-US" dirty="0"/>
              <a:t>How have you used PowerPoint in </a:t>
            </a:r>
            <a:r>
              <a:rPr lang="en-US" dirty="0" smtClean="0"/>
              <a:t>your past courses?</a:t>
            </a:r>
          </a:p>
          <a:p>
            <a:r>
              <a:rPr lang="en-US" dirty="0" smtClean="0"/>
              <a:t>Do you feel this use was effective? </a:t>
            </a:r>
            <a:endParaRPr lang="en-US" dirty="0"/>
          </a:p>
        </p:txBody>
      </p:sp>
    </p:spTree>
    <p:extLst>
      <p:ext uri="{BB962C8B-B14F-4D97-AF65-F5344CB8AC3E}">
        <p14:creationId xmlns:p14="http://schemas.microsoft.com/office/powerpoint/2010/main" val="346747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Teaching Students vs. Research Presentations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Research </a:t>
            </a:r>
            <a:r>
              <a:rPr lang="en-US" b="1" dirty="0" err="1" smtClean="0"/>
              <a:t>PowerPoints</a:t>
            </a:r>
            <a:r>
              <a:rPr lang="en-US" b="1" dirty="0" smtClean="0"/>
              <a:t> </a:t>
            </a:r>
            <a:r>
              <a:rPr lang="en-US" dirty="0" smtClean="0"/>
              <a:t>– present results of research or scholarship, aid for attendees, no quizzes/tests.</a:t>
            </a:r>
          </a:p>
          <a:p>
            <a:pPr lvl="1"/>
            <a:r>
              <a:rPr lang="en-US" b="1" dirty="0" smtClean="0"/>
              <a:t>Audience: </a:t>
            </a:r>
            <a:r>
              <a:rPr lang="en-US" dirty="0" smtClean="0"/>
              <a:t>high motivation/interest of attendees; attendees there of their own free will; no long-term learning/retaining of information necessary</a:t>
            </a:r>
          </a:p>
          <a:p>
            <a:r>
              <a:rPr lang="en-US" b="1" dirty="0" smtClean="0"/>
              <a:t>Teaching </a:t>
            </a:r>
            <a:r>
              <a:rPr lang="en-US" b="1" dirty="0" err="1" smtClean="0"/>
              <a:t>PowerPoints</a:t>
            </a:r>
            <a:r>
              <a:rPr lang="en-US" b="1" dirty="0" smtClean="0"/>
              <a:t> </a:t>
            </a:r>
            <a:r>
              <a:rPr lang="en-US" dirty="0" smtClean="0"/>
              <a:t>–Goal is to facilitate student learning of content/knowledge/skill area. Can be used with lecture, discussion, </a:t>
            </a:r>
            <a:r>
              <a:rPr lang="en-US" dirty="0" err="1" smtClean="0"/>
              <a:t>groupwork</a:t>
            </a:r>
            <a:r>
              <a:rPr lang="en-US" dirty="0" smtClean="0"/>
              <a:t>, etc.</a:t>
            </a:r>
          </a:p>
          <a:p>
            <a:pPr lvl="1"/>
            <a:r>
              <a:rPr lang="en-US" b="1" dirty="0" smtClean="0"/>
              <a:t>Audience: </a:t>
            </a:r>
            <a:r>
              <a:rPr lang="en-US" dirty="0" smtClean="0"/>
              <a:t>Captive audience; retaining/long-term learning necessary</a:t>
            </a:r>
            <a:endParaRPr lang="en-US" b="1" dirty="0" smtClean="0"/>
          </a:p>
          <a:p>
            <a:r>
              <a:rPr lang="en-US" dirty="0" smtClean="0"/>
              <a:t>How does this change how we think about PowerPoint in the classroom? </a:t>
            </a:r>
            <a:endParaRPr lang="en-US" dirty="0"/>
          </a:p>
        </p:txBody>
      </p:sp>
    </p:spTree>
    <p:extLst>
      <p:ext uri="{BB962C8B-B14F-4D97-AF65-F5344CB8AC3E}">
        <p14:creationId xmlns:p14="http://schemas.microsoft.com/office/powerpoint/2010/main" val="403305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PowerPoints</a:t>
            </a:r>
            <a:r>
              <a:rPr lang="en-US" dirty="0" smtClean="0"/>
              <a:t> for Teaching</a:t>
            </a:r>
            <a:endParaRPr lang="en-US" dirty="0"/>
          </a:p>
        </p:txBody>
      </p:sp>
      <p:sp>
        <p:nvSpPr>
          <p:cNvPr id="3" name="Content Placeholder 2"/>
          <p:cNvSpPr>
            <a:spLocks noGrp="1"/>
          </p:cNvSpPr>
          <p:nvPr>
            <p:ph idx="1"/>
          </p:nvPr>
        </p:nvSpPr>
        <p:spPr/>
        <p:txBody>
          <a:bodyPr>
            <a:normAutofit lnSpcReduction="10000"/>
          </a:bodyPr>
          <a:lstStyle/>
          <a:p>
            <a:r>
              <a:rPr lang="en-US" b="1" dirty="0" smtClean="0"/>
              <a:t>Using PowerPoint a both teaching tools and study guides</a:t>
            </a:r>
            <a:r>
              <a:rPr lang="en-US" dirty="0" smtClean="0"/>
              <a:t> changes the nature and amount of information presented.</a:t>
            </a:r>
          </a:p>
          <a:p>
            <a:pPr lvl="1"/>
            <a:r>
              <a:rPr lang="en-US" dirty="0" smtClean="0"/>
              <a:t>Use “notes” to keep </a:t>
            </a:r>
            <a:r>
              <a:rPr lang="en-US" dirty="0" err="1" smtClean="0"/>
              <a:t>PowerPoints</a:t>
            </a:r>
            <a:r>
              <a:rPr lang="en-US" dirty="0" smtClean="0"/>
              <a:t> clean and uncluttered</a:t>
            </a:r>
          </a:p>
          <a:p>
            <a:r>
              <a:rPr lang="en-US" b="1" dirty="0" err="1" smtClean="0"/>
              <a:t>PowerPoints</a:t>
            </a:r>
            <a:r>
              <a:rPr lang="en-US" b="1" dirty="0" smtClean="0"/>
              <a:t> as teaching aids </a:t>
            </a:r>
            <a:r>
              <a:rPr lang="en-US" dirty="0" smtClean="0"/>
              <a:t>to facilitate discussion, class time management, and </a:t>
            </a:r>
            <a:r>
              <a:rPr lang="en-US" dirty="0" err="1" smtClean="0"/>
              <a:t>groupwork</a:t>
            </a:r>
            <a:endParaRPr lang="en-US" dirty="0" smtClean="0"/>
          </a:p>
          <a:p>
            <a:r>
              <a:rPr lang="en-US" b="1" dirty="0" err="1" smtClean="0"/>
              <a:t>PowerPoints</a:t>
            </a:r>
            <a:r>
              <a:rPr lang="en-US" b="1" dirty="0" smtClean="0"/>
              <a:t> have a psychological component</a:t>
            </a:r>
            <a:r>
              <a:rPr lang="en-US" dirty="0" smtClean="0"/>
              <a:t>—students feel that PowerPoint's are important and are more likely to take notes</a:t>
            </a:r>
            <a:endParaRPr lang="en-US" dirty="0"/>
          </a:p>
        </p:txBody>
      </p:sp>
    </p:spTree>
    <p:extLst>
      <p:ext uri="{BB962C8B-B14F-4D97-AF65-F5344CB8AC3E}">
        <p14:creationId xmlns:p14="http://schemas.microsoft.com/office/powerpoint/2010/main" val="5597648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Engagement	</a:t>
            </a:r>
            <a:endParaRPr lang="en-US" dirty="0"/>
          </a:p>
        </p:txBody>
      </p:sp>
      <p:sp>
        <p:nvSpPr>
          <p:cNvPr id="3" name="Content Placeholder 2"/>
          <p:cNvSpPr>
            <a:spLocks noGrp="1"/>
          </p:cNvSpPr>
          <p:nvPr>
            <p:ph idx="1"/>
          </p:nvPr>
        </p:nvSpPr>
        <p:spPr/>
        <p:txBody>
          <a:bodyPr/>
          <a:lstStyle/>
          <a:p>
            <a:r>
              <a:rPr lang="en-US" dirty="0" smtClean="0"/>
              <a:t>One of the challenges of PowerPoint as an instructional delivery system is that it can be a very passive learning environment.</a:t>
            </a:r>
          </a:p>
          <a:p>
            <a:r>
              <a:rPr lang="en-US" dirty="0" smtClean="0"/>
              <a:t>What strategies have you used to make your </a:t>
            </a:r>
            <a:r>
              <a:rPr lang="en-US" dirty="0" err="1" smtClean="0"/>
              <a:t>PowerPoints</a:t>
            </a:r>
            <a:r>
              <a:rPr lang="en-US" dirty="0" smtClean="0"/>
              <a:t> more </a:t>
            </a:r>
            <a:r>
              <a:rPr lang="en-US" b="1" dirty="0" smtClean="0"/>
              <a:t>engaging</a:t>
            </a:r>
            <a:r>
              <a:rPr lang="en-US" dirty="0" smtClean="0"/>
              <a:t> and </a:t>
            </a:r>
            <a:r>
              <a:rPr lang="en-US" b="1" dirty="0" smtClean="0"/>
              <a:t>encourage active learning</a:t>
            </a:r>
            <a:r>
              <a:rPr lang="en-US" dirty="0" smtClean="0"/>
              <a:t>? </a:t>
            </a:r>
          </a:p>
          <a:p>
            <a:pPr lvl="1"/>
            <a:r>
              <a:rPr lang="en-US" dirty="0" smtClean="0"/>
              <a:t>How does this differ for small vs. large classes?</a:t>
            </a:r>
            <a:endParaRPr lang="en-US" dirty="0"/>
          </a:p>
        </p:txBody>
      </p:sp>
    </p:spTree>
    <p:extLst>
      <p:ext uri="{BB962C8B-B14F-4D97-AF65-F5344CB8AC3E}">
        <p14:creationId xmlns:p14="http://schemas.microsoft.com/office/powerpoint/2010/main" val="3252155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 Engagement</a:t>
            </a:r>
            <a:endParaRPr lang="en-US" dirty="0"/>
          </a:p>
        </p:txBody>
      </p:sp>
      <p:sp>
        <p:nvSpPr>
          <p:cNvPr id="5" name="Text Placeholder 4"/>
          <p:cNvSpPr>
            <a:spLocks noGrp="1"/>
          </p:cNvSpPr>
          <p:nvPr>
            <p:ph type="body" idx="1"/>
          </p:nvPr>
        </p:nvSpPr>
        <p:spPr/>
        <p:txBody>
          <a:bodyPr/>
          <a:lstStyle/>
          <a:p>
            <a:r>
              <a:rPr lang="en-US" dirty="0" smtClean="0"/>
              <a:t>Small Classes</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Class discussions with questions embedded in PowerPoint material</a:t>
            </a:r>
          </a:p>
          <a:p>
            <a:r>
              <a:rPr lang="en-US" dirty="0" smtClean="0"/>
              <a:t>Group work (even short, 5 minute discussions in pairs) breaks up lecture portions</a:t>
            </a:r>
          </a:p>
          <a:p>
            <a:r>
              <a:rPr lang="en-US" dirty="0" smtClean="0"/>
              <a:t>The “think </a:t>
            </a:r>
            <a:r>
              <a:rPr lang="en-US" dirty="0" smtClean="0">
                <a:sym typeface="Wingdings"/>
              </a:rPr>
              <a:t> pair  share” strategy works (demonstrate a point, have them </a:t>
            </a:r>
            <a:r>
              <a:rPr lang="en-US" dirty="0" err="1" smtClean="0">
                <a:sym typeface="Wingdings"/>
              </a:rPr>
              <a:t>freewrite</a:t>
            </a:r>
            <a:r>
              <a:rPr lang="en-US" dirty="0" smtClean="0">
                <a:sym typeface="Wingdings"/>
              </a:rPr>
              <a:t>, have them pair, and discuss)</a:t>
            </a:r>
            <a:endParaRPr lang="en-US" dirty="0" smtClean="0"/>
          </a:p>
          <a:p>
            <a:pPr marL="0" indent="0">
              <a:buNone/>
            </a:pPr>
            <a:endParaRPr lang="en-US" dirty="0" smtClean="0"/>
          </a:p>
          <a:p>
            <a:endParaRPr lang="en-US" dirty="0"/>
          </a:p>
        </p:txBody>
      </p:sp>
      <p:sp>
        <p:nvSpPr>
          <p:cNvPr id="7" name="Text Placeholder 6"/>
          <p:cNvSpPr>
            <a:spLocks noGrp="1"/>
          </p:cNvSpPr>
          <p:nvPr>
            <p:ph type="body" sz="quarter" idx="3"/>
          </p:nvPr>
        </p:nvSpPr>
        <p:spPr/>
        <p:txBody>
          <a:bodyPr/>
          <a:lstStyle/>
          <a:p>
            <a:r>
              <a:rPr lang="en-US" dirty="0" smtClean="0"/>
              <a:t>Large Classes</a:t>
            </a:r>
            <a:endParaRPr lang="en-US" dirty="0"/>
          </a:p>
        </p:txBody>
      </p:sp>
      <p:sp>
        <p:nvSpPr>
          <p:cNvPr id="8" name="Content Placeholder 7"/>
          <p:cNvSpPr>
            <a:spLocks noGrp="1"/>
          </p:cNvSpPr>
          <p:nvPr>
            <p:ph sz="quarter" idx="4"/>
          </p:nvPr>
        </p:nvSpPr>
        <p:spPr/>
        <p:txBody>
          <a:bodyPr>
            <a:normAutofit lnSpcReduction="10000"/>
          </a:bodyPr>
          <a:lstStyle/>
          <a:p>
            <a:r>
              <a:rPr lang="en-US" dirty="0" smtClean="0"/>
              <a:t>Use of clickers, twitter feed, or other technology can aid in engagement</a:t>
            </a:r>
          </a:p>
          <a:p>
            <a:r>
              <a:rPr lang="en-US" dirty="0" smtClean="0"/>
              <a:t>Short discussions among students with 3-4 groups reporting back (or all groups reporting to forum/twitter feed)</a:t>
            </a:r>
          </a:p>
          <a:p>
            <a:r>
              <a:rPr lang="en-US" dirty="0" smtClean="0"/>
              <a:t>Good delivery helps (more later on this)!</a:t>
            </a:r>
          </a:p>
          <a:p>
            <a:endParaRPr lang="en-US" dirty="0"/>
          </a:p>
        </p:txBody>
      </p:sp>
    </p:spTree>
    <p:extLst>
      <p:ext uri="{BB962C8B-B14F-4D97-AF65-F5344CB8AC3E}">
        <p14:creationId xmlns:p14="http://schemas.microsoft.com/office/powerpoint/2010/main" val="35784932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384848"/>
            <a:ext cx="7345362" cy="1676400"/>
          </a:xfrm>
        </p:spPr>
        <p:txBody>
          <a:bodyPr/>
          <a:lstStyle/>
          <a:p>
            <a:r>
              <a:rPr lang="en-US" dirty="0" smtClean="0"/>
              <a:t>Writing and Design: Which slide do you prefer?</a:t>
            </a:r>
            <a:endParaRPr lang="en-US" dirty="0"/>
          </a:p>
        </p:txBody>
      </p:sp>
    </p:spTree>
    <p:extLst>
      <p:ext uri="{BB962C8B-B14F-4D97-AF65-F5344CB8AC3E}">
        <p14:creationId xmlns:p14="http://schemas.microsoft.com/office/powerpoint/2010/main" val="210747841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316</TotalTime>
  <Words>2099</Words>
  <Application>Microsoft Macintosh PowerPoint</Application>
  <PresentationFormat>On-screen Show (4:3)</PresentationFormat>
  <Paragraphs>173</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Capital</vt:lpstr>
      <vt:lpstr>Creating Effective PowerPoints (For Teaching)</vt:lpstr>
      <vt:lpstr>Presentation Overview</vt:lpstr>
      <vt:lpstr>Introductions</vt:lpstr>
      <vt:lpstr>Freewrite</vt:lpstr>
      <vt:lpstr>Teaching Students vs. Research Presentations</vt:lpstr>
      <vt:lpstr>PowerPoints for Teaching</vt:lpstr>
      <vt:lpstr>Student Engagement </vt:lpstr>
      <vt:lpstr>Student Engagement</vt:lpstr>
      <vt:lpstr>Writing and Design: Which slide do you prefer?</vt:lpstr>
      <vt:lpstr>#1 Writing a Literature Review for a Scientific/IMRAD Article</vt:lpstr>
      <vt:lpstr>#2 Writing a Literature Review for a Scientific/IMRAD Article</vt:lpstr>
      <vt:lpstr>#3 Writing Literature Reviews</vt:lpstr>
      <vt:lpstr>Writing a Good PowerPoint</vt:lpstr>
      <vt:lpstr>Designing a Good Powerpoint</vt:lpstr>
      <vt:lpstr>Tricks and Tips:  Smart Art in PPT</vt:lpstr>
      <vt:lpstr>Tricks and Tips: Embedding Pictures &amp; Video</vt:lpstr>
      <vt:lpstr>Tricks and Tips:  Basic Design Principles</vt:lpstr>
      <vt:lpstr>Tricks and Tips: Basic Design Principles, cont.</vt:lpstr>
      <vt:lpstr>Tips and Tricks: Basic Design Principles, cont. </vt:lpstr>
      <vt:lpstr>Organizing PowerPoints</vt:lpstr>
      <vt:lpstr>Organization of a PowerPoint</vt:lpstr>
      <vt:lpstr>Organization with Emphasis on Student Engagement (5o min class)</vt:lpstr>
      <vt:lpstr>Delivery of a PowerPoint</vt:lpstr>
      <vt:lpstr>Example of Poor Delivery and Poor PPT Design</vt:lpstr>
      <vt:lpstr>Online Delivery of PPT</vt:lpstr>
      <vt:lpstr>Alternatives to PowerPoint</vt:lpstr>
      <vt:lpstr>Discussion Questions</vt:lpstr>
    </vt:vector>
  </TitlesOfParts>
  <Manager/>
  <Company>Oakland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Effective PowerPoints (For Teaching)</dc:title>
  <dc:subject/>
  <dc:creator>Dana Driscoll</dc:creator>
  <cp:keywords/>
  <dc:description/>
  <cp:lastModifiedBy>Christina M. Moore</cp:lastModifiedBy>
  <cp:revision>30</cp:revision>
  <cp:lastPrinted>2014-02-04T16:11:02Z</cp:lastPrinted>
  <dcterms:created xsi:type="dcterms:W3CDTF">2014-01-22T19:54:22Z</dcterms:created>
  <dcterms:modified xsi:type="dcterms:W3CDTF">2014-02-04T22:18:57Z</dcterms:modified>
  <cp:category/>
</cp:coreProperties>
</file>