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18" r:id="rId3"/>
    <p:sldId id="257" r:id="rId4"/>
    <p:sldId id="282" r:id="rId5"/>
    <p:sldId id="258" r:id="rId6"/>
    <p:sldId id="259" r:id="rId7"/>
    <p:sldId id="285" r:id="rId8"/>
    <p:sldId id="286" r:id="rId9"/>
    <p:sldId id="287" r:id="rId10"/>
    <p:sldId id="288" r:id="rId11"/>
    <p:sldId id="289" r:id="rId12"/>
    <p:sldId id="284" r:id="rId13"/>
    <p:sldId id="283" r:id="rId14"/>
    <p:sldId id="291" r:id="rId15"/>
    <p:sldId id="290" r:id="rId16"/>
    <p:sldId id="292" r:id="rId17"/>
    <p:sldId id="293" r:id="rId18"/>
    <p:sldId id="277" r:id="rId19"/>
    <p:sldId id="260" r:id="rId20"/>
    <p:sldId id="261" r:id="rId21"/>
    <p:sldId id="262" r:id="rId22"/>
    <p:sldId id="294" r:id="rId23"/>
    <p:sldId id="300" r:id="rId24"/>
    <p:sldId id="295" r:id="rId25"/>
    <p:sldId id="316" r:id="rId26"/>
    <p:sldId id="296" r:id="rId27"/>
    <p:sldId id="306" r:id="rId28"/>
    <p:sldId id="303" r:id="rId29"/>
    <p:sldId id="304" r:id="rId30"/>
    <p:sldId id="298" r:id="rId31"/>
    <p:sldId id="302" r:id="rId32"/>
    <p:sldId id="309" r:id="rId33"/>
    <p:sldId id="308" r:id="rId34"/>
    <p:sldId id="317" r:id="rId35"/>
    <p:sldId id="310" r:id="rId36"/>
    <p:sldId id="279" r:id="rId37"/>
    <p:sldId id="267" r:id="rId38"/>
    <p:sldId id="268" r:id="rId39"/>
    <p:sldId id="312" r:id="rId40"/>
    <p:sldId id="311" r:id="rId41"/>
    <p:sldId id="26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D1FF"/>
    <a:srgbClr val="B9B9FF"/>
    <a:srgbClr val="9999FF"/>
    <a:srgbClr val="CC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250C26-F3AC-4EB3-9809-A1EB300877B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244623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50C26-F3AC-4EB3-9809-A1EB300877B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197360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50C26-F3AC-4EB3-9809-A1EB300877B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1158273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50C26-F3AC-4EB3-9809-A1EB300877B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3871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250C26-F3AC-4EB3-9809-A1EB300877B8}"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3094343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250C26-F3AC-4EB3-9809-A1EB300877B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429221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250C26-F3AC-4EB3-9809-A1EB300877B8}" type="datetimeFigureOut">
              <a:rPr lang="en-US" smtClean="0"/>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102194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250C26-F3AC-4EB3-9809-A1EB300877B8}" type="datetimeFigureOut">
              <a:rPr lang="en-US" smtClean="0"/>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2086934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50C26-F3AC-4EB3-9809-A1EB300877B8}"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1003059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50C26-F3AC-4EB3-9809-A1EB300877B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32787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50C26-F3AC-4EB3-9809-A1EB300877B8}"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392A2-245E-470D-AAF8-61FE2A30323A}" type="slidenum">
              <a:rPr lang="en-US" smtClean="0"/>
              <a:t>‹#›</a:t>
            </a:fld>
            <a:endParaRPr lang="en-US"/>
          </a:p>
        </p:txBody>
      </p:sp>
    </p:spTree>
    <p:extLst>
      <p:ext uri="{BB962C8B-B14F-4D97-AF65-F5344CB8AC3E}">
        <p14:creationId xmlns:p14="http://schemas.microsoft.com/office/powerpoint/2010/main" val="1846577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50C26-F3AC-4EB3-9809-A1EB300877B8}" type="datetimeFigureOut">
              <a:rPr lang="en-US" smtClean="0"/>
              <a:t>3/27/2024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392A2-245E-470D-AAF8-61FE2A30323A}" type="slidenum">
              <a:rPr lang="en-US" smtClean="0"/>
              <a:t>‹#›</a:t>
            </a:fld>
            <a:endParaRPr lang="en-US"/>
          </a:p>
        </p:txBody>
      </p:sp>
    </p:spTree>
    <p:extLst>
      <p:ext uri="{BB962C8B-B14F-4D97-AF65-F5344CB8AC3E}">
        <p14:creationId xmlns:p14="http://schemas.microsoft.com/office/powerpoint/2010/main" val="399316069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timeanddate.com/eclipse/in/usa/detroit"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357" y="554808"/>
            <a:ext cx="4906988" cy="1851962"/>
          </a:xfrm>
        </p:spPr>
        <p:txBody>
          <a:bodyPr>
            <a:normAutofit/>
          </a:bodyPr>
          <a:lstStyle/>
          <a:p>
            <a:r>
              <a:rPr lang="en-US" b="1" dirty="0">
                <a:solidFill>
                  <a:srgbClr val="FFC000"/>
                </a:solidFill>
              </a:rPr>
              <a:t>A Disappearing Sun</a:t>
            </a:r>
          </a:p>
        </p:txBody>
      </p:sp>
      <p:sp>
        <p:nvSpPr>
          <p:cNvPr id="3" name="Subtitle 2"/>
          <p:cNvSpPr>
            <a:spLocks noGrp="1"/>
          </p:cNvSpPr>
          <p:nvPr>
            <p:ph type="subTitle" idx="1"/>
          </p:nvPr>
        </p:nvSpPr>
        <p:spPr>
          <a:xfrm>
            <a:off x="795076" y="2964474"/>
            <a:ext cx="4166532" cy="1655762"/>
          </a:xfrm>
        </p:spPr>
        <p:txBody>
          <a:bodyPr/>
          <a:lstStyle/>
          <a:p>
            <a:pPr>
              <a:spcBef>
                <a:spcPts val="600"/>
              </a:spcBef>
            </a:pPr>
            <a:r>
              <a:rPr lang="en-US" b="1" dirty="0">
                <a:solidFill>
                  <a:srgbClr val="FFC000"/>
                </a:solidFill>
              </a:rPr>
              <a:t>Dr. Kapila Clara Castoldi</a:t>
            </a:r>
          </a:p>
          <a:p>
            <a:pPr>
              <a:spcBef>
                <a:spcPts val="600"/>
              </a:spcBef>
            </a:pPr>
            <a:r>
              <a:rPr lang="en-US" b="1" dirty="0">
                <a:solidFill>
                  <a:srgbClr val="FFC000"/>
                </a:solidFill>
              </a:rPr>
              <a:t>Physics Department</a:t>
            </a:r>
          </a:p>
          <a:p>
            <a:pPr>
              <a:spcBef>
                <a:spcPts val="600"/>
              </a:spcBef>
            </a:pPr>
            <a:r>
              <a:rPr lang="en-US" b="1" dirty="0">
                <a:solidFill>
                  <a:srgbClr val="FFC000"/>
                </a:solidFill>
              </a:rPr>
              <a:t>Oakland University</a:t>
            </a:r>
          </a:p>
        </p:txBody>
      </p:sp>
      <p:pic>
        <p:nvPicPr>
          <p:cNvPr id="2050" name="Picture 2" descr="http://www.secs.oakland.edu/~qu2/Pictures/Web%20use/OU_logo_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326" y="4750796"/>
            <a:ext cx="1381125" cy="173355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remium Photo | Chinese style illustration sun dragon">
            <a:extLst>
              <a:ext uri="{FF2B5EF4-FFF2-40B4-BE49-F238E27FC236}">
                <a16:creationId xmlns:a16="http://schemas.microsoft.com/office/drawing/2014/main" id="{C736CEFA-E0F4-A71C-52C8-9C80006B2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906" y="685800"/>
            <a:ext cx="54864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574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817226" y="362125"/>
            <a:ext cx="3981275"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solidFill>
                  <a:srgbClr val="FFC000"/>
                </a:solidFill>
                <a:latin typeface="+mn-lt"/>
              </a:rPr>
              <a:t>Lunar eclipses</a:t>
            </a:r>
          </a:p>
        </p:txBody>
      </p:sp>
      <p:sp>
        <p:nvSpPr>
          <p:cNvPr id="4" name="Rectangle 3"/>
          <p:cNvSpPr txBox="1">
            <a:spLocks noChangeArrowheads="1"/>
          </p:cNvSpPr>
          <p:nvPr/>
        </p:nvSpPr>
        <p:spPr>
          <a:xfrm>
            <a:off x="805343" y="1523999"/>
            <a:ext cx="4085439" cy="368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b="1" dirty="0">
                <a:solidFill>
                  <a:srgbClr val="FFC000"/>
                </a:solidFill>
              </a:rPr>
              <a:t>Lunar eclipses occur only at </a:t>
            </a:r>
            <a:r>
              <a:rPr lang="en-US" altLang="en-US" sz="3200" b="1" i="1" dirty="0">
                <a:solidFill>
                  <a:srgbClr val="92D050"/>
                </a:solidFill>
              </a:rPr>
              <a:t>Full Moon</a:t>
            </a:r>
            <a:r>
              <a:rPr lang="en-US" altLang="en-US" sz="3200" b="1" dirty="0">
                <a:solidFill>
                  <a:srgbClr val="FFC000"/>
                </a:solidFill>
              </a:rPr>
              <a:t>, when the Moon is directly behind our planet</a:t>
            </a:r>
          </a:p>
          <a:p>
            <a:r>
              <a:rPr lang="en-US" altLang="en-US" sz="3200" b="1" dirty="0">
                <a:solidFill>
                  <a:srgbClr val="FFC000"/>
                </a:solidFill>
              </a:rPr>
              <a:t>Lunar eclipses can be penumbral, partial, or total</a:t>
            </a:r>
          </a:p>
        </p:txBody>
      </p:sp>
      <p:pic>
        <p:nvPicPr>
          <p:cNvPr id="5" name="Picture 4" descr="02_26_Figure_Anno"/>
          <p:cNvPicPr>
            <a:picLocks noChangeAspect="1" noChangeArrowheads="1"/>
          </p:cNvPicPr>
          <p:nvPr/>
        </p:nvPicPr>
        <p:blipFill>
          <a:blip r:embed="rId2">
            <a:extLst>
              <a:ext uri="{28A0092B-C50C-407E-A947-70E740481C1C}">
                <a14:useLocalDpi xmlns:a14="http://schemas.microsoft.com/office/drawing/2010/main" val="0"/>
              </a:ext>
            </a:extLst>
          </a:blip>
          <a:srcRect b="3255"/>
          <a:stretch>
            <a:fillRect/>
          </a:stretch>
        </p:blipFill>
        <p:spPr bwMode="auto">
          <a:xfrm>
            <a:off x="5036776" y="228572"/>
            <a:ext cx="6883400" cy="641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62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800448" y="362125"/>
            <a:ext cx="3981275"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solidFill>
                  <a:srgbClr val="FFC000"/>
                </a:solidFill>
                <a:latin typeface="+mn-lt"/>
              </a:rPr>
              <a:t>Solar eclipses</a:t>
            </a:r>
          </a:p>
        </p:txBody>
      </p:sp>
      <p:sp>
        <p:nvSpPr>
          <p:cNvPr id="4" name="Rectangle 3"/>
          <p:cNvSpPr txBox="1">
            <a:spLocks noChangeArrowheads="1"/>
          </p:cNvSpPr>
          <p:nvPr/>
        </p:nvSpPr>
        <p:spPr>
          <a:xfrm>
            <a:off x="805343" y="1523999"/>
            <a:ext cx="4085439" cy="368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b="1" dirty="0">
                <a:solidFill>
                  <a:srgbClr val="FFC000"/>
                </a:solidFill>
              </a:rPr>
              <a:t>Solar eclipses occur only at </a:t>
            </a:r>
            <a:r>
              <a:rPr lang="en-US" altLang="en-US" sz="3200" b="1" i="1" dirty="0">
                <a:solidFill>
                  <a:srgbClr val="92D050"/>
                </a:solidFill>
              </a:rPr>
              <a:t>New Moon</a:t>
            </a:r>
            <a:r>
              <a:rPr lang="en-US" altLang="en-US" sz="3200" b="1" dirty="0">
                <a:solidFill>
                  <a:srgbClr val="FFC000"/>
                </a:solidFill>
              </a:rPr>
              <a:t>,</a:t>
            </a:r>
          </a:p>
          <a:p>
            <a:pPr marL="0" indent="0">
              <a:spcBef>
                <a:spcPts val="0"/>
              </a:spcBef>
              <a:buNone/>
            </a:pPr>
            <a:r>
              <a:rPr lang="en-US" altLang="en-US" sz="3200" b="1" dirty="0">
                <a:solidFill>
                  <a:srgbClr val="FFC000"/>
                </a:solidFill>
              </a:rPr>
              <a:t>   when the Moon is   </a:t>
            </a:r>
          </a:p>
          <a:p>
            <a:pPr marL="0" indent="0">
              <a:spcBef>
                <a:spcPts val="0"/>
              </a:spcBef>
              <a:buNone/>
            </a:pPr>
            <a:r>
              <a:rPr lang="en-US" altLang="en-US" sz="3200" b="1" dirty="0">
                <a:solidFill>
                  <a:srgbClr val="FFC000"/>
                </a:solidFill>
              </a:rPr>
              <a:t>   directly in front of </a:t>
            </a:r>
          </a:p>
          <a:p>
            <a:pPr marL="0" indent="0">
              <a:spcBef>
                <a:spcPts val="0"/>
              </a:spcBef>
              <a:buNone/>
            </a:pPr>
            <a:r>
              <a:rPr lang="en-US" altLang="en-US" sz="3200" b="1" dirty="0">
                <a:solidFill>
                  <a:srgbClr val="FFC000"/>
                </a:solidFill>
              </a:rPr>
              <a:t>   the Sun </a:t>
            </a:r>
          </a:p>
          <a:p>
            <a:r>
              <a:rPr lang="en-US" altLang="en-US" sz="3200" b="1" dirty="0">
                <a:solidFill>
                  <a:srgbClr val="FFC000"/>
                </a:solidFill>
              </a:rPr>
              <a:t>Solar eclipses can be annular, partial, or total </a:t>
            </a:r>
          </a:p>
        </p:txBody>
      </p:sp>
      <p:pic>
        <p:nvPicPr>
          <p:cNvPr id="5" name="Picture 4" descr="02_28_FigureA_Anno"/>
          <p:cNvPicPr>
            <a:picLocks noChangeAspect="1" noChangeArrowheads="1"/>
          </p:cNvPicPr>
          <p:nvPr/>
        </p:nvPicPr>
        <p:blipFill rotWithShape="1">
          <a:blip r:embed="rId2">
            <a:extLst>
              <a:ext uri="{28A0092B-C50C-407E-A947-70E740481C1C}">
                <a14:useLocalDpi xmlns:a14="http://schemas.microsoft.com/office/drawing/2010/main" val="0"/>
              </a:ext>
            </a:extLst>
          </a:blip>
          <a:srcRect t="1" b="14676"/>
          <a:stretch/>
        </p:blipFill>
        <p:spPr bwMode="auto">
          <a:xfrm>
            <a:off x="5157238" y="614467"/>
            <a:ext cx="6340475" cy="566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62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universetoday.com/wp-content/uploads/2008/10/earthmo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6833" y="1470276"/>
            <a:ext cx="6191250" cy="4381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0429" y="411060"/>
            <a:ext cx="5118517" cy="707886"/>
          </a:xfrm>
          <a:prstGeom prst="rect">
            <a:avLst/>
          </a:prstGeom>
          <a:noFill/>
        </p:spPr>
        <p:txBody>
          <a:bodyPr wrap="none" rtlCol="0">
            <a:spAutoFit/>
          </a:bodyPr>
          <a:lstStyle/>
          <a:p>
            <a:r>
              <a:rPr lang="en-US" sz="4000" b="1" dirty="0">
                <a:solidFill>
                  <a:srgbClr val="FFC000"/>
                </a:solidFill>
              </a:rPr>
              <a:t>Size of Earth and Moon</a:t>
            </a:r>
          </a:p>
        </p:txBody>
      </p:sp>
      <p:cxnSp>
        <p:nvCxnSpPr>
          <p:cNvPr id="5" name="Straight Arrow Connector 4"/>
          <p:cNvCxnSpPr/>
          <p:nvPr/>
        </p:nvCxnSpPr>
        <p:spPr>
          <a:xfrm flipV="1">
            <a:off x="6937695" y="4213601"/>
            <a:ext cx="952708" cy="182647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456262" y="6048463"/>
            <a:ext cx="7642028" cy="461665"/>
          </a:xfrm>
          <a:prstGeom prst="rect">
            <a:avLst/>
          </a:prstGeom>
          <a:noFill/>
        </p:spPr>
        <p:txBody>
          <a:bodyPr wrap="none" rtlCol="0">
            <a:spAutoFit/>
          </a:bodyPr>
          <a:lstStyle/>
          <a:p>
            <a:r>
              <a:rPr lang="en-US" sz="2400" b="1" dirty="0">
                <a:solidFill>
                  <a:srgbClr val="FFC000"/>
                </a:solidFill>
              </a:rPr>
              <a:t>The diameter of the Moon is 1/4 the diameter of the Earth</a:t>
            </a:r>
          </a:p>
        </p:txBody>
      </p:sp>
    </p:spTree>
    <p:extLst>
      <p:ext uri="{BB962C8B-B14F-4D97-AF65-F5344CB8AC3E}">
        <p14:creationId xmlns:p14="http://schemas.microsoft.com/office/powerpoint/2010/main" val="253496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Kapila\Pictures\planets_iau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676400" y="1355521"/>
            <a:ext cx="8936038" cy="5029200"/>
          </a:xfrm>
          <a:prstGeom prst="rect">
            <a:avLst/>
          </a:prstGeom>
          <a:noFill/>
        </p:spPr>
      </p:pic>
      <p:sp>
        <p:nvSpPr>
          <p:cNvPr id="3" name="TextBox 2"/>
          <p:cNvSpPr txBox="1"/>
          <p:nvPr/>
        </p:nvSpPr>
        <p:spPr>
          <a:xfrm>
            <a:off x="3649211" y="411060"/>
            <a:ext cx="4636013" cy="707886"/>
          </a:xfrm>
          <a:prstGeom prst="rect">
            <a:avLst/>
          </a:prstGeom>
          <a:noFill/>
        </p:spPr>
        <p:txBody>
          <a:bodyPr wrap="none" rtlCol="0">
            <a:spAutoFit/>
          </a:bodyPr>
          <a:lstStyle/>
          <a:p>
            <a:r>
              <a:rPr lang="en-US" sz="4000" b="1" dirty="0">
                <a:solidFill>
                  <a:srgbClr val="FFC000"/>
                </a:solidFill>
              </a:rPr>
              <a:t>Size of Sun and Earth</a:t>
            </a:r>
          </a:p>
        </p:txBody>
      </p:sp>
      <p:cxnSp>
        <p:nvCxnSpPr>
          <p:cNvPr id="5" name="Straight Arrow Connector 4"/>
          <p:cNvCxnSpPr/>
          <p:nvPr/>
        </p:nvCxnSpPr>
        <p:spPr>
          <a:xfrm flipH="1" flipV="1">
            <a:off x="4186107" y="3514988"/>
            <a:ext cx="2181137" cy="181202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98875" y="5352176"/>
            <a:ext cx="8156592" cy="461665"/>
          </a:xfrm>
          <a:prstGeom prst="rect">
            <a:avLst/>
          </a:prstGeom>
          <a:noFill/>
        </p:spPr>
        <p:txBody>
          <a:bodyPr wrap="none" rtlCol="0">
            <a:spAutoFit/>
          </a:bodyPr>
          <a:lstStyle/>
          <a:p>
            <a:r>
              <a:rPr lang="en-US" sz="2400" b="1" dirty="0">
                <a:solidFill>
                  <a:srgbClr val="FFC000"/>
                </a:solidFill>
              </a:rPr>
              <a:t>The diameter of the Sun is 109 times the diameter of the Earth</a:t>
            </a:r>
          </a:p>
        </p:txBody>
      </p:sp>
    </p:spTree>
    <p:extLst>
      <p:ext uri="{BB962C8B-B14F-4D97-AF65-F5344CB8AC3E}">
        <p14:creationId xmlns:p14="http://schemas.microsoft.com/office/powerpoint/2010/main" val="361691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4594" y="285225"/>
            <a:ext cx="5539658" cy="707886"/>
          </a:xfrm>
          <a:prstGeom prst="rect">
            <a:avLst/>
          </a:prstGeom>
          <a:noFill/>
        </p:spPr>
        <p:txBody>
          <a:bodyPr wrap="none" rtlCol="0">
            <a:spAutoFit/>
          </a:bodyPr>
          <a:lstStyle/>
          <a:p>
            <a:r>
              <a:rPr lang="en-US" sz="4000" b="1" dirty="0">
                <a:solidFill>
                  <a:srgbClr val="FFC000"/>
                </a:solidFill>
              </a:rPr>
              <a:t>Solar Eclipses from Space</a:t>
            </a:r>
          </a:p>
        </p:txBody>
      </p:sp>
      <p:pic>
        <p:nvPicPr>
          <p:cNvPr id="4" name="Picture 3" descr="Image result for moon's shadow on Earth"/>
          <p:cNvPicPr/>
          <p:nvPr/>
        </p:nvPicPr>
        <p:blipFill>
          <a:blip r:embed="rId2">
            <a:extLst>
              <a:ext uri="{28A0092B-C50C-407E-A947-70E740481C1C}">
                <a14:useLocalDpi xmlns:a14="http://schemas.microsoft.com/office/drawing/2010/main" val="0"/>
              </a:ext>
            </a:extLst>
          </a:blip>
          <a:srcRect/>
          <a:stretch>
            <a:fillRect/>
          </a:stretch>
        </p:blipFill>
        <p:spPr bwMode="auto">
          <a:xfrm>
            <a:off x="2957422" y="1684220"/>
            <a:ext cx="6309360" cy="4754880"/>
          </a:xfrm>
          <a:prstGeom prst="rect">
            <a:avLst/>
          </a:prstGeom>
          <a:noFill/>
          <a:ln>
            <a:noFill/>
          </a:ln>
        </p:spPr>
      </p:pic>
      <p:sp>
        <p:nvSpPr>
          <p:cNvPr id="5" name="TextBox 4"/>
          <p:cNvSpPr txBox="1"/>
          <p:nvPr/>
        </p:nvSpPr>
        <p:spPr>
          <a:xfrm>
            <a:off x="830510" y="2927758"/>
            <a:ext cx="1201098" cy="523220"/>
          </a:xfrm>
          <a:prstGeom prst="rect">
            <a:avLst/>
          </a:prstGeom>
          <a:noFill/>
        </p:spPr>
        <p:txBody>
          <a:bodyPr wrap="none" rtlCol="0">
            <a:spAutoFit/>
          </a:bodyPr>
          <a:lstStyle/>
          <a:p>
            <a:r>
              <a:rPr lang="en-US" sz="2800" b="1" dirty="0">
                <a:solidFill>
                  <a:srgbClr val="92D050"/>
                </a:solidFill>
              </a:rPr>
              <a:t>Umbra</a:t>
            </a:r>
          </a:p>
        </p:txBody>
      </p:sp>
      <p:sp>
        <p:nvSpPr>
          <p:cNvPr id="6" name="TextBox 5"/>
          <p:cNvSpPr txBox="1"/>
          <p:nvPr/>
        </p:nvSpPr>
        <p:spPr>
          <a:xfrm>
            <a:off x="9741026" y="2308370"/>
            <a:ext cx="1717906" cy="523220"/>
          </a:xfrm>
          <a:prstGeom prst="rect">
            <a:avLst/>
          </a:prstGeom>
          <a:noFill/>
        </p:spPr>
        <p:txBody>
          <a:bodyPr wrap="none" rtlCol="0">
            <a:spAutoFit/>
          </a:bodyPr>
          <a:lstStyle/>
          <a:p>
            <a:r>
              <a:rPr lang="en-US" sz="2800" b="1" dirty="0">
                <a:solidFill>
                  <a:srgbClr val="FFC000"/>
                </a:solidFill>
              </a:rPr>
              <a:t>Penumbra</a:t>
            </a:r>
          </a:p>
        </p:txBody>
      </p:sp>
      <p:cxnSp>
        <p:nvCxnSpPr>
          <p:cNvPr id="8" name="Straight Arrow Connector 7"/>
          <p:cNvCxnSpPr/>
          <p:nvPr/>
        </p:nvCxnSpPr>
        <p:spPr>
          <a:xfrm>
            <a:off x="2147582" y="3313651"/>
            <a:ext cx="3758268" cy="771788"/>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147582" y="3313651"/>
            <a:ext cx="3573710" cy="121640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090408" y="2831590"/>
            <a:ext cx="4102188" cy="79175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905850" y="2831590"/>
            <a:ext cx="4286746" cy="228569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573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0036" y="198965"/>
            <a:ext cx="5969135" cy="707886"/>
          </a:xfrm>
          <a:prstGeom prst="rect">
            <a:avLst/>
          </a:prstGeom>
          <a:noFill/>
        </p:spPr>
        <p:txBody>
          <a:bodyPr wrap="none" rtlCol="0">
            <a:spAutoFit/>
          </a:bodyPr>
          <a:lstStyle/>
          <a:p>
            <a:r>
              <a:rPr lang="en-US" sz="4000" b="1" dirty="0">
                <a:solidFill>
                  <a:srgbClr val="FFC000"/>
                </a:solidFill>
              </a:rPr>
              <a:t>Solar Eclipses: 2017 – 2045 </a:t>
            </a:r>
          </a:p>
        </p:txBody>
      </p:sp>
      <p:pic>
        <p:nvPicPr>
          <p:cNvPr id="4" name="Picture 3" descr="The figure contains the map showing the paths of Total solar eclipses from 2017 to 2045.">
            <a:extLst>
              <a:ext uri="{FF2B5EF4-FFF2-40B4-BE49-F238E27FC236}">
                <a16:creationId xmlns:a16="http://schemas.microsoft.com/office/drawing/2014/main" id="{437FB00B-DB39-A7AB-AEF6-0AA4F58A1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128" y="993111"/>
            <a:ext cx="7853743" cy="5486400"/>
          </a:xfrm>
          <a:prstGeom prst="rect">
            <a:avLst/>
          </a:prstGeom>
        </p:spPr>
      </p:pic>
      <p:cxnSp>
        <p:nvCxnSpPr>
          <p:cNvPr id="6" name="Straight Arrow Connector 5"/>
          <p:cNvCxnSpPr>
            <a:cxnSpLocks/>
          </p:cNvCxnSpPr>
          <p:nvPr/>
        </p:nvCxnSpPr>
        <p:spPr>
          <a:xfrm flipV="1">
            <a:off x="879894" y="4153619"/>
            <a:ext cx="1777042" cy="797943"/>
          </a:xfrm>
          <a:prstGeom prst="straightConnector1">
            <a:avLst/>
          </a:prstGeom>
          <a:ln w="381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996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tatic1.squarespace.com/static/53c358b6e4b01b8adb4d5870/t/587d30de4402432706c7b5e7/1484599545086/21stCenturyNorthAmericanEclip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650" y="1031852"/>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19743" y="1132514"/>
            <a:ext cx="1635853" cy="1761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37919" y="1301692"/>
            <a:ext cx="1280160" cy="1761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14150" y="1496037"/>
            <a:ext cx="1005840" cy="1761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93238" y="234891"/>
            <a:ext cx="9520940" cy="707886"/>
          </a:xfrm>
          <a:prstGeom prst="rect">
            <a:avLst/>
          </a:prstGeom>
          <a:noFill/>
        </p:spPr>
        <p:txBody>
          <a:bodyPr wrap="none" rtlCol="0">
            <a:spAutoFit/>
          </a:bodyPr>
          <a:lstStyle/>
          <a:p>
            <a:r>
              <a:rPr lang="en-US" sz="4000" b="1" dirty="0">
                <a:solidFill>
                  <a:srgbClr val="FFC000"/>
                </a:solidFill>
              </a:rPr>
              <a:t>Future Total Solar Eclipses visible in the USA</a:t>
            </a:r>
          </a:p>
        </p:txBody>
      </p:sp>
      <p:cxnSp>
        <p:nvCxnSpPr>
          <p:cNvPr id="7" name="Straight Arrow Connector 6"/>
          <p:cNvCxnSpPr/>
          <p:nvPr/>
        </p:nvCxnSpPr>
        <p:spPr>
          <a:xfrm>
            <a:off x="6576968" y="2340528"/>
            <a:ext cx="1920240" cy="2516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888760" y="3155659"/>
            <a:ext cx="1619075" cy="2516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781100" y="3517784"/>
            <a:ext cx="1737360" cy="2516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782498" y="4769143"/>
            <a:ext cx="1691640" cy="2516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574171" y="5189991"/>
            <a:ext cx="1874520" cy="2516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57438" y="2155970"/>
            <a:ext cx="806631" cy="3662541"/>
          </a:xfrm>
          <a:prstGeom prst="rect">
            <a:avLst/>
          </a:prstGeom>
          <a:noFill/>
        </p:spPr>
        <p:txBody>
          <a:bodyPr wrap="none" rtlCol="0">
            <a:spAutoFit/>
          </a:bodyPr>
          <a:lstStyle/>
          <a:p>
            <a:r>
              <a:rPr lang="en-US" sz="2400" b="1" dirty="0">
                <a:solidFill>
                  <a:srgbClr val="00B0F0"/>
                </a:solidFill>
              </a:rPr>
              <a:t>2024</a:t>
            </a:r>
          </a:p>
          <a:p>
            <a:endParaRPr lang="en-US" sz="2800" b="1" dirty="0">
              <a:solidFill>
                <a:srgbClr val="FFC000"/>
              </a:solidFill>
            </a:endParaRPr>
          </a:p>
          <a:p>
            <a:r>
              <a:rPr lang="en-US" sz="2400" b="1" dirty="0">
                <a:solidFill>
                  <a:srgbClr val="FFC000"/>
                </a:solidFill>
              </a:rPr>
              <a:t>2078</a:t>
            </a:r>
          </a:p>
          <a:p>
            <a:r>
              <a:rPr lang="en-US" sz="2400" b="1" dirty="0">
                <a:solidFill>
                  <a:srgbClr val="FFC000"/>
                </a:solidFill>
              </a:rPr>
              <a:t>2052</a:t>
            </a:r>
          </a:p>
          <a:p>
            <a:endParaRPr lang="en-US" sz="2400" b="1" dirty="0">
              <a:solidFill>
                <a:srgbClr val="FFC000"/>
              </a:solidFill>
            </a:endParaRPr>
          </a:p>
          <a:p>
            <a:endParaRPr lang="en-US" sz="2400" b="1" dirty="0">
              <a:solidFill>
                <a:srgbClr val="FFC000"/>
              </a:solidFill>
            </a:endParaRPr>
          </a:p>
          <a:p>
            <a:endParaRPr lang="en-US" sz="1000" b="1" dirty="0">
              <a:solidFill>
                <a:srgbClr val="FFC000"/>
              </a:solidFill>
            </a:endParaRPr>
          </a:p>
          <a:p>
            <a:r>
              <a:rPr lang="en-US" sz="2400" b="1" dirty="0">
                <a:solidFill>
                  <a:srgbClr val="00B0F0"/>
                </a:solidFill>
              </a:rPr>
              <a:t>2099</a:t>
            </a:r>
          </a:p>
          <a:p>
            <a:endParaRPr lang="en-US" sz="400" b="1" dirty="0">
              <a:solidFill>
                <a:srgbClr val="FFC000"/>
              </a:solidFill>
            </a:endParaRPr>
          </a:p>
          <a:p>
            <a:r>
              <a:rPr lang="en-US" sz="2400" b="1" dirty="0">
                <a:solidFill>
                  <a:srgbClr val="FFC000"/>
                </a:solidFill>
              </a:rPr>
              <a:t>2045</a:t>
            </a:r>
          </a:p>
          <a:p>
            <a:endParaRPr lang="en-US" dirty="0"/>
          </a:p>
        </p:txBody>
      </p:sp>
      <p:sp>
        <p:nvSpPr>
          <p:cNvPr id="13" name="TextBox 12"/>
          <p:cNvSpPr txBox="1"/>
          <p:nvPr/>
        </p:nvSpPr>
        <p:spPr>
          <a:xfrm>
            <a:off x="7450446" y="5663359"/>
            <a:ext cx="4533549" cy="830997"/>
          </a:xfrm>
          <a:prstGeom prst="rect">
            <a:avLst/>
          </a:prstGeom>
          <a:noFill/>
        </p:spPr>
        <p:txBody>
          <a:bodyPr wrap="none" rtlCol="0">
            <a:spAutoFit/>
          </a:bodyPr>
          <a:lstStyle/>
          <a:p>
            <a:r>
              <a:rPr lang="en-US" sz="2400" b="1" dirty="0">
                <a:solidFill>
                  <a:srgbClr val="00B0F0"/>
                </a:solidFill>
              </a:rPr>
              <a:t>Last total eclipses visible  across </a:t>
            </a:r>
          </a:p>
          <a:p>
            <a:r>
              <a:rPr lang="en-US" sz="2400" b="1" dirty="0">
                <a:solidFill>
                  <a:srgbClr val="00B0F0"/>
                </a:solidFill>
              </a:rPr>
              <a:t>the USA were in 1918, 1979, 2017 </a:t>
            </a:r>
          </a:p>
        </p:txBody>
      </p:sp>
    </p:spTree>
    <p:extLst>
      <p:ext uri="{BB962C8B-B14F-4D97-AF65-F5344CB8AC3E}">
        <p14:creationId xmlns:p14="http://schemas.microsoft.com/office/powerpoint/2010/main" val="930486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06755" y="362125"/>
            <a:ext cx="6372139"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solidFill>
                  <a:srgbClr val="FFC000"/>
                </a:solidFill>
                <a:latin typeface="+mn-lt"/>
              </a:rPr>
              <a:t>Why the Totality is so short </a:t>
            </a:r>
          </a:p>
        </p:txBody>
      </p:sp>
      <p:pic>
        <p:nvPicPr>
          <p:cNvPr id="3" name="Picture 13" descr="01_12_Figure"/>
          <p:cNvPicPr>
            <a:picLocks noChangeAspect="1" noChangeArrowheads="1"/>
          </p:cNvPicPr>
          <p:nvPr/>
        </p:nvPicPr>
        <p:blipFill>
          <a:blip r:embed="rId2">
            <a:extLst>
              <a:ext uri="{28A0092B-C50C-407E-A947-70E740481C1C}">
                <a14:useLocalDpi xmlns:a14="http://schemas.microsoft.com/office/drawing/2010/main" val="0"/>
              </a:ext>
            </a:extLst>
          </a:blip>
          <a:srcRect b="2580"/>
          <a:stretch>
            <a:fillRect/>
          </a:stretch>
        </p:blipFill>
        <p:spPr bwMode="auto">
          <a:xfrm>
            <a:off x="733698" y="1372997"/>
            <a:ext cx="577427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66882" y="1904962"/>
            <a:ext cx="4751307" cy="3046988"/>
          </a:xfrm>
          <a:prstGeom prst="rect">
            <a:avLst/>
          </a:prstGeom>
          <a:noFill/>
        </p:spPr>
        <p:txBody>
          <a:bodyPr wrap="square" rtlCol="0">
            <a:spAutoFit/>
          </a:bodyPr>
          <a:lstStyle/>
          <a:p>
            <a:r>
              <a:rPr lang="en-US" sz="3200" b="1" dirty="0">
                <a:solidFill>
                  <a:srgbClr val="FFC000"/>
                </a:solidFill>
              </a:rPr>
              <a:t>Earth spins very fast!</a:t>
            </a:r>
          </a:p>
          <a:p>
            <a:endParaRPr lang="en-US" sz="3200" b="1" dirty="0">
              <a:solidFill>
                <a:srgbClr val="FFC000"/>
              </a:solidFill>
            </a:endParaRPr>
          </a:p>
          <a:p>
            <a:r>
              <a:rPr lang="en-US" sz="3200" b="1" dirty="0">
                <a:solidFill>
                  <a:srgbClr val="FFC000"/>
                </a:solidFill>
              </a:rPr>
              <a:t>Duration of 2024 totality:</a:t>
            </a:r>
          </a:p>
          <a:p>
            <a:r>
              <a:rPr lang="en-US" sz="3200" b="1" dirty="0">
                <a:solidFill>
                  <a:srgbClr val="FFC000"/>
                </a:solidFill>
              </a:rPr>
              <a:t>3 minutes and 56 seconds,</a:t>
            </a:r>
          </a:p>
          <a:p>
            <a:r>
              <a:rPr lang="en-US" sz="3200" b="1" dirty="0">
                <a:solidFill>
                  <a:srgbClr val="FFC000"/>
                </a:solidFill>
              </a:rPr>
              <a:t>the time it takes the Moon to cover the Sun entirely</a:t>
            </a:r>
          </a:p>
        </p:txBody>
      </p:sp>
    </p:spTree>
    <p:extLst>
      <p:ext uri="{BB962C8B-B14F-4D97-AF65-F5344CB8AC3E}">
        <p14:creationId xmlns:p14="http://schemas.microsoft.com/office/powerpoint/2010/main" val="2031591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4123" y="746620"/>
            <a:ext cx="7651133" cy="4708981"/>
          </a:xfrm>
          <a:prstGeom prst="rect">
            <a:avLst/>
          </a:prstGeom>
          <a:noFill/>
        </p:spPr>
        <p:txBody>
          <a:bodyPr wrap="none" rtlCol="0">
            <a:spAutoFit/>
          </a:bodyPr>
          <a:lstStyle/>
          <a:p>
            <a:r>
              <a:rPr lang="en-US" sz="4000" b="1" dirty="0">
                <a:solidFill>
                  <a:srgbClr val="FFC000"/>
                </a:solidFill>
              </a:rPr>
              <a:t>What does a Solar Eclipse look like:</a:t>
            </a:r>
          </a:p>
          <a:p>
            <a:pPr marL="742950" lvl="1" indent="-285750">
              <a:spcBef>
                <a:spcPts val="2400"/>
              </a:spcBef>
              <a:buFontTx/>
              <a:buChar char="-"/>
            </a:pPr>
            <a:r>
              <a:rPr lang="en-US" sz="3200" b="1" dirty="0">
                <a:solidFill>
                  <a:srgbClr val="FFC000"/>
                </a:solidFill>
              </a:rPr>
              <a:t>The sequence</a:t>
            </a:r>
          </a:p>
          <a:p>
            <a:pPr marL="742950" lvl="1" indent="-285750">
              <a:spcBef>
                <a:spcPts val="2400"/>
              </a:spcBef>
              <a:buFontTx/>
              <a:buChar char="-"/>
            </a:pPr>
            <a:r>
              <a:rPr lang="en-US" sz="3200" b="1" dirty="0">
                <a:solidFill>
                  <a:srgbClr val="FFC000"/>
                </a:solidFill>
              </a:rPr>
              <a:t>The diamond effect</a:t>
            </a:r>
          </a:p>
          <a:p>
            <a:pPr marL="742950" lvl="1" indent="-285750">
              <a:spcBef>
                <a:spcPts val="2400"/>
              </a:spcBef>
              <a:buFontTx/>
              <a:buChar char="-"/>
            </a:pPr>
            <a:r>
              <a:rPr lang="en-US" sz="3200" b="1" dirty="0">
                <a:solidFill>
                  <a:srgbClr val="FFC000"/>
                </a:solidFill>
              </a:rPr>
              <a:t>The solar corona</a:t>
            </a:r>
          </a:p>
          <a:p>
            <a:pPr marL="742950" lvl="1" indent="-285750">
              <a:spcBef>
                <a:spcPts val="2400"/>
              </a:spcBef>
              <a:buFontTx/>
              <a:buChar char="-"/>
            </a:pPr>
            <a:r>
              <a:rPr lang="en-US" sz="3200" b="1" dirty="0">
                <a:solidFill>
                  <a:srgbClr val="FFC000"/>
                </a:solidFill>
              </a:rPr>
              <a:t>What will we see in Michigan</a:t>
            </a:r>
          </a:p>
          <a:p>
            <a:pPr marL="742950" lvl="1" indent="-285750">
              <a:spcBef>
                <a:spcPts val="2400"/>
              </a:spcBef>
              <a:buFontTx/>
              <a:buChar char="-"/>
            </a:pPr>
            <a:r>
              <a:rPr lang="en-US" sz="3200" b="1" dirty="0">
                <a:solidFill>
                  <a:srgbClr val="FFC000"/>
                </a:solidFill>
              </a:rPr>
              <a:t>Catching totality</a:t>
            </a:r>
          </a:p>
        </p:txBody>
      </p:sp>
    </p:spTree>
    <p:extLst>
      <p:ext uri="{BB962C8B-B14F-4D97-AF65-F5344CB8AC3E}">
        <p14:creationId xmlns:p14="http://schemas.microsoft.com/office/powerpoint/2010/main" val="89703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4175" y="408852"/>
            <a:ext cx="7240124" cy="707886"/>
          </a:xfrm>
          <a:prstGeom prst="rect">
            <a:avLst/>
          </a:prstGeom>
        </p:spPr>
        <p:txBody>
          <a:bodyPr wrap="none">
            <a:spAutoFit/>
          </a:bodyPr>
          <a:lstStyle/>
          <a:p>
            <a:r>
              <a:rPr lang="en-US" sz="4000" b="1" dirty="0">
                <a:solidFill>
                  <a:srgbClr val="FFC000"/>
                </a:solidFill>
              </a:rPr>
              <a:t>The Sequence – composite photo</a:t>
            </a: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481869"/>
            <a:ext cx="6309360" cy="4846320"/>
          </a:xfrm>
          <a:prstGeom prst="rect">
            <a:avLst/>
          </a:prstGeom>
          <a:noFill/>
          <a:ln>
            <a:noFill/>
          </a:ln>
        </p:spPr>
      </p:pic>
    </p:spTree>
    <p:extLst>
      <p:ext uri="{BB962C8B-B14F-4D97-AF65-F5344CB8AC3E}">
        <p14:creationId xmlns:p14="http://schemas.microsoft.com/office/powerpoint/2010/main" val="2626557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13EA-9409-8DDF-0AFD-D0F635731875}"/>
              </a:ext>
            </a:extLst>
          </p:cNvPr>
          <p:cNvSpPr>
            <a:spLocks noGrp="1"/>
          </p:cNvSpPr>
          <p:nvPr>
            <p:ph type="title"/>
          </p:nvPr>
        </p:nvSpPr>
        <p:spPr>
          <a:xfrm>
            <a:off x="838200" y="28698"/>
            <a:ext cx="10515600" cy="1325563"/>
          </a:xfrm>
        </p:spPr>
        <p:txBody>
          <a:bodyPr/>
          <a:lstStyle/>
          <a:p>
            <a:r>
              <a:rPr lang="en-US" b="1" dirty="0">
                <a:solidFill>
                  <a:srgbClr val="FFC000"/>
                </a:solidFill>
                <a:latin typeface="+mn-lt"/>
              </a:rPr>
              <a:t>S</a:t>
            </a:r>
            <a:r>
              <a:rPr lang="en-US" sz="4400" b="1" dirty="0">
                <a:solidFill>
                  <a:srgbClr val="FFC000"/>
                </a:solidFill>
                <a:latin typeface="+mn-lt"/>
              </a:rPr>
              <a:t>olar Eclipses in Ancient Cultures</a:t>
            </a:r>
            <a:endParaRPr lang="en-US" b="1" dirty="0">
              <a:latin typeface="+mn-lt"/>
            </a:endParaRPr>
          </a:p>
        </p:txBody>
      </p:sp>
      <p:sp>
        <p:nvSpPr>
          <p:cNvPr id="7" name="Content Placeholder 6">
            <a:extLst>
              <a:ext uri="{FF2B5EF4-FFF2-40B4-BE49-F238E27FC236}">
                <a16:creationId xmlns:a16="http://schemas.microsoft.com/office/drawing/2014/main" id="{B3038B7A-CB42-271D-E2F7-18A4B80809EA}"/>
              </a:ext>
            </a:extLst>
          </p:cNvPr>
          <p:cNvSpPr>
            <a:spLocks noGrp="1"/>
          </p:cNvSpPr>
          <p:nvPr>
            <p:ph idx="1"/>
          </p:nvPr>
        </p:nvSpPr>
        <p:spPr>
          <a:xfrm>
            <a:off x="791473" y="1354260"/>
            <a:ext cx="10609053" cy="5037913"/>
          </a:xfrm>
        </p:spPr>
        <p:txBody>
          <a:bodyPr>
            <a:normAutofit/>
          </a:bodyPr>
          <a:lstStyle/>
          <a:p>
            <a:pPr>
              <a:lnSpc>
                <a:spcPct val="125000"/>
              </a:lnSpc>
            </a:pPr>
            <a:r>
              <a:rPr lang="en-US" sz="3200" b="1" dirty="0">
                <a:solidFill>
                  <a:srgbClr val="FFC000"/>
                </a:solidFill>
              </a:rPr>
              <a:t>In India, the demon Rahu is beheaded when it tries to steal the nectar of immortality from the gods. As its head flies around the heavens, it swallows the Sun or the Moon...</a:t>
            </a:r>
          </a:p>
          <a:p>
            <a:pPr>
              <a:lnSpc>
                <a:spcPct val="125000"/>
              </a:lnSpc>
            </a:pPr>
            <a:r>
              <a:rPr lang="en-US" sz="3200" b="1" dirty="0">
                <a:solidFill>
                  <a:srgbClr val="FFC000"/>
                </a:solidFill>
              </a:rPr>
              <a:t>Similarly, in China, Mongolia, and Siberia, beheaded mythical characters chase and consume the Sun and Moon…</a:t>
            </a:r>
          </a:p>
          <a:p>
            <a:pPr>
              <a:lnSpc>
                <a:spcPct val="125000"/>
              </a:lnSpc>
            </a:pPr>
            <a:r>
              <a:rPr lang="en-US" sz="3200" b="1" dirty="0">
                <a:solidFill>
                  <a:srgbClr val="FFC000"/>
                </a:solidFill>
              </a:rPr>
              <a:t>In Indonesia and Polynesia, Rahu consumes the Sun, but  the Sun burns its tongue, so it spits it out…</a:t>
            </a:r>
            <a:endParaRPr lang="en-US" sz="3200" dirty="0"/>
          </a:p>
        </p:txBody>
      </p:sp>
    </p:spTree>
    <p:extLst>
      <p:ext uri="{BB962C8B-B14F-4D97-AF65-F5344CB8AC3E}">
        <p14:creationId xmlns:p14="http://schemas.microsoft.com/office/powerpoint/2010/main" val="3657102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3782" y="291406"/>
            <a:ext cx="7445308" cy="707886"/>
          </a:xfrm>
          <a:prstGeom prst="rect">
            <a:avLst/>
          </a:prstGeom>
        </p:spPr>
        <p:txBody>
          <a:bodyPr wrap="none">
            <a:spAutoFit/>
          </a:bodyPr>
          <a:lstStyle/>
          <a:p>
            <a:r>
              <a:rPr lang="en-US" sz="4000" b="1" dirty="0">
                <a:solidFill>
                  <a:srgbClr val="FFC000"/>
                </a:solidFill>
              </a:rPr>
              <a:t>The Sequence – composite photo</a:t>
            </a:r>
          </a:p>
        </p:txBody>
      </p:sp>
      <p:pic>
        <p:nvPicPr>
          <p:cNvPr id="3" name="Picture 2" descr="http://www.launchphotography.com/Total_Solar_Eclipse_2008_phases.jpg"/>
          <p:cNvPicPr/>
          <p:nvPr/>
        </p:nvPicPr>
        <p:blipFill>
          <a:blip r:embed="rId2">
            <a:extLst>
              <a:ext uri="{28A0092B-C50C-407E-A947-70E740481C1C}">
                <a14:useLocalDpi xmlns:a14="http://schemas.microsoft.com/office/drawing/2010/main" val="0"/>
              </a:ext>
            </a:extLst>
          </a:blip>
          <a:srcRect/>
          <a:stretch>
            <a:fillRect/>
          </a:stretch>
        </p:blipFill>
        <p:spPr bwMode="auto">
          <a:xfrm>
            <a:off x="796954" y="2137752"/>
            <a:ext cx="10586907" cy="2383913"/>
          </a:xfrm>
          <a:prstGeom prst="rect">
            <a:avLst/>
          </a:prstGeom>
          <a:noFill/>
          <a:ln>
            <a:noFill/>
          </a:ln>
        </p:spPr>
      </p:pic>
      <p:sp>
        <p:nvSpPr>
          <p:cNvPr id="5" name="Rectangle 4"/>
          <p:cNvSpPr/>
          <p:nvPr/>
        </p:nvSpPr>
        <p:spPr>
          <a:xfrm>
            <a:off x="724732" y="5082766"/>
            <a:ext cx="10672730" cy="584775"/>
          </a:xfrm>
          <a:prstGeom prst="rect">
            <a:avLst/>
          </a:prstGeom>
        </p:spPr>
        <p:txBody>
          <a:bodyPr wrap="none">
            <a:spAutoFit/>
          </a:bodyPr>
          <a:lstStyle/>
          <a:p>
            <a:r>
              <a:rPr lang="en-US" sz="3200" b="1" dirty="0">
                <a:solidFill>
                  <a:srgbClr val="FFC000"/>
                </a:solidFill>
              </a:rPr>
              <a:t>Max Sun coverage in the Detroit area is about 98% at 3:14 pm</a:t>
            </a:r>
          </a:p>
        </p:txBody>
      </p:sp>
      <p:sp>
        <p:nvSpPr>
          <p:cNvPr id="7" name="Rectangle 6"/>
          <p:cNvSpPr/>
          <p:nvPr/>
        </p:nvSpPr>
        <p:spPr>
          <a:xfrm>
            <a:off x="4589663" y="1300882"/>
            <a:ext cx="3517117" cy="584775"/>
          </a:xfrm>
          <a:prstGeom prst="rect">
            <a:avLst/>
          </a:prstGeom>
        </p:spPr>
        <p:txBody>
          <a:bodyPr wrap="none">
            <a:spAutoFit/>
          </a:bodyPr>
          <a:lstStyle/>
          <a:p>
            <a:r>
              <a:rPr lang="en-US" sz="3200" b="1" dirty="0">
                <a:solidFill>
                  <a:srgbClr val="FFC000"/>
                </a:solidFill>
              </a:rPr>
              <a:t>We will not see this</a:t>
            </a:r>
          </a:p>
        </p:txBody>
      </p:sp>
      <p:cxnSp>
        <p:nvCxnSpPr>
          <p:cNvPr id="8" name="Straight Arrow Connector 7"/>
          <p:cNvCxnSpPr/>
          <p:nvPr/>
        </p:nvCxnSpPr>
        <p:spPr>
          <a:xfrm flipH="1">
            <a:off x="6086436" y="1868773"/>
            <a:ext cx="247252" cy="82099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04951" y="1579117"/>
            <a:ext cx="1398140" cy="954107"/>
          </a:xfrm>
          <a:prstGeom prst="rect">
            <a:avLst/>
          </a:prstGeom>
        </p:spPr>
        <p:txBody>
          <a:bodyPr wrap="none">
            <a:spAutoFit/>
          </a:bodyPr>
          <a:lstStyle/>
          <a:p>
            <a:pPr algn="ctr"/>
            <a:r>
              <a:rPr lang="en-US" sz="2800" b="1" dirty="0">
                <a:solidFill>
                  <a:srgbClr val="FFC000"/>
                </a:solidFill>
              </a:rPr>
              <a:t>Starts</a:t>
            </a:r>
          </a:p>
          <a:p>
            <a:pPr algn="ctr"/>
            <a:r>
              <a:rPr lang="en-US" sz="2800" b="1" dirty="0">
                <a:solidFill>
                  <a:srgbClr val="FFC000"/>
                </a:solidFill>
              </a:rPr>
              <a:t>1:58 pm</a:t>
            </a:r>
          </a:p>
        </p:txBody>
      </p:sp>
      <p:sp>
        <p:nvSpPr>
          <p:cNvPr id="10" name="Rectangle 9"/>
          <p:cNvSpPr/>
          <p:nvPr/>
        </p:nvSpPr>
        <p:spPr>
          <a:xfrm>
            <a:off x="9994975" y="1580515"/>
            <a:ext cx="1398140" cy="954107"/>
          </a:xfrm>
          <a:prstGeom prst="rect">
            <a:avLst/>
          </a:prstGeom>
        </p:spPr>
        <p:txBody>
          <a:bodyPr wrap="none">
            <a:spAutoFit/>
          </a:bodyPr>
          <a:lstStyle/>
          <a:p>
            <a:pPr algn="ctr"/>
            <a:r>
              <a:rPr lang="en-US" sz="2800" b="1" dirty="0">
                <a:solidFill>
                  <a:srgbClr val="FFC000"/>
                </a:solidFill>
              </a:rPr>
              <a:t>Ends</a:t>
            </a:r>
          </a:p>
          <a:p>
            <a:pPr algn="ctr"/>
            <a:r>
              <a:rPr lang="en-US" sz="2800" b="1" dirty="0">
                <a:solidFill>
                  <a:srgbClr val="FFC000"/>
                </a:solidFill>
              </a:rPr>
              <a:t>4:27 pm</a:t>
            </a:r>
          </a:p>
        </p:txBody>
      </p:sp>
    </p:spTree>
    <p:extLst>
      <p:ext uri="{BB962C8B-B14F-4D97-AF65-F5344CB8AC3E}">
        <p14:creationId xmlns:p14="http://schemas.microsoft.com/office/powerpoint/2010/main" val="4146832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7947" y="408852"/>
            <a:ext cx="7326814" cy="707886"/>
          </a:xfrm>
          <a:prstGeom prst="rect">
            <a:avLst/>
          </a:prstGeom>
        </p:spPr>
        <p:txBody>
          <a:bodyPr wrap="none">
            <a:spAutoFit/>
          </a:bodyPr>
          <a:lstStyle/>
          <a:p>
            <a:r>
              <a:rPr lang="en-US" sz="4000" b="1" dirty="0">
                <a:solidFill>
                  <a:srgbClr val="FFC000"/>
                </a:solidFill>
              </a:rPr>
              <a:t>Just before Totality: the Diamond </a:t>
            </a:r>
          </a:p>
        </p:txBody>
      </p:sp>
      <p:pic>
        <p:nvPicPr>
          <p:cNvPr id="7170" name="Picture 2" descr="https://thejewelerblog.files.wordpress.com/2015/03/eclips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118" y="3361791"/>
            <a:ext cx="5476875" cy="3238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learn.usa.canon.com/app/images/articles/2017/solar-eclipse/solar-eclipse-intro.jpg"/>
          <p:cNvPicPr/>
          <p:nvPr/>
        </p:nvPicPr>
        <p:blipFill>
          <a:blip r:embed="rId3">
            <a:extLst>
              <a:ext uri="{28A0092B-C50C-407E-A947-70E740481C1C}">
                <a14:useLocalDpi xmlns:a14="http://schemas.microsoft.com/office/drawing/2010/main" val="0"/>
              </a:ext>
            </a:extLst>
          </a:blip>
          <a:srcRect/>
          <a:stretch>
            <a:fillRect/>
          </a:stretch>
        </p:blipFill>
        <p:spPr bwMode="auto">
          <a:xfrm>
            <a:off x="629174" y="1578089"/>
            <a:ext cx="10930855" cy="1819451"/>
          </a:xfrm>
          <a:prstGeom prst="rect">
            <a:avLst/>
          </a:prstGeom>
          <a:noFill/>
          <a:ln>
            <a:noFill/>
          </a:ln>
        </p:spPr>
      </p:pic>
    </p:spTree>
    <p:extLst>
      <p:ext uri="{BB962C8B-B14F-4D97-AF65-F5344CB8AC3E}">
        <p14:creationId xmlns:p14="http://schemas.microsoft.com/office/powerpoint/2010/main" val="2286042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104" y="408852"/>
            <a:ext cx="9386287" cy="707886"/>
          </a:xfrm>
          <a:prstGeom prst="rect">
            <a:avLst/>
          </a:prstGeom>
        </p:spPr>
        <p:txBody>
          <a:bodyPr wrap="none">
            <a:spAutoFit/>
          </a:bodyPr>
          <a:lstStyle/>
          <a:p>
            <a:r>
              <a:rPr lang="en-US" sz="4000" b="1" dirty="0">
                <a:solidFill>
                  <a:srgbClr val="FFC000"/>
                </a:solidFill>
              </a:rPr>
              <a:t>At Totality, the magnificent Corona appears</a:t>
            </a:r>
          </a:p>
        </p:txBody>
      </p:sp>
      <p:pic>
        <p:nvPicPr>
          <p:cNvPr id="3" name="Picture 2" descr="http://learn.usa.canon.com/app/images/articles/2017/solar-eclipse/total-eclipse-slow-speed.jpg"/>
          <p:cNvPicPr/>
          <p:nvPr/>
        </p:nvPicPr>
        <p:blipFill>
          <a:blip r:embed="rId2">
            <a:extLst>
              <a:ext uri="{28A0092B-C50C-407E-A947-70E740481C1C}">
                <a14:useLocalDpi xmlns:a14="http://schemas.microsoft.com/office/drawing/2010/main" val="0"/>
              </a:ext>
            </a:extLst>
          </a:blip>
          <a:srcRect/>
          <a:stretch>
            <a:fillRect/>
          </a:stretch>
        </p:blipFill>
        <p:spPr bwMode="auto">
          <a:xfrm>
            <a:off x="3118812" y="1661696"/>
            <a:ext cx="5120640" cy="3840480"/>
          </a:xfrm>
          <a:prstGeom prst="rect">
            <a:avLst/>
          </a:prstGeom>
          <a:noFill/>
          <a:ln>
            <a:noFill/>
          </a:ln>
        </p:spPr>
      </p:pic>
    </p:spTree>
    <p:extLst>
      <p:ext uri="{BB962C8B-B14F-4D97-AF65-F5344CB8AC3E}">
        <p14:creationId xmlns:p14="http://schemas.microsoft.com/office/powerpoint/2010/main" val="583786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5309" y="408852"/>
            <a:ext cx="10752046" cy="707886"/>
          </a:xfrm>
          <a:prstGeom prst="rect">
            <a:avLst/>
          </a:prstGeom>
        </p:spPr>
        <p:txBody>
          <a:bodyPr wrap="none">
            <a:spAutoFit/>
          </a:bodyPr>
          <a:lstStyle/>
          <a:p>
            <a:r>
              <a:rPr lang="en-US" sz="4000" b="1" dirty="0">
                <a:solidFill>
                  <a:srgbClr val="FFC000"/>
                </a:solidFill>
              </a:rPr>
              <a:t>Our Sun: there is more than what catches the eye</a:t>
            </a:r>
          </a:p>
        </p:txBody>
      </p:sp>
      <p:pic>
        <p:nvPicPr>
          <p:cNvPr id="3" name="Picture 3" descr="14_05_Fig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446" y="2829162"/>
            <a:ext cx="2286000" cy="228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14_04_Figure"/>
          <p:cNvPicPr>
            <a:picLocks noChangeAspect="1" noChangeArrowheads="1"/>
          </p:cNvPicPr>
          <p:nvPr/>
        </p:nvPicPr>
        <p:blipFill>
          <a:blip r:embed="rId3">
            <a:extLst>
              <a:ext uri="{28A0092B-C50C-407E-A947-70E740481C1C}">
                <a14:useLocalDpi xmlns:a14="http://schemas.microsoft.com/office/drawing/2010/main" val="0"/>
              </a:ext>
            </a:extLst>
          </a:blip>
          <a:srcRect b="2704"/>
          <a:stretch>
            <a:fillRect/>
          </a:stretch>
        </p:blipFill>
        <p:spPr bwMode="auto">
          <a:xfrm>
            <a:off x="5890766" y="1595978"/>
            <a:ext cx="4779443"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560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8163" y="408852"/>
            <a:ext cx="8772466" cy="707886"/>
          </a:xfrm>
          <a:prstGeom prst="rect">
            <a:avLst/>
          </a:prstGeom>
        </p:spPr>
        <p:txBody>
          <a:bodyPr wrap="none">
            <a:spAutoFit/>
          </a:bodyPr>
          <a:lstStyle/>
          <a:p>
            <a:r>
              <a:rPr lang="en-US" sz="4000" b="1" dirty="0">
                <a:solidFill>
                  <a:srgbClr val="FFC000"/>
                </a:solidFill>
              </a:rPr>
              <a:t>The Corona is only visible during Totality</a:t>
            </a:r>
          </a:p>
        </p:txBody>
      </p:sp>
      <p:pic>
        <p:nvPicPr>
          <p:cNvPr id="3" name="Picture 2" descr="http://learn.usa.canon.com/app/images/articles/2017/solar-eclipse/lens-article/druckmuller-wide-angle-solar-corona.jpg"/>
          <p:cNvPicPr/>
          <p:nvPr/>
        </p:nvPicPr>
        <p:blipFill rotWithShape="1">
          <a:blip r:embed="rId2">
            <a:extLst>
              <a:ext uri="{28A0092B-C50C-407E-A947-70E740481C1C}">
                <a14:useLocalDpi xmlns:a14="http://schemas.microsoft.com/office/drawing/2010/main" val="0"/>
              </a:ext>
            </a:extLst>
          </a:blip>
          <a:srcRect l="3529" t="4432" r="3430" b="5940"/>
          <a:stretch/>
        </p:blipFill>
        <p:spPr bwMode="auto">
          <a:xfrm>
            <a:off x="3128425" y="1753521"/>
            <a:ext cx="6126480" cy="4572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1060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82A9-FA73-7A2B-B046-5D7D2067499D}"/>
              </a:ext>
            </a:extLst>
          </p:cNvPr>
          <p:cNvSpPr>
            <a:spLocks noGrp="1"/>
          </p:cNvSpPr>
          <p:nvPr>
            <p:ph type="title"/>
          </p:nvPr>
        </p:nvSpPr>
        <p:spPr>
          <a:xfrm>
            <a:off x="346489" y="1624582"/>
            <a:ext cx="3940832" cy="2110654"/>
          </a:xfrm>
        </p:spPr>
        <p:txBody>
          <a:bodyPr>
            <a:normAutofit/>
          </a:bodyPr>
          <a:lstStyle/>
          <a:p>
            <a:pPr>
              <a:lnSpc>
                <a:spcPct val="150000"/>
              </a:lnSpc>
            </a:pPr>
            <a:r>
              <a:rPr lang="en-US" altLang="en-US" sz="4000" b="1" dirty="0">
                <a:solidFill>
                  <a:srgbClr val="FFC000"/>
                </a:solidFill>
                <a:latin typeface="+mn-lt"/>
              </a:rPr>
              <a:t>Map of Totality</a:t>
            </a:r>
            <a:br>
              <a:rPr lang="en-US" altLang="en-US" sz="4000" b="1" dirty="0">
                <a:solidFill>
                  <a:srgbClr val="FFC000"/>
                </a:solidFill>
                <a:latin typeface="+mn-lt"/>
              </a:rPr>
            </a:br>
            <a:r>
              <a:rPr lang="en-US" altLang="en-US" sz="4000" b="1" dirty="0">
                <a:solidFill>
                  <a:srgbClr val="FFC000"/>
                </a:solidFill>
                <a:latin typeface="+mn-lt"/>
              </a:rPr>
              <a:t>  2024 Eclipse</a:t>
            </a:r>
            <a:endParaRPr lang="en-US" sz="4000" dirty="0"/>
          </a:p>
        </p:txBody>
      </p:sp>
      <p:pic>
        <p:nvPicPr>
          <p:cNvPr id="2050" name="Picture 2" descr="This map shows the extent of the Moon’s outer shadow (penumbra) and inner shadow (umbra), where totality is seen. The black ovals depict the Moon’s shadow at five-minute intervals.">
            <a:extLst>
              <a:ext uri="{FF2B5EF4-FFF2-40B4-BE49-F238E27FC236}">
                <a16:creationId xmlns:a16="http://schemas.microsoft.com/office/drawing/2014/main" id="{13FD2B42-1D78-4856-D2D8-2A6E0B0B2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409" y="438764"/>
            <a:ext cx="7006972" cy="603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944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3643" y="201818"/>
            <a:ext cx="9430467" cy="707886"/>
          </a:xfrm>
          <a:prstGeom prst="rect">
            <a:avLst/>
          </a:prstGeom>
        </p:spPr>
        <p:txBody>
          <a:bodyPr wrap="none">
            <a:spAutoFit/>
          </a:bodyPr>
          <a:lstStyle/>
          <a:p>
            <a:r>
              <a:rPr lang="en-US" sz="4000" b="1" dirty="0">
                <a:solidFill>
                  <a:srgbClr val="FFC000"/>
                </a:solidFill>
              </a:rPr>
              <a:t>Rochester Hills, Michigan: 98% obscuration </a:t>
            </a:r>
          </a:p>
        </p:txBody>
      </p:sp>
      <p:sp>
        <p:nvSpPr>
          <p:cNvPr id="10" name="TextBox 9"/>
          <p:cNvSpPr txBox="1"/>
          <p:nvPr/>
        </p:nvSpPr>
        <p:spPr>
          <a:xfrm>
            <a:off x="9451646" y="1820252"/>
            <a:ext cx="2140651" cy="1569660"/>
          </a:xfrm>
          <a:prstGeom prst="rect">
            <a:avLst/>
          </a:prstGeom>
          <a:noFill/>
          <a:ln w="28575">
            <a:solidFill>
              <a:srgbClr val="FF0000"/>
            </a:solidFill>
          </a:ln>
        </p:spPr>
        <p:txBody>
          <a:bodyPr wrap="none" rtlCol="0">
            <a:spAutoFit/>
          </a:bodyPr>
          <a:lstStyle/>
          <a:p>
            <a:r>
              <a:rPr lang="en-US" sz="2400" b="1" dirty="0">
                <a:solidFill>
                  <a:srgbClr val="FFC000"/>
                </a:solidFill>
              </a:rPr>
              <a:t>Starts: 1:58 pm</a:t>
            </a:r>
          </a:p>
          <a:p>
            <a:endParaRPr lang="en-US" sz="1200" b="1" dirty="0">
              <a:solidFill>
                <a:srgbClr val="FFC000"/>
              </a:solidFill>
            </a:endParaRPr>
          </a:p>
          <a:p>
            <a:r>
              <a:rPr lang="en-US" sz="2400" b="1" dirty="0">
                <a:solidFill>
                  <a:srgbClr val="FFC000"/>
                </a:solidFill>
              </a:rPr>
              <a:t>Max:    3:14 pm</a:t>
            </a:r>
          </a:p>
          <a:p>
            <a:endParaRPr lang="en-US" sz="1200" b="1" dirty="0">
              <a:solidFill>
                <a:srgbClr val="FFC000"/>
              </a:solidFill>
            </a:endParaRPr>
          </a:p>
          <a:p>
            <a:r>
              <a:rPr lang="en-US" sz="2400" b="1" dirty="0">
                <a:solidFill>
                  <a:srgbClr val="FFC000"/>
                </a:solidFill>
              </a:rPr>
              <a:t>Ends:   4:27 pm</a:t>
            </a:r>
          </a:p>
        </p:txBody>
      </p:sp>
      <p:sp>
        <p:nvSpPr>
          <p:cNvPr id="13" name="TextBox 12"/>
          <p:cNvSpPr txBox="1"/>
          <p:nvPr/>
        </p:nvSpPr>
        <p:spPr>
          <a:xfrm>
            <a:off x="9453044" y="4036346"/>
            <a:ext cx="2228110" cy="1015663"/>
          </a:xfrm>
          <a:prstGeom prst="rect">
            <a:avLst/>
          </a:prstGeom>
          <a:noFill/>
          <a:ln w="28575">
            <a:solidFill>
              <a:srgbClr val="FF0000"/>
            </a:solidFill>
          </a:ln>
        </p:spPr>
        <p:txBody>
          <a:bodyPr wrap="none" rtlCol="0">
            <a:spAutoFit/>
          </a:bodyPr>
          <a:lstStyle/>
          <a:p>
            <a:r>
              <a:rPr lang="en-US" sz="2400" b="1" dirty="0">
                <a:solidFill>
                  <a:srgbClr val="FFC000"/>
                </a:solidFill>
              </a:rPr>
              <a:t>Sun’s Altitude:</a:t>
            </a:r>
          </a:p>
          <a:p>
            <a:endParaRPr lang="en-US" sz="1200" b="1" dirty="0">
              <a:solidFill>
                <a:srgbClr val="FFC000"/>
              </a:solidFill>
            </a:endParaRPr>
          </a:p>
          <a:p>
            <a:r>
              <a:rPr lang="en-US" sz="2400" b="1" dirty="0">
                <a:solidFill>
                  <a:srgbClr val="FFC000"/>
                </a:solidFill>
              </a:rPr>
              <a:t>55</a:t>
            </a:r>
            <a:r>
              <a:rPr lang="en-US" sz="2400" b="1" baseline="30000" dirty="0">
                <a:solidFill>
                  <a:srgbClr val="FFC000"/>
                </a:solidFill>
              </a:rPr>
              <a:t>o</a:t>
            </a:r>
            <a:r>
              <a:rPr lang="en-US" sz="2400" b="1" dirty="0">
                <a:solidFill>
                  <a:srgbClr val="FFC000"/>
                </a:solidFill>
              </a:rPr>
              <a:t> down to 38</a:t>
            </a:r>
            <a:r>
              <a:rPr lang="en-US" sz="2400" b="1" baseline="30000" dirty="0">
                <a:solidFill>
                  <a:srgbClr val="FFC000"/>
                </a:solidFill>
              </a:rPr>
              <a:t>o</a:t>
            </a:r>
          </a:p>
        </p:txBody>
      </p:sp>
      <p:pic>
        <p:nvPicPr>
          <p:cNvPr id="5" name="Picture 2">
            <a:extLst>
              <a:ext uri="{FF2B5EF4-FFF2-40B4-BE49-F238E27FC236}">
                <a16:creationId xmlns:a16="http://schemas.microsoft.com/office/drawing/2014/main" id="{9DA33569-7D52-CA83-8D43-DB13F990C0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707" t="5174" b="50997"/>
          <a:stretch/>
        </p:blipFill>
        <p:spPr bwMode="auto">
          <a:xfrm>
            <a:off x="1595885" y="1009207"/>
            <a:ext cx="7040312" cy="5394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A4EBA5-4BF2-3DFD-F28B-C7984AF6054E}"/>
              </a:ext>
            </a:extLst>
          </p:cNvPr>
          <p:cNvSpPr txBox="1"/>
          <p:nvPr/>
        </p:nvSpPr>
        <p:spPr>
          <a:xfrm>
            <a:off x="715992" y="1733909"/>
            <a:ext cx="700833" cy="2308324"/>
          </a:xfrm>
          <a:prstGeom prst="rect">
            <a:avLst/>
          </a:prstGeom>
          <a:noFill/>
        </p:spPr>
        <p:txBody>
          <a:bodyPr wrap="none" rtlCol="0">
            <a:spAutoFit/>
          </a:bodyPr>
          <a:lstStyle/>
          <a:p>
            <a:r>
              <a:rPr lang="en-US" b="1" dirty="0">
                <a:solidFill>
                  <a:srgbClr val="FFC000"/>
                </a:solidFill>
              </a:rPr>
              <a:t>98%</a:t>
            </a:r>
          </a:p>
          <a:p>
            <a:endParaRPr lang="en-US" b="1" dirty="0">
              <a:solidFill>
                <a:srgbClr val="FFC000"/>
              </a:solidFill>
            </a:endParaRPr>
          </a:p>
          <a:p>
            <a:endParaRPr lang="en-US" b="1" dirty="0">
              <a:solidFill>
                <a:srgbClr val="FFC000"/>
              </a:solidFill>
            </a:endParaRPr>
          </a:p>
          <a:p>
            <a:r>
              <a:rPr lang="en-US" b="1" dirty="0">
                <a:solidFill>
                  <a:srgbClr val="FFC000"/>
                </a:solidFill>
              </a:rPr>
              <a:t>99%</a:t>
            </a:r>
          </a:p>
          <a:p>
            <a:endParaRPr lang="en-US" b="1" dirty="0">
              <a:solidFill>
                <a:srgbClr val="FFC000"/>
              </a:solidFill>
            </a:endParaRPr>
          </a:p>
          <a:p>
            <a:endParaRPr lang="en-US" b="1" dirty="0">
              <a:solidFill>
                <a:srgbClr val="FFC000"/>
              </a:solidFill>
            </a:endParaRPr>
          </a:p>
          <a:p>
            <a:endParaRPr lang="en-US" b="1" dirty="0">
              <a:solidFill>
                <a:srgbClr val="FFC000"/>
              </a:solidFill>
            </a:endParaRPr>
          </a:p>
          <a:p>
            <a:r>
              <a:rPr lang="en-US" b="1" dirty="0">
                <a:solidFill>
                  <a:srgbClr val="FFC000"/>
                </a:solidFill>
              </a:rPr>
              <a:t>100%</a:t>
            </a:r>
          </a:p>
        </p:txBody>
      </p:sp>
    </p:spTree>
    <p:extLst>
      <p:ext uri="{BB962C8B-B14F-4D97-AF65-F5344CB8AC3E}">
        <p14:creationId xmlns:p14="http://schemas.microsoft.com/office/powerpoint/2010/main" val="3976762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0529" y="408852"/>
            <a:ext cx="4201150" cy="707886"/>
          </a:xfrm>
          <a:prstGeom prst="rect">
            <a:avLst/>
          </a:prstGeom>
        </p:spPr>
        <p:txBody>
          <a:bodyPr wrap="none">
            <a:spAutoFit/>
          </a:bodyPr>
          <a:lstStyle/>
          <a:p>
            <a:r>
              <a:rPr lang="en-US" sz="4000" b="1" dirty="0">
                <a:solidFill>
                  <a:srgbClr val="FFC000"/>
                </a:solidFill>
              </a:rPr>
              <a:t>What will you see </a:t>
            </a:r>
          </a:p>
        </p:txBody>
      </p:sp>
      <p:sp>
        <p:nvSpPr>
          <p:cNvPr id="3" name="TextBox 2"/>
          <p:cNvSpPr txBox="1"/>
          <p:nvPr/>
        </p:nvSpPr>
        <p:spPr>
          <a:xfrm>
            <a:off x="983908" y="2021862"/>
            <a:ext cx="9179564" cy="2062103"/>
          </a:xfrm>
          <a:prstGeom prst="rect">
            <a:avLst/>
          </a:prstGeom>
          <a:noFill/>
        </p:spPr>
        <p:txBody>
          <a:bodyPr wrap="none" rtlCol="0">
            <a:spAutoFit/>
          </a:bodyPr>
          <a:lstStyle/>
          <a:p>
            <a:r>
              <a:rPr lang="en-US" sz="3200" dirty="0">
                <a:solidFill>
                  <a:srgbClr val="FFC000"/>
                </a:solidFill>
              </a:rPr>
              <a:t>Simulation:</a:t>
            </a:r>
          </a:p>
          <a:p>
            <a:endParaRPr lang="en-US" sz="3200" dirty="0">
              <a:solidFill>
                <a:srgbClr val="FFC000"/>
              </a:solidFill>
            </a:endParaRPr>
          </a:p>
          <a:p>
            <a:r>
              <a:rPr lang="en-US" sz="3200" dirty="0">
                <a:solidFill>
                  <a:srgbClr val="FFC000"/>
                </a:solidFill>
                <a:hlinkClick r:id="rId2"/>
              </a:rPr>
              <a:t>https://www.timeanddate.com/eclipse/in/usa/detroit</a:t>
            </a:r>
            <a:endParaRPr lang="en-US" sz="3200" dirty="0">
              <a:solidFill>
                <a:srgbClr val="FFC000"/>
              </a:solidFill>
            </a:endParaRPr>
          </a:p>
          <a:p>
            <a:endParaRPr lang="en-US" sz="3200" dirty="0">
              <a:solidFill>
                <a:srgbClr val="FFC000"/>
              </a:solidFill>
            </a:endParaRPr>
          </a:p>
        </p:txBody>
      </p:sp>
    </p:spTree>
    <p:extLst>
      <p:ext uri="{BB962C8B-B14F-4D97-AF65-F5344CB8AC3E}">
        <p14:creationId xmlns:p14="http://schemas.microsoft.com/office/powerpoint/2010/main" val="3465582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5861" y="408852"/>
            <a:ext cx="7113166" cy="707886"/>
          </a:xfrm>
          <a:prstGeom prst="rect">
            <a:avLst/>
          </a:prstGeom>
        </p:spPr>
        <p:txBody>
          <a:bodyPr wrap="none">
            <a:spAutoFit/>
          </a:bodyPr>
          <a:lstStyle/>
          <a:p>
            <a:r>
              <a:rPr lang="en-US" sz="4000" b="1" dirty="0">
                <a:solidFill>
                  <a:srgbClr val="FFC000"/>
                </a:solidFill>
              </a:rPr>
              <a:t>What about Michigan Weather? </a:t>
            </a:r>
          </a:p>
        </p:txBody>
      </p:sp>
      <p:sp>
        <p:nvSpPr>
          <p:cNvPr id="6" name="TextBox 5"/>
          <p:cNvSpPr txBox="1"/>
          <p:nvPr/>
        </p:nvSpPr>
        <p:spPr>
          <a:xfrm>
            <a:off x="9168751" y="2657662"/>
            <a:ext cx="2465931" cy="1815882"/>
          </a:xfrm>
          <a:prstGeom prst="rect">
            <a:avLst/>
          </a:prstGeom>
          <a:noFill/>
        </p:spPr>
        <p:txBody>
          <a:bodyPr wrap="none" rtlCol="0">
            <a:spAutoFit/>
          </a:bodyPr>
          <a:lstStyle/>
          <a:p>
            <a:r>
              <a:rPr lang="en-US" sz="2800" b="1" dirty="0">
                <a:solidFill>
                  <a:srgbClr val="FFC000"/>
                </a:solidFill>
              </a:rPr>
              <a:t>Average April </a:t>
            </a:r>
          </a:p>
          <a:p>
            <a:r>
              <a:rPr lang="en-US" sz="2800" b="1" dirty="0">
                <a:solidFill>
                  <a:srgbClr val="FFC000"/>
                </a:solidFill>
              </a:rPr>
              <a:t>cloud coverage</a:t>
            </a:r>
          </a:p>
          <a:p>
            <a:r>
              <a:rPr lang="en-US" sz="2800" b="1" dirty="0">
                <a:solidFill>
                  <a:srgbClr val="FFC000"/>
                </a:solidFill>
              </a:rPr>
              <a:t>at 3:00 pm is</a:t>
            </a:r>
          </a:p>
          <a:p>
            <a:r>
              <a:rPr lang="en-US" sz="2800" b="1" dirty="0">
                <a:solidFill>
                  <a:srgbClr val="FFC000"/>
                </a:solidFill>
              </a:rPr>
              <a:t>60 – 70%</a:t>
            </a:r>
          </a:p>
        </p:txBody>
      </p:sp>
      <p:pic>
        <p:nvPicPr>
          <p:cNvPr id="3074" name="Picture 2">
            <a:extLst>
              <a:ext uri="{FF2B5EF4-FFF2-40B4-BE49-F238E27FC236}">
                <a16:creationId xmlns:a16="http://schemas.microsoft.com/office/drawing/2014/main" id="{68D86C1E-B3A0-B51D-0A1E-0D8A185EE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520" y="1328508"/>
            <a:ext cx="7400458" cy="51206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cxnSpLocks/>
          </p:cNvCxnSpPr>
          <p:nvPr/>
        </p:nvCxnSpPr>
        <p:spPr>
          <a:xfrm flipV="1">
            <a:off x="4813539" y="3683480"/>
            <a:ext cx="0" cy="1371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870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7218" y="158686"/>
            <a:ext cx="5567743" cy="707886"/>
          </a:xfrm>
          <a:prstGeom prst="rect">
            <a:avLst/>
          </a:prstGeom>
        </p:spPr>
        <p:txBody>
          <a:bodyPr wrap="none">
            <a:spAutoFit/>
          </a:bodyPr>
          <a:lstStyle/>
          <a:p>
            <a:r>
              <a:rPr lang="en-US" sz="4000" b="1" dirty="0">
                <a:solidFill>
                  <a:srgbClr val="FFC000"/>
                </a:solidFill>
              </a:rPr>
              <a:t>Cloud cover, 8 April 2023 </a:t>
            </a:r>
          </a:p>
        </p:txBody>
      </p:sp>
      <p:pic>
        <p:nvPicPr>
          <p:cNvPr id="6146" name="Picture 2" descr="The region of the eclipse track was imaged on April 8, 2023, by the NOAA-20 weather satellite. The breaks in the image are caused by successive satellite overhead passes. Low clouds spreading from the Gulf of Mexico cover much of the Texas part of the track, but most of the remainder is clear. Thin high-level clouds intrude on the eclipse track from Arkansas to Lake Erie; Newfoundland is covered with stratocumulus clouds. Snow on the ground is evident from New Hampshire northeastward.     ">
            <a:extLst>
              <a:ext uri="{FF2B5EF4-FFF2-40B4-BE49-F238E27FC236}">
                <a16:creationId xmlns:a16="http://schemas.microsoft.com/office/drawing/2014/main" id="{CBF82AB3-CC76-51D5-84B7-151FEB84A9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22530" y="1239777"/>
            <a:ext cx="888348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737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4123" y="679508"/>
            <a:ext cx="8141396" cy="5047536"/>
          </a:xfrm>
          <a:prstGeom prst="rect">
            <a:avLst/>
          </a:prstGeom>
          <a:noFill/>
        </p:spPr>
        <p:txBody>
          <a:bodyPr wrap="none" rtlCol="0">
            <a:spAutoFit/>
          </a:bodyPr>
          <a:lstStyle/>
          <a:p>
            <a:pPr>
              <a:spcBef>
                <a:spcPts val="1200"/>
              </a:spcBef>
            </a:pPr>
            <a:r>
              <a:rPr lang="en-US" sz="4000" b="1" dirty="0">
                <a:solidFill>
                  <a:srgbClr val="FFC000"/>
                </a:solidFill>
              </a:rPr>
              <a:t>We will explore:</a:t>
            </a:r>
          </a:p>
          <a:p>
            <a:pPr marL="285750" indent="-285750">
              <a:spcBef>
                <a:spcPts val="1800"/>
              </a:spcBef>
              <a:buFontTx/>
              <a:buChar char="-"/>
            </a:pPr>
            <a:r>
              <a:rPr lang="en-US" sz="3200" b="1" dirty="0">
                <a:solidFill>
                  <a:srgbClr val="FFC000"/>
                </a:solidFill>
              </a:rPr>
              <a:t>Solar and Lunar Eclipses</a:t>
            </a:r>
          </a:p>
          <a:p>
            <a:pPr marL="285750" indent="-285750">
              <a:spcBef>
                <a:spcPts val="1800"/>
              </a:spcBef>
              <a:buFontTx/>
              <a:buChar char="-"/>
            </a:pPr>
            <a:r>
              <a:rPr lang="en-US" sz="3200" b="1" dirty="0">
                <a:solidFill>
                  <a:srgbClr val="FFC000"/>
                </a:solidFill>
              </a:rPr>
              <a:t>What does a Solar Eclipse look like</a:t>
            </a:r>
          </a:p>
          <a:p>
            <a:pPr marL="285750" indent="-285750">
              <a:spcBef>
                <a:spcPts val="1800"/>
              </a:spcBef>
              <a:buFontTx/>
              <a:buChar char="-"/>
            </a:pPr>
            <a:r>
              <a:rPr lang="en-US" sz="3200" b="1" dirty="0">
                <a:solidFill>
                  <a:srgbClr val="FFC000"/>
                </a:solidFill>
              </a:rPr>
              <a:t>What will we see in Michigan</a:t>
            </a:r>
          </a:p>
          <a:p>
            <a:pPr marL="285750" indent="-285750">
              <a:spcBef>
                <a:spcPts val="1800"/>
              </a:spcBef>
              <a:buFontTx/>
              <a:buChar char="-"/>
            </a:pPr>
            <a:r>
              <a:rPr lang="en-US" sz="3200" b="1" dirty="0">
                <a:solidFill>
                  <a:srgbClr val="FFC000"/>
                </a:solidFill>
              </a:rPr>
              <a:t>Tools for viewing Eclipses</a:t>
            </a:r>
          </a:p>
          <a:p>
            <a:pPr marL="285750" indent="-285750">
              <a:spcBef>
                <a:spcPts val="1800"/>
              </a:spcBef>
              <a:buFontTx/>
              <a:buChar char="-"/>
            </a:pPr>
            <a:r>
              <a:rPr lang="en-US" sz="3200" b="1" dirty="0">
                <a:solidFill>
                  <a:srgbClr val="FFC000"/>
                </a:solidFill>
              </a:rPr>
              <a:t>Viewing the Eclipse Online</a:t>
            </a:r>
          </a:p>
          <a:p>
            <a:pPr marL="285750" indent="-285750">
              <a:spcBef>
                <a:spcPts val="1800"/>
              </a:spcBef>
              <a:buFontTx/>
              <a:buChar char="-"/>
            </a:pPr>
            <a:r>
              <a:rPr lang="en-US" sz="3200" b="1" dirty="0">
                <a:solidFill>
                  <a:srgbClr val="FFC000"/>
                </a:solidFill>
              </a:rPr>
              <a:t>Solar Observatories – simulating the Eclipses </a:t>
            </a:r>
          </a:p>
        </p:txBody>
      </p:sp>
    </p:spTree>
    <p:extLst>
      <p:ext uri="{BB962C8B-B14F-4D97-AF65-F5344CB8AC3E}">
        <p14:creationId xmlns:p14="http://schemas.microsoft.com/office/powerpoint/2010/main" val="2264431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068" y="374668"/>
            <a:ext cx="3713004" cy="707886"/>
          </a:xfrm>
          <a:prstGeom prst="rect">
            <a:avLst/>
          </a:prstGeom>
        </p:spPr>
        <p:txBody>
          <a:bodyPr wrap="none">
            <a:spAutoFit/>
          </a:bodyPr>
          <a:lstStyle/>
          <a:p>
            <a:r>
              <a:rPr lang="en-US" sz="4000" b="1" dirty="0">
                <a:solidFill>
                  <a:srgbClr val="FFC000"/>
                </a:solidFill>
              </a:rPr>
              <a:t>Catching Totality</a:t>
            </a:r>
          </a:p>
        </p:txBody>
      </p:sp>
      <p:sp>
        <p:nvSpPr>
          <p:cNvPr id="4" name="Rectangle 3"/>
          <p:cNvSpPr/>
          <p:nvPr/>
        </p:nvSpPr>
        <p:spPr>
          <a:xfrm>
            <a:off x="396815" y="1622719"/>
            <a:ext cx="3562709" cy="954107"/>
          </a:xfrm>
          <a:prstGeom prst="rect">
            <a:avLst/>
          </a:prstGeom>
        </p:spPr>
        <p:txBody>
          <a:bodyPr wrap="square">
            <a:spAutoFit/>
          </a:bodyPr>
          <a:lstStyle/>
          <a:p>
            <a:r>
              <a:rPr lang="en-US" sz="2800" b="1" dirty="0">
                <a:solidFill>
                  <a:srgbClr val="FFC000"/>
                </a:solidFill>
              </a:rPr>
              <a:t> 1 hr 20 min drive to</a:t>
            </a:r>
          </a:p>
          <a:p>
            <a:r>
              <a:rPr lang="en-US" sz="2800" b="1" dirty="0">
                <a:solidFill>
                  <a:srgbClr val="FFC000"/>
                </a:solidFill>
              </a:rPr>
              <a:t> Toledo (2 min totality) </a:t>
            </a:r>
            <a:endParaRPr lang="en-US" sz="2800" dirty="0"/>
          </a:p>
        </p:txBody>
      </p:sp>
      <p:pic>
        <p:nvPicPr>
          <p:cNvPr id="6" name="Picture 2">
            <a:extLst>
              <a:ext uri="{FF2B5EF4-FFF2-40B4-BE49-F238E27FC236}">
                <a16:creationId xmlns:a16="http://schemas.microsoft.com/office/drawing/2014/main" id="{6D7C19FB-D25F-C6DF-BFA4-2043BE45C2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707" t="5174" b="50997"/>
          <a:stretch/>
        </p:blipFill>
        <p:spPr bwMode="auto">
          <a:xfrm>
            <a:off x="4347706" y="728611"/>
            <a:ext cx="7040312" cy="539496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C2786E70-DD17-27F4-4E70-645C8400B353}"/>
              </a:ext>
            </a:extLst>
          </p:cNvPr>
          <p:cNvSpPr/>
          <p:nvPr/>
        </p:nvSpPr>
        <p:spPr>
          <a:xfrm>
            <a:off x="4897836" y="3079364"/>
            <a:ext cx="365760" cy="362579"/>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05F294-9E6E-50C6-9F57-8E8C1E970E78}"/>
              </a:ext>
            </a:extLst>
          </p:cNvPr>
          <p:cNvSpPr/>
          <p:nvPr/>
        </p:nvSpPr>
        <p:spPr>
          <a:xfrm>
            <a:off x="5472932" y="3861486"/>
            <a:ext cx="365760" cy="362579"/>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EFBD8C8-B80F-F8D0-6D1F-BE683664BE9D}"/>
              </a:ext>
            </a:extLst>
          </p:cNvPr>
          <p:cNvSpPr/>
          <p:nvPr/>
        </p:nvSpPr>
        <p:spPr>
          <a:xfrm>
            <a:off x="4618917" y="3602692"/>
            <a:ext cx="365760" cy="362579"/>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F77DD0-CB55-B282-9564-079980FA2986}"/>
              </a:ext>
            </a:extLst>
          </p:cNvPr>
          <p:cNvSpPr/>
          <p:nvPr/>
        </p:nvSpPr>
        <p:spPr>
          <a:xfrm>
            <a:off x="393947" y="2922425"/>
            <a:ext cx="3736715" cy="954107"/>
          </a:xfrm>
          <a:prstGeom prst="rect">
            <a:avLst/>
          </a:prstGeom>
        </p:spPr>
        <p:txBody>
          <a:bodyPr wrap="square">
            <a:spAutoFit/>
          </a:bodyPr>
          <a:lstStyle/>
          <a:p>
            <a:r>
              <a:rPr lang="en-US" sz="2800" b="1" dirty="0">
                <a:solidFill>
                  <a:srgbClr val="FFC000"/>
                </a:solidFill>
              </a:rPr>
              <a:t> 1 hr 45 min drive to</a:t>
            </a:r>
          </a:p>
          <a:p>
            <a:r>
              <a:rPr lang="en-US" sz="2800" b="1" dirty="0">
                <a:solidFill>
                  <a:srgbClr val="FFC000"/>
                </a:solidFill>
              </a:rPr>
              <a:t> Bowling Green ( 3 min)</a:t>
            </a:r>
            <a:endParaRPr lang="en-US" sz="2800" dirty="0"/>
          </a:p>
        </p:txBody>
      </p:sp>
      <p:sp>
        <p:nvSpPr>
          <p:cNvPr id="12" name="Rectangle 11">
            <a:extLst>
              <a:ext uri="{FF2B5EF4-FFF2-40B4-BE49-F238E27FC236}">
                <a16:creationId xmlns:a16="http://schemas.microsoft.com/office/drawing/2014/main" id="{ABF47945-C6E0-938A-CFA2-46815346E81C}"/>
              </a:ext>
            </a:extLst>
          </p:cNvPr>
          <p:cNvSpPr/>
          <p:nvPr/>
        </p:nvSpPr>
        <p:spPr>
          <a:xfrm>
            <a:off x="399703" y="4351541"/>
            <a:ext cx="3562709" cy="954107"/>
          </a:xfrm>
          <a:prstGeom prst="rect">
            <a:avLst/>
          </a:prstGeom>
        </p:spPr>
        <p:txBody>
          <a:bodyPr wrap="square">
            <a:spAutoFit/>
          </a:bodyPr>
          <a:lstStyle/>
          <a:p>
            <a:r>
              <a:rPr lang="en-US" sz="2800" b="1" dirty="0">
                <a:solidFill>
                  <a:srgbClr val="FFC000"/>
                </a:solidFill>
              </a:rPr>
              <a:t> 2 hr drive to Fremont (3 ½ min totality)</a:t>
            </a:r>
            <a:endParaRPr lang="en-US" sz="2800" dirty="0"/>
          </a:p>
        </p:txBody>
      </p:sp>
      <p:sp>
        <p:nvSpPr>
          <p:cNvPr id="13" name="Rectangle 12">
            <a:extLst>
              <a:ext uri="{FF2B5EF4-FFF2-40B4-BE49-F238E27FC236}">
                <a16:creationId xmlns:a16="http://schemas.microsoft.com/office/drawing/2014/main" id="{F8CDD75E-BF83-EB62-C1BD-78EE2DF290DC}"/>
              </a:ext>
            </a:extLst>
          </p:cNvPr>
          <p:cNvSpPr/>
          <p:nvPr/>
        </p:nvSpPr>
        <p:spPr>
          <a:xfrm>
            <a:off x="293310" y="5918669"/>
            <a:ext cx="3736715" cy="523220"/>
          </a:xfrm>
          <a:prstGeom prst="rect">
            <a:avLst/>
          </a:prstGeom>
        </p:spPr>
        <p:txBody>
          <a:bodyPr wrap="square">
            <a:spAutoFit/>
          </a:bodyPr>
          <a:lstStyle/>
          <a:p>
            <a:r>
              <a:rPr lang="en-US" sz="2800" b="1" dirty="0">
                <a:solidFill>
                  <a:srgbClr val="FFC000"/>
                </a:solidFill>
              </a:rPr>
              <a:t> Be ready for the traffic!</a:t>
            </a:r>
            <a:endParaRPr lang="en-US" sz="2800" dirty="0"/>
          </a:p>
        </p:txBody>
      </p:sp>
    </p:spTree>
    <p:extLst>
      <p:ext uri="{BB962C8B-B14F-4D97-AF65-F5344CB8AC3E}">
        <p14:creationId xmlns:p14="http://schemas.microsoft.com/office/powerpoint/2010/main" val="5859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4458" y="408852"/>
            <a:ext cx="6223948" cy="707886"/>
          </a:xfrm>
          <a:prstGeom prst="rect">
            <a:avLst/>
          </a:prstGeom>
        </p:spPr>
        <p:txBody>
          <a:bodyPr wrap="none">
            <a:spAutoFit/>
          </a:bodyPr>
          <a:lstStyle/>
          <a:p>
            <a:r>
              <a:rPr lang="en-US" sz="4000" b="1" dirty="0">
                <a:solidFill>
                  <a:srgbClr val="FFC000"/>
                </a:solidFill>
              </a:rPr>
              <a:t>Tools for Viewing the Eclipse</a:t>
            </a:r>
          </a:p>
        </p:txBody>
      </p:sp>
      <p:pic>
        <p:nvPicPr>
          <p:cNvPr id="3" name="Picture 2" descr="https://myscienceshop.com/-/media/images/gifts/science/81010.jpg?mw=610"/>
          <p:cNvPicPr/>
          <p:nvPr/>
        </p:nvPicPr>
        <p:blipFill rotWithShape="1">
          <a:blip r:embed="rId2">
            <a:extLst>
              <a:ext uri="{28A0092B-C50C-407E-A947-70E740481C1C}">
                <a14:useLocalDpi xmlns:a14="http://schemas.microsoft.com/office/drawing/2010/main" val="0"/>
              </a:ext>
            </a:extLst>
          </a:blip>
          <a:srcRect l="12040" t="12719" r="10510" b="19276"/>
          <a:stretch/>
        </p:blipFill>
        <p:spPr bwMode="auto">
          <a:xfrm>
            <a:off x="996460" y="1551960"/>
            <a:ext cx="4114800" cy="2286000"/>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5536737" y="1551960"/>
            <a:ext cx="2688428" cy="523220"/>
          </a:xfrm>
          <a:prstGeom prst="rect">
            <a:avLst/>
          </a:prstGeom>
          <a:noFill/>
        </p:spPr>
        <p:txBody>
          <a:bodyPr wrap="none" rtlCol="0">
            <a:spAutoFit/>
          </a:bodyPr>
          <a:lstStyle/>
          <a:p>
            <a:r>
              <a:rPr lang="en-US" sz="2800" b="1" dirty="0">
                <a:solidFill>
                  <a:srgbClr val="FFC000"/>
                </a:solidFill>
              </a:rPr>
              <a:t>Eclipse “Glasses”</a:t>
            </a:r>
          </a:p>
        </p:txBody>
      </p:sp>
      <p:sp>
        <p:nvSpPr>
          <p:cNvPr id="6" name="TextBox 5">
            <a:extLst>
              <a:ext uri="{FF2B5EF4-FFF2-40B4-BE49-F238E27FC236}">
                <a16:creationId xmlns:a16="http://schemas.microsoft.com/office/drawing/2014/main" id="{AB747132-2907-37E8-E4D5-8D1E696D0592}"/>
              </a:ext>
            </a:extLst>
          </p:cNvPr>
          <p:cNvSpPr txBox="1"/>
          <p:nvPr/>
        </p:nvSpPr>
        <p:spPr>
          <a:xfrm>
            <a:off x="3012290" y="5621212"/>
            <a:ext cx="3608745" cy="523220"/>
          </a:xfrm>
          <a:prstGeom prst="rect">
            <a:avLst/>
          </a:prstGeom>
          <a:noFill/>
        </p:spPr>
        <p:txBody>
          <a:bodyPr wrap="none" rtlCol="0">
            <a:spAutoFit/>
          </a:bodyPr>
          <a:lstStyle/>
          <a:p>
            <a:r>
              <a:rPr lang="en-US" sz="2800" b="1" dirty="0">
                <a:solidFill>
                  <a:srgbClr val="FFC000"/>
                </a:solidFill>
              </a:rPr>
              <a:t>Sunspotter (expensive)</a:t>
            </a:r>
          </a:p>
        </p:txBody>
      </p:sp>
      <p:pic>
        <p:nvPicPr>
          <p:cNvPr id="8196" name="Picture 4" descr="Buy Telescope, Sunspotter, Folded- Keplerian, Project Star Online at Low  Price in India | Science First Camera Reviews &amp; Ratings - Amazon.in">
            <a:extLst>
              <a:ext uri="{FF2B5EF4-FFF2-40B4-BE49-F238E27FC236}">
                <a16:creationId xmlns:a16="http://schemas.microsoft.com/office/drawing/2014/main" id="{B46E277F-5562-2648-67CF-314FF89E4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951" y="2764992"/>
            <a:ext cx="3749040"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479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2572" y="408852"/>
            <a:ext cx="6223948" cy="707886"/>
          </a:xfrm>
          <a:prstGeom prst="rect">
            <a:avLst/>
          </a:prstGeom>
        </p:spPr>
        <p:txBody>
          <a:bodyPr wrap="none">
            <a:spAutoFit/>
          </a:bodyPr>
          <a:lstStyle/>
          <a:p>
            <a:r>
              <a:rPr lang="en-US" sz="4000" b="1" dirty="0">
                <a:solidFill>
                  <a:srgbClr val="FFC000"/>
                </a:solidFill>
              </a:rPr>
              <a:t>Tools for Viewing the Eclipse</a:t>
            </a:r>
          </a:p>
        </p:txBody>
      </p:sp>
      <p:pic>
        <p:nvPicPr>
          <p:cNvPr id="24578" name="Picture 2" descr="http://www.pinholephotography.org/images/eclipse%20view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38" y="1423322"/>
            <a:ext cx="8046720" cy="4374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6043" y="6024695"/>
            <a:ext cx="6667403" cy="523220"/>
          </a:xfrm>
          <a:prstGeom prst="rect">
            <a:avLst/>
          </a:prstGeom>
          <a:noFill/>
        </p:spPr>
        <p:txBody>
          <a:bodyPr wrap="none" rtlCol="0">
            <a:spAutoFit/>
          </a:bodyPr>
          <a:lstStyle/>
          <a:p>
            <a:r>
              <a:rPr lang="en-US" sz="2800" b="1" dirty="0">
                <a:solidFill>
                  <a:srgbClr val="FFC000"/>
                </a:solidFill>
              </a:rPr>
              <a:t>Cardboard with pinhole projected on paper</a:t>
            </a:r>
          </a:p>
        </p:txBody>
      </p:sp>
      <p:pic>
        <p:nvPicPr>
          <p:cNvPr id="4098" name="Picture 2" descr="A partial solar eclipse projected on cardboard.">
            <a:extLst>
              <a:ext uri="{FF2B5EF4-FFF2-40B4-BE49-F238E27FC236}">
                <a16:creationId xmlns:a16="http://schemas.microsoft.com/office/drawing/2014/main" id="{75F879F3-A53E-D400-58C6-8BABD899B7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67" t="6330" r="9346" b="10091"/>
          <a:stretch/>
        </p:blipFill>
        <p:spPr bwMode="auto">
          <a:xfrm>
            <a:off x="7832784" y="3244637"/>
            <a:ext cx="3675536" cy="24688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099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4458" y="348470"/>
            <a:ext cx="6223948" cy="707886"/>
          </a:xfrm>
          <a:prstGeom prst="rect">
            <a:avLst/>
          </a:prstGeom>
        </p:spPr>
        <p:txBody>
          <a:bodyPr wrap="none">
            <a:spAutoFit/>
          </a:bodyPr>
          <a:lstStyle/>
          <a:p>
            <a:r>
              <a:rPr lang="en-US" sz="4000" b="1" dirty="0">
                <a:solidFill>
                  <a:srgbClr val="FFC000"/>
                </a:solidFill>
              </a:rPr>
              <a:t>Tools for Viewing the Eclipse</a:t>
            </a:r>
          </a:p>
        </p:txBody>
      </p:sp>
      <p:pic>
        <p:nvPicPr>
          <p:cNvPr id="21506" name="Picture 2" descr="http://wwwcdn.skyandtelescope.com/wp-content/uploads/telescope_projection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6" y="1462600"/>
            <a:ext cx="6307147" cy="4190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21124" y="5999213"/>
            <a:ext cx="10196732" cy="523220"/>
          </a:xfrm>
          <a:prstGeom prst="rect">
            <a:avLst/>
          </a:prstGeom>
          <a:noFill/>
        </p:spPr>
        <p:txBody>
          <a:bodyPr wrap="square" rtlCol="0">
            <a:spAutoFit/>
          </a:bodyPr>
          <a:lstStyle/>
          <a:p>
            <a:r>
              <a:rPr lang="en-US" sz="2800" b="1" dirty="0">
                <a:solidFill>
                  <a:srgbClr val="FFC000"/>
                </a:solidFill>
              </a:rPr>
              <a:t>Projecting the image off a telescope (don’t look through the lens!!!)</a:t>
            </a:r>
          </a:p>
        </p:txBody>
      </p:sp>
      <p:pic>
        <p:nvPicPr>
          <p:cNvPr id="3074" name="Picture 2" descr="img_1872b">
            <a:extLst>
              <a:ext uri="{FF2B5EF4-FFF2-40B4-BE49-F238E27FC236}">
                <a16:creationId xmlns:a16="http://schemas.microsoft.com/office/drawing/2014/main" id="{CA44D8C1-164C-9958-F17F-7219FF0BE26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06" r="3785" b="7683"/>
          <a:stretch/>
        </p:blipFill>
        <p:spPr bwMode="auto">
          <a:xfrm>
            <a:off x="7400789" y="2471047"/>
            <a:ext cx="4374268" cy="226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989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409" y="240091"/>
            <a:ext cx="8313558" cy="707886"/>
          </a:xfrm>
          <a:prstGeom prst="rect">
            <a:avLst/>
          </a:prstGeom>
        </p:spPr>
        <p:txBody>
          <a:bodyPr wrap="none">
            <a:spAutoFit/>
          </a:bodyPr>
          <a:lstStyle/>
          <a:p>
            <a:r>
              <a:rPr lang="en-US" sz="4000" b="1" dirty="0">
                <a:solidFill>
                  <a:srgbClr val="FFC000"/>
                </a:solidFill>
              </a:rPr>
              <a:t>What not to do for viewing the Eclipse</a:t>
            </a:r>
          </a:p>
        </p:txBody>
      </p:sp>
      <p:sp>
        <p:nvSpPr>
          <p:cNvPr id="7" name="TextBox 6"/>
          <p:cNvSpPr txBox="1"/>
          <p:nvPr/>
        </p:nvSpPr>
        <p:spPr>
          <a:xfrm>
            <a:off x="2828026" y="4595887"/>
            <a:ext cx="4261280" cy="1384995"/>
          </a:xfrm>
          <a:prstGeom prst="rect">
            <a:avLst/>
          </a:prstGeom>
          <a:noFill/>
        </p:spPr>
        <p:txBody>
          <a:bodyPr wrap="square" rtlCol="0">
            <a:spAutoFit/>
          </a:bodyPr>
          <a:lstStyle/>
          <a:p>
            <a:r>
              <a:rPr lang="en-US" sz="2800" b="1" dirty="0">
                <a:solidFill>
                  <a:srgbClr val="FFC000"/>
                </a:solidFill>
              </a:rPr>
              <a:t>Do not use eclipse glasses</a:t>
            </a:r>
          </a:p>
          <a:p>
            <a:r>
              <a:rPr lang="en-US" sz="2800" b="1" dirty="0">
                <a:solidFill>
                  <a:srgbClr val="FFC000"/>
                </a:solidFill>
              </a:rPr>
              <a:t>to take photos – purchase  a solar filter for cameras </a:t>
            </a:r>
          </a:p>
        </p:txBody>
      </p:sp>
      <p:sp>
        <p:nvSpPr>
          <p:cNvPr id="9" name="TextBox 8"/>
          <p:cNvSpPr txBox="1"/>
          <p:nvPr/>
        </p:nvSpPr>
        <p:spPr>
          <a:xfrm>
            <a:off x="7842178" y="1469825"/>
            <a:ext cx="3349494" cy="954107"/>
          </a:xfrm>
          <a:prstGeom prst="rect">
            <a:avLst/>
          </a:prstGeom>
          <a:noFill/>
        </p:spPr>
        <p:txBody>
          <a:bodyPr wrap="square" rtlCol="0">
            <a:spAutoFit/>
          </a:bodyPr>
          <a:lstStyle/>
          <a:p>
            <a:pPr algn="ctr"/>
            <a:r>
              <a:rPr lang="en-US" sz="2800" b="1" dirty="0">
                <a:solidFill>
                  <a:srgbClr val="FF0000"/>
                </a:solidFill>
              </a:rPr>
              <a:t>Don’t look directly </a:t>
            </a:r>
          </a:p>
          <a:p>
            <a:pPr algn="ctr"/>
            <a:r>
              <a:rPr lang="en-US" sz="2800" b="1" dirty="0">
                <a:solidFill>
                  <a:srgbClr val="FF0000"/>
                </a:solidFill>
              </a:rPr>
              <a:t>at the Sun!</a:t>
            </a:r>
          </a:p>
        </p:txBody>
      </p:sp>
      <p:pic>
        <p:nvPicPr>
          <p:cNvPr id="8194" name="Picture 2" descr="Do not use eclipse glasses as a replacement &#10;for a solar filter when photographing totality. ">
            <a:extLst>
              <a:ext uri="{FF2B5EF4-FFF2-40B4-BE49-F238E27FC236}">
                <a16:creationId xmlns:a16="http://schemas.microsoft.com/office/drawing/2014/main" id="{D7966883-B1E6-8EDE-6295-EFFF1DBA9F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77" t="13729" r="18166"/>
          <a:stretch/>
        </p:blipFill>
        <p:spPr bwMode="auto">
          <a:xfrm>
            <a:off x="7089306" y="3249119"/>
            <a:ext cx="402825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y Sunglasses For A Solar Eclipse Are A Bad Idea, 44% OFF">
            <a:extLst>
              <a:ext uri="{FF2B5EF4-FFF2-40B4-BE49-F238E27FC236}">
                <a16:creationId xmlns:a16="http://schemas.microsoft.com/office/drawing/2014/main" id="{F8697655-66C3-4803-2C81-8C1003F9D9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434" b="25787"/>
          <a:stretch/>
        </p:blipFill>
        <p:spPr bwMode="auto">
          <a:xfrm>
            <a:off x="977015" y="1271245"/>
            <a:ext cx="2857505" cy="2468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7D3ECA-9D71-15BF-94FA-0279410E04AE}"/>
              </a:ext>
            </a:extLst>
          </p:cNvPr>
          <p:cNvSpPr txBox="1"/>
          <p:nvPr/>
        </p:nvSpPr>
        <p:spPr>
          <a:xfrm>
            <a:off x="4055093" y="1731435"/>
            <a:ext cx="3034213" cy="1384995"/>
          </a:xfrm>
          <a:prstGeom prst="rect">
            <a:avLst/>
          </a:prstGeom>
          <a:noFill/>
        </p:spPr>
        <p:txBody>
          <a:bodyPr wrap="square" rtlCol="0">
            <a:spAutoFit/>
          </a:bodyPr>
          <a:lstStyle/>
          <a:p>
            <a:r>
              <a:rPr lang="en-US" sz="2800" b="1" dirty="0">
                <a:solidFill>
                  <a:srgbClr val="FFC000"/>
                </a:solidFill>
              </a:rPr>
              <a:t>Do not use regular sunglasses – it will burn your retina </a:t>
            </a:r>
          </a:p>
        </p:txBody>
      </p:sp>
    </p:spTree>
    <p:extLst>
      <p:ext uri="{BB962C8B-B14F-4D97-AF65-F5344CB8AC3E}">
        <p14:creationId xmlns:p14="http://schemas.microsoft.com/office/powerpoint/2010/main" val="2776862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2316" y="276836"/>
            <a:ext cx="6283355" cy="1077218"/>
          </a:xfrm>
          <a:prstGeom prst="rect">
            <a:avLst/>
          </a:prstGeom>
          <a:noFill/>
        </p:spPr>
        <p:txBody>
          <a:bodyPr wrap="square" rtlCol="0">
            <a:spAutoFit/>
          </a:bodyPr>
          <a:lstStyle/>
          <a:p>
            <a:r>
              <a:rPr lang="en-US" sz="4000" b="1" dirty="0">
                <a:solidFill>
                  <a:srgbClr val="FFC000"/>
                </a:solidFill>
              </a:rPr>
              <a:t>Viewing the Eclipse Online</a:t>
            </a:r>
          </a:p>
          <a:p>
            <a:r>
              <a:rPr lang="en-US" sz="2400" dirty="0"/>
              <a:t> </a:t>
            </a:r>
          </a:p>
        </p:txBody>
      </p:sp>
      <p:sp>
        <p:nvSpPr>
          <p:cNvPr id="5" name="TextBox 4"/>
          <p:cNvSpPr txBox="1"/>
          <p:nvPr/>
        </p:nvSpPr>
        <p:spPr>
          <a:xfrm>
            <a:off x="216374" y="1611582"/>
            <a:ext cx="11759251" cy="1384995"/>
          </a:xfrm>
          <a:prstGeom prst="rect">
            <a:avLst/>
          </a:prstGeom>
          <a:noFill/>
        </p:spPr>
        <p:txBody>
          <a:bodyPr wrap="square" rtlCol="0">
            <a:spAutoFit/>
          </a:bodyPr>
          <a:lstStyle/>
          <a:p>
            <a:pPr>
              <a:spcAft>
                <a:spcPts val="1200"/>
              </a:spcAft>
            </a:pPr>
            <a:r>
              <a:rPr lang="en-US" sz="3200" b="1" dirty="0">
                <a:solidFill>
                  <a:srgbClr val="92D050"/>
                </a:solidFill>
              </a:rPr>
              <a:t>NASA</a:t>
            </a:r>
            <a:r>
              <a:rPr lang="en-US" sz="3200" b="1" dirty="0">
                <a:solidFill>
                  <a:srgbClr val="FFC000"/>
                </a:solidFill>
              </a:rPr>
              <a:t> </a:t>
            </a:r>
            <a:r>
              <a:rPr lang="en-US" sz="3200" b="1" dirty="0">
                <a:solidFill>
                  <a:srgbClr val="92D050"/>
                </a:solidFill>
              </a:rPr>
              <a:t>will stream the 2024 eclipse live:</a:t>
            </a:r>
          </a:p>
          <a:p>
            <a:pPr>
              <a:spcBef>
                <a:spcPts val="1200"/>
              </a:spcBef>
            </a:pPr>
            <a:r>
              <a:rPr lang="en-US" sz="3200" b="1" dirty="0">
                <a:solidFill>
                  <a:srgbClr val="FFC000"/>
                </a:solidFill>
              </a:rPr>
              <a:t>https://science.nasa.gov/eclipses/future-eclipses/eclipse-2024/live/</a:t>
            </a:r>
          </a:p>
        </p:txBody>
      </p:sp>
    </p:spTree>
    <p:extLst>
      <p:ext uri="{BB962C8B-B14F-4D97-AF65-F5344CB8AC3E}">
        <p14:creationId xmlns:p14="http://schemas.microsoft.com/office/powerpoint/2010/main" val="909828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3191" y="276836"/>
            <a:ext cx="9575321" cy="1077218"/>
          </a:xfrm>
          <a:prstGeom prst="rect">
            <a:avLst/>
          </a:prstGeom>
          <a:noFill/>
        </p:spPr>
        <p:txBody>
          <a:bodyPr wrap="square" rtlCol="0">
            <a:spAutoFit/>
          </a:bodyPr>
          <a:lstStyle/>
          <a:p>
            <a:r>
              <a:rPr lang="en-US" sz="4000" b="1" dirty="0">
                <a:solidFill>
                  <a:srgbClr val="FFC000"/>
                </a:solidFill>
              </a:rPr>
              <a:t>Solar Observatories: simulating the Eclipses</a:t>
            </a:r>
          </a:p>
          <a:p>
            <a:r>
              <a:rPr lang="en-US" sz="2400" dirty="0"/>
              <a:t> </a:t>
            </a:r>
          </a:p>
        </p:txBody>
      </p:sp>
      <p:pic>
        <p:nvPicPr>
          <p:cNvPr id="3" name="Picture 2" descr="https://sohowww.nascom.nasa.gov/gallery/images/large/2cometsstill_p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080" y="1350632"/>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sohowww.nascom.nasa.gov/gallery/SolarCorona/large/las018_pr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777" y="135063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51294" y="6123963"/>
            <a:ext cx="9378914" cy="523220"/>
          </a:xfrm>
          <a:prstGeom prst="rect">
            <a:avLst/>
          </a:prstGeom>
          <a:noFill/>
        </p:spPr>
        <p:txBody>
          <a:bodyPr wrap="none" rtlCol="0">
            <a:spAutoFit/>
          </a:bodyPr>
          <a:lstStyle/>
          <a:p>
            <a:r>
              <a:rPr lang="en-US" sz="2800" b="1" dirty="0">
                <a:solidFill>
                  <a:srgbClr val="FFC000"/>
                </a:solidFill>
              </a:rPr>
              <a:t>Images from NASA’s SOHO (Solar &amp; Heliospheric Observatory)</a:t>
            </a:r>
          </a:p>
        </p:txBody>
      </p:sp>
      <p:sp>
        <p:nvSpPr>
          <p:cNvPr id="6" name="TextBox 5"/>
          <p:cNvSpPr txBox="1"/>
          <p:nvPr/>
        </p:nvSpPr>
        <p:spPr>
          <a:xfrm>
            <a:off x="5134056" y="2650921"/>
            <a:ext cx="1831655" cy="1938992"/>
          </a:xfrm>
          <a:prstGeom prst="rect">
            <a:avLst/>
          </a:prstGeom>
          <a:noFill/>
        </p:spPr>
        <p:txBody>
          <a:bodyPr wrap="none" rtlCol="0">
            <a:spAutoFit/>
          </a:bodyPr>
          <a:lstStyle/>
          <a:p>
            <a:pPr algn="ctr"/>
            <a:r>
              <a:rPr lang="en-US" sz="2400" b="1" dirty="0">
                <a:solidFill>
                  <a:srgbClr val="FFC000"/>
                </a:solidFill>
              </a:rPr>
              <a:t>Coronagraph</a:t>
            </a:r>
          </a:p>
          <a:p>
            <a:pPr algn="ctr"/>
            <a:endParaRPr lang="en-US" sz="2400" b="1" dirty="0">
              <a:solidFill>
                <a:srgbClr val="FFC000"/>
              </a:solidFill>
            </a:endParaRPr>
          </a:p>
          <a:p>
            <a:pPr algn="ctr"/>
            <a:r>
              <a:rPr lang="en-US" sz="2400" b="1" dirty="0">
                <a:solidFill>
                  <a:srgbClr val="FFC000"/>
                </a:solidFill>
              </a:rPr>
              <a:t>covers the</a:t>
            </a:r>
          </a:p>
          <a:p>
            <a:pPr algn="ctr"/>
            <a:r>
              <a:rPr lang="en-US" sz="2400" b="1" dirty="0">
                <a:solidFill>
                  <a:srgbClr val="FFC000"/>
                </a:solidFill>
              </a:rPr>
              <a:t>disk of </a:t>
            </a:r>
          </a:p>
          <a:p>
            <a:pPr algn="ctr"/>
            <a:r>
              <a:rPr lang="en-US" sz="2400" b="1" dirty="0">
                <a:solidFill>
                  <a:srgbClr val="FFC000"/>
                </a:solidFill>
              </a:rPr>
              <a:t>the Sun</a:t>
            </a:r>
          </a:p>
        </p:txBody>
      </p:sp>
      <p:cxnSp>
        <p:nvCxnSpPr>
          <p:cNvPr id="8" name="Straight Arrow Connector 7"/>
          <p:cNvCxnSpPr/>
          <p:nvPr/>
        </p:nvCxnSpPr>
        <p:spPr>
          <a:xfrm flipH="1">
            <a:off x="3288484" y="3112586"/>
            <a:ext cx="2533476" cy="48629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300897" y="3152051"/>
            <a:ext cx="2533476" cy="48629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75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ohowww.nascom.nasa.gov/gallery/images/large/molten304_earth_p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142" y="1182895"/>
            <a:ext cx="5486400" cy="53530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86410" y="199127"/>
            <a:ext cx="7047314" cy="707886"/>
          </a:xfrm>
          <a:prstGeom prst="rect">
            <a:avLst/>
          </a:prstGeom>
        </p:spPr>
        <p:txBody>
          <a:bodyPr wrap="none">
            <a:spAutoFit/>
          </a:bodyPr>
          <a:lstStyle/>
          <a:p>
            <a:r>
              <a:rPr lang="en-US" sz="4000" b="1" dirty="0">
                <a:solidFill>
                  <a:srgbClr val="FFC000"/>
                </a:solidFill>
              </a:rPr>
              <a:t>SOHO: prominences &amp; filaments</a:t>
            </a:r>
            <a:endParaRPr lang="en-US" sz="4000" dirty="0"/>
          </a:p>
        </p:txBody>
      </p:sp>
      <p:sp>
        <p:nvSpPr>
          <p:cNvPr id="4" name="TextBox 3"/>
          <p:cNvSpPr txBox="1"/>
          <p:nvPr/>
        </p:nvSpPr>
        <p:spPr>
          <a:xfrm>
            <a:off x="1585518" y="5100509"/>
            <a:ext cx="2223494" cy="584775"/>
          </a:xfrm>
          <a:prstGeom prst="rect">
            <a:avLst/>
          </a:prstGeom>
          <a:noFill/>
        </p:spPr>
        <p:txBody>
          <a:bodyPr wrap="none" rtlCol="0">
            <a:spAutoFit/>
          </a:bodyPr>
          <a:lstStyle/>
          <a:p>
            <a:r>
              <a:rPr lang="en-US" sz="3200" b="1" dirty="0">
                <a:solidFill>
                  <a:srgbClr val="FFC000"/>
                </a:solidFill>
              </a:rPr>
              <a:t>Prominence</a:t>
            </a:r>
          </a:p>
        </p:txBody>
      </p:sp>
      <p:sp>
        <p:nvSpPr>
          <p:cNvPr id="5" name="TextBox 4"/>
          <p:cNvSpPr txBox="1"/>
          <p:nvPr/>
        </p:nvSpPr>
        <p:spPr>
          <a:xfrm>
            <a:off x="1805030" y="2048311"/>
            <a:ext cx="1676485" cy="584775"/>
          </a:xfrm>
          <a:prstGeom prst="rect">
            <a:avLst/>
          </a:prstGeom>
          <a:noFill/>
        </p:spPr>
        <p:txBody>
          <a:bodyPr wrap="none" rtlCol="0">
            <a:spAutoFit/>
          </a:bodyPr>
          <a:lstStyle/>
          <a:p>
            <a:r>
              <a:rPr lang="en-US" sz="3200" b="1" dirty="0">
                <a:solidFill>
                  <a:srgbClr val="FFC000"/>
                </a:solidFill>
              </a:rPr>
              <a:t>Filament</a:t>
            </a:r>
          </a:p>
        </p:txBody>
      </p:sp>
      <p:cxnSp>
        <p:nvCxnSpPr>
          <p:cNvPr id="7" name="Straight Arrow Connector 6"/>
          <p:cNvCxnSpPr/>
          <p:nvPr/>
        </p:nvCxnSpPr>
        <p:spPr>
          <a:xfrm>
            <a:off x="3699545" y="2390862"/>
            <a:ext cx="3624044" cy="35233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001549" y="4227049"/>
            <a:ext cx="2230578" cy="116584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059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6410" y="199127"/>
            <a:ext cx="7047314" cy="707886"/>
          </a:xfrm>
          <a:prstGeom prst="rect">
            <a:avLst/>
          </a:prstGeom>
        </p:spPr>
        <p:txBody>
          <a:bodyPr wrap="none">
            <a:spAutoFit/>
          </a:bodyPr>
          <a:lstStyle/>
          <a:p>
            <a:r>
              <a:rPr lang="en-US" sz="4000" b="1" dirty="0">
                <a:solidFill>
                  <a:srgbClr val="FFC000"/>
                </a:solidFill>
              </a:rPr>
              <a:t>SOHO: prominences &amp; filaments</a:t>
            </a:r>
            <a:endParaRPr lang="en-US" sz="4000" dirty="0"/>
          </a:p>
        </p:txBody>
      </p:sp>
      <p:pic>
        <p:nvPicPr>
          <p:cNvPr id="3" name="Picture 2" descr="https://sohowww.nascom.nasa.gov/gallery/images/large/eitplume_p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943" y="1208019"/>
            <a:ext cx="5129177" cy="51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960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6032" y="199127"/>
            <a:ext cx="7979941" cy="707886"/>
          </a:xfrm>
          <a:prstGeom prst="rect">
            <a:avLst/>
          </a:prstGeom>
        </p:spPr>
        <p:txBody>
          <a:bodyPr wrap="none">
            <a:spAutoFit/>
          </a:bodyPr>
          <a:lstStyle/>
          <a:p>
            <a:r>
              <a:rPr lang="en-US" sz="4000" b="1" dirty="0">
                <a:solidFill>
                  <a:srgbClr val="FFC000"/>
                </a:solidFill>
              </a:rPr>
              <a:t>Prominences &amp; the Sun’s Magnetism</a:t>
            </a:r>
            <a:endParaRPr lang="en-US" sz="4000" dirty="0"/>
          </a:p>
        </p:txBody>
      </p:sp>
      <p:pic>
        <p:nvPicPr>
          <p:cNvPr id="4" name="Picture 27" descr="14_17_FigureA_Unann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2257"/>
          <a:stretch/>
        </p:blipFill>
        <p:spPr bwMode="auto">
          <a:xfrm>
            <a:off x="6564716" y="3031152"/>
            <a:ext cx="4537803" cy="34747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14_17_FigureB"/>
          <p:cNvPicPr>
            <a:picLocks noChangeAspect="1" noChangeArrowheads="1"/>
          </p:cNvPicPr>
          <p:nvPr/>
        </p:nvPicPr>
        <p:blipFill rotWithShape="1">
          <a:blip r:embed="rId3">
            <a:extLst>
              <a:ext uri="{28A0092B-C50C-407E-A947-70E740481C1C}">
                <a14:useLocalDpi xmlns:a14="http://schemas.microsoft.com/office/drawing/2010/main" val="0"/>
              </a:ext>
            </a:extLst>
          </a:blip>
          <a:srcRect l="1714" t="3639" r="2298" b="15721"/>
          <a:stretch/>
        </p:blipFill>
        <p:spPr bwMode="auto">
          <a:xfrm>
            <a:off x="1085308" y="1371601"/>
            <a:ext cx="4737793"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021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2026" y="630594"/>
            <a:ext cx="9552267" cy="4708981"/>
          </a:xfrm>
          <a:prstGeom prst="rect">
            <a:avLst/>
          </a:prstGeom>
        </p:spPr>
        <p:txBody>
          <a:bodyPr wrap="square">
            <a:spAutoFit/>
          </a:bodyPr>
          <a:lstStyle/>
          <a:p>
            <a:pPr>
              <a:spcBef>
                <a:spcPts val="1200"/>
              </a:spcBef>
            </a:pPr>
            <a:r>
              <a:rPr lang="en-US" sz="4000" b="1" dirty="0">
                <a:solidFill>
                  <a:srgbClr val="FFC000"/>
                </a:solidFill>
              </a:rPr>
              <a:t>Solar and Lunar Eclipses</a:t>
            </a:r>
          </a:p>
          <a:p>
            <a:pPr marL="742950" lvl="1" indent="-285750">
              <a:spcBef>
                <a:spcPts val="2400"/>
              </a:spcBef>
              <a:buFontTx/>
              <a:buChar char="-"/>
            </a:pPr>
            <a:r>
              <a:rPr lang="en-US" sz="3200" b="1" dirty="0">
                <a:solidFill>
                  <a:srgbClr val="FFC000"/>
                </a:solidFill>
              </a:rPr>
              <a:t>Why do they happen</a:t>
            </a:r>
          </a:p>
          <a:p>
            <a:pPr marL="742950" lvl="1" indent="-285750">
              <a:spcBef>
                <a:spcPts val="2400"/>
              </a:spcBef>
              <a:buFontTx/>
              <a:buChar char="-"/>
            </a:pPr>
            <a:r>
              <a:rPr lang="en-US" sz="3200" b="1" dirty="0">
                <a:solidFill>
                  <a:srgbClr val="FFC000"/>
                </a:solidFill>
              </a:rPr>
              <a:t>Partial, annular and total eclipses</a:t>
            </a:r>
          </a:p>
          <a:p>
            <a:pPr marL="742950" lvl="1" indent="-285750">
              <a:spcBef>
                <a:spcPts val="2400"/>
              </a:spcBef>
              <a:buFontTx/>
              <a:buChar char="-"/>
            </a:pPr>
            <a:r>
              <a:rPr lang="en-US" sz="3200" b="1" dirty="0">
                <a:solidFill>
                  <a:srgbClr val="FFC000"/>
                </a:solidFill>
              </a:rPr>
              <a:t>Why do they fall on such a small area of our planet</a:t>
            </a:r>
          </a:p>
          <a:p>
            <a:pPr marL="742950" lvl="1" indent="-285750">
              <a:spcBef>
                <a:spcPts val="2400"/>
              </a:spcBef>
              <a:buFontTx/>
              <a:buChar char="-"/>
            </a:pPr>
            <a:r>
              <a:rPr lang="en-US" sz="3200" b="1" dirty="0">
                <a:solidFill>
                  <a:srgbClr val="FFC000"/>
                </a:solidFill>
              </a:rPr>
              <a:t>Why are solar eclipses so rare</a:t>
            </a:r>
          </a:p>
          <a:p>
            <a:pPr marL="742950" lvl="1" indent="-285750">
              <a:spcBef>
                <a:spcPts val="2400"/>
              </a:spcBef>
              <a:buFontTx/>
              <a:buChar char="-"/>
            </a:pPr>
            <a:r>
              <a:rPr lang="en-US" sz="3200" b="1" dirty="0">
                <a:solidFill>
                  <a:srgbClr val="FFC000"/>
                </a:solidFill>
              </a:rPr>
              <a:t>Why are solar eclipses so short</a:t>
            </a:r>
          </a:p>
        </p:txBody>
      </p:sp>
    </p:spTree>
    <p:extLst>
      <p:ext uri="{BB962C8B-B14F-4D97-AF65-F5344CB8AC3E}">
        <p14:creationId xmlns:p14="http://schemas.microsoft.com/office/powerpoint/2010/main" val="3684934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IS Tri-col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423" y="1165545"/>
            <a:ext cx="5519019" cy="5303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66768" y="199127"/>
            <a:ext cx="7467172" cy="707886"/>
          </a:xfrm>
          <a:prstGeom prst="rect">
            <a:avLst/>
          </a:prstGeom>
        </p:spPr>
        <p:txBody>
          <a:bodyPr wrap="none">
            <a:spAutoFit/>
          </a:bodyPr>
          <a:lstStyle/>
          <a:p>
            <a:r>
              <a:rPr lang="en-US" sz="4000" b="1" dirty="0">
                <a:solidFill>
                  <a:srgbClr val="FFC000"/>
                </a:solidFill>
              </a:rPr>
              <a:t>HINODE: Max &amp; Min Solar Activity</a:t>
            </a:r>
            <a:endParaRPr lang="en-US" sz="4000" dirty="0"/>
          </a:p>
        </p:txBody>
      </p:sp>
      <p:pic>
        <p:nvPicPr>
          <p:cNvPr id="7170" name="Picture 2" descr="Solar Max Might Arrive Early | Spaceweather.com">
            <a:extLst>
              <a:ext uri="{FF2B5EF4-FFF2-40B4-BE49-F238E27FC236}">
                <a16:creationId xmlns:a16="http://schemas.microsoft.com/office/drawing/2014/main" id="{63F7F629-86CB-0CF9-5F49-AF308BD99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825" y="3285055"/>
            <a:ext cx="6122252"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980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6410" y="199127"/>
            <a:ext cx="6345776" cy="707886"/>
          </a:xfrm>
          <a:prstGeom prst="rect">
            <a:avLst/>
          </a:prstGeom>
        </p:spPr>
        <p:txBody>
          <a:bodyPr wrap="none">
            <a:spAutoFit/>
          </a:bodyPr>
          <a:lstStyle/>
          <a:p>
            <a:r>
              <a:rPr lang="en-US" sz="4000" b="1" dirty="0">
                <a:solidFill>
                  <a:srgbClr val="FFC000"/>
                </a:solidFill>
              </a:rPr>
              <a:t>Solar Observatories websites</a:t>
            </a:r>
            <a:endParaRPr lang="en-US" sz="4000" dirty="0"/>
          </a:p>
        </p:txBody>
      </p:sp>
      <p:sp>
        <p:nvSpPr>
          <p:cNvPr id="3" name="TextBox 2"/>
          <p:cNvSpPr txBox="1"/>
          <p:nvPr/>
        </p:nvSpPr>
        <p:spPr>
          <a:xfrm>
            <a:off x="713061" y="1166069"/>
            <a:ext cx="11072839" cy="5663089"/>
          </a:xfrm>
          <a:prstGeom prst="rect">
            <a:avLst/>
          </a:prstGeom>
          <a:noFill/>
        </p:spPr>
        <p:txBody>
          <a:bodyPr wrap="none" rtlCol="0">
            <a:spAutoFit/>
          </a:bodyPr>
          <a:lstStyle/>
          <a:p>
            <a:r>
              <a:rPr lang="en-US" sz="3200" b="1" dirty="0">
                <a:solidFill>
                  <a:srgbClr val="FFC000"/>
                </a:solidFill>
              </a:rPr>
              <a:t>SOHO – Solar &amp; Heliospheric Observatory – NASA </a:t>
            </a:r>
          </a:p>
          <a:p>
            <a:endParaRPr lang="en-US" sz="1400" b="1" dirty="0">
              <a:solidFill>
                <a:srgbClr val="92D050"/>
              </a:solidFill>
            </a:endParaRPr>
          </a:p>
          <a:p>
            <a:r>
              <a:rPr lang="en-US" sz="3200" b="1" dirty="0">
                <a:solidFill>
                  <a:srgbClr val="92D050"/>
                </a:solidFill>
              </a:rPr>
              <a:t>soho.nascom.nasa.gov/gallery/bestofsoho.html</a:t>
            </a:r>
          </a:p>
          <a:p>
            <a:endParaRPr lang="en-US" sz="3200" b="1" dirty="0">
              <a:solidFill>
                <a:srgbClr val="FFC000"/>
              </a:solidFill>
            </a:endParaRPr>
          </a:p>
          <a:p>
            <a:r>
              <a:rPr lang="en-US" sz="3200" b="1" dirty="0">
                <a:solidFill>
                  <a:srgbClr val="FFC000"/>
                </a:solidFill>
              </a:rPr>
              <a:t>SDO – Solar Dynamic Observatory – NASA </a:t>
            </a:r>
          </a:p>
          <a:p>
            <a:endParaRPr lang="en-US" sz="1400" b="1" dirty="0">
              <a:solidFill>
                <a:srgbClr val="92D050"/>
              </a:solidFill>
            </a:endParaRPr>
          </a:p>
          <a:p>
            <a:r>
              <a:rPr lang="en-US" sz="3200" b="1" dirty="0">
                <a:solidFill>
                  <a:srgbClr val="92D050"/>
                </a:solidFill>
              </a:rPr>
              <a:t>sdo.gsfc.nasa.gov                                  </a:t>
            </a:r>
            <a:r>
              <a:rPr lang="en-US" sz="3200" b="1" dirty="0">
                <a:solidFill>
                  <a:srgbClr val="0070C0"/>
                </a:solidFill>
              </a:rPr>
              <a:t>“The Sun now”</a:t>
            </a:r>
          </a:p>
          <a:p>
            <a:endParaRPr lang="en-US" sz="3200" b="1" dirty="0">
              <a:solidFill>
                <a:srgbClr val="92D050"/>
              </a:solidFill>
            </a:endParaRPr>
          </a:p>
          <a:p>
            <a:r>
              <a:rPr lang="en-US" sz="3200" b="1" dirty="0">
                <a:solidFill>
                  <a:srgbClr val="FFC000"/>
                </a:solidFill>
              </a:rPr>
              <a:t>Hinode – Solar Optical (Space) Telescope – JAXA (Japan) &amp; NASA</a:t>
            </a:r>
          </a:p>
          <a:p>
            <a:endParaRPr lang="en-US" sz="1400" b="1" dirty="0">
              <a:solidFill>
                <a:srgbClr val="92D050"/>
              </a:solidFill>
            </a:endParaRPr>
          </a:p>
          <a:p>
            <a:r>
              <a:rPr lang="en-US" sz="3200" b="1" dirty="0">
                <a:solidFill>
                  <a:srgbClr val="92D050"/>
                </a:solidFill>
              </a:rPr>
              <a:t>hinode.msfc.nasa.gov                           </a:t>
            </a:r>
            <a:r>
              <a:rPr lang="en-US" sz="3200" b="1" dirty="0">
                <a:solidFill>
                  <a:srgbClr val="0070C0"/>
                </a:solidFill>
              </a:rPr>
              <a:t>“Gallery”</a:t>
            </a:r>
          </a:p>
          <a:p>
            <a:endParaRPr lang="en-US" sz="3200" b="1" dirty="0">
              <a:solidFill>
                <a:srgbClr val="92D050"/>
              </a:solidFill>
            </a:endParaRPr>
          </a:p>
          <a:p>
            <a:endParaRPr lang="en-US" sz="3200" b="1" dirty="0">
              <a:solidFill>
                <a:srgbClr val="FFC000"/>
              </a:solidFill>
            </a:endParaRPr>
          </a:p>
        </p:txBody>
      </p:sp>
    </p:spTree>
    <p:extLst>
      <p:ext uri="{BB962C8B-B14F-4D97-AF65-F5344CB8AC3E}">
        <p14:creationId xmlns:p14="http://schemas.microsoft.com/office/powerpoint/2010/main" val="1462409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2_24_Figure_Anno"/>
          <p:cNvPicPr>
            <a:picLocks noChangeAspect="1" noChangeArrowheads="1"/>
          </p:cNvPicPr>
          <p:nvPr/>
        </p:nvPicPr>
        <p:blipFill>
          <a:blip r:embed="rId2">
            <a:extLst>
              <a:ext uri="{28A0092B-C50C-407E-A947-70E740481C1C}">
                <a14:useLocalDpi xmlns:a14="http://schemas.microsoft.com/office/drawing/2010/main" val="0"/>
              </a:ext>
            </a:extLst>
          </a:blip>
          <a:srcRect b="4138"/>
          <a:stretch>
            <a:fillRect/>
          </a:stretch>
        </p:blipFill>
        <p:spPr bwMode="auto">
          <a:xfrm>
            <a:off x="1164701" y="1127125"/>
            <a:ext cx="9803321"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64966" y="318781"/>
            <a:ext cx="9321206" cy="707886"/>
          </a:xfrm>
          <a:prstGeom prst="rect">
            <a:avLst/>
          </a:prstGeom>
          <a:noFill/>
        </p:spPr>
        <p:txBody>
          <a:bodyPr wrap="none" rtlCol="0">
            <a:spAutoFit/>
          </a:bodyPr>
          <a:lstStyle/>
          <a:p>
            <a:pPr algn="ctr"/>
            <a:r>
              <a:rPr lang="en-US" sz="4000" b="1" dirty="0">
                <a:solidFill>
                  <a:srgbClr val="FFC000"/>
                </a:solidFill>
              </a:rPr>
              <a:t>Every Month a New Moon and a Full Moon</a:t>
            </a:r>
          </a:p>
        </p:txBody>
      </p:sp>
    </p:spTree>
    <p:extLst>
      <p:ext uri="{BB962C8B-B14F-4D97-AF65-F5344CB8AC3E}">
        <p14:creationId xmlns:p14="http://schemas.microsoft.com/office/powerpoint/2010/main" val="3234045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21453" y="514525"/>
            <a:ext cx="10335237" cy="17337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4000" b="1" dirty="0">
                <a:solidFill>
                  <a:srgbClr val="FFC000"/>
                </a:solidFill>
              </a:rPr>
              <a:t>Why don’t we have an eclipse every month?</a:t>
            </a:r>
          </a:p>
          <a:p>
            <a:pPr>
              <a:buFontTx/>
              <a:buNone/>
            </a:pPr>
            <a:r>
              <a:rPr lang="en-US" altLang="en-US" sz="3200" dirty="0"/>
              <a:t> </a:t>
            </a:r>
          </a:p>
          <a:p>
            <a:pPr algn="ctr">
              <a:buFontTx/>
              <a:buNone/>
            </a:pPr>
            <a:r>
              <a:rPr lang="en-US" altLang="en-US" sz="3200" b="1" dirty="0">
                <a:solidFill>
                  <a:srgbClr val="FFC000"/>
                </a:solidFill>
              </a:rPr>
              <a:t>The Moon’s orbit is tilted by 5° to the ecliptic plane</a:t>
            </a:r>
          </a:p>
          <a:p>
            <a:pPr lvl="1">
              <a:buFontTx/>
              <a:buNone/>
            </a:pPr>
            <a:endParaRPr lang="en-US" altLang="en-US" dirty="0"/>
          </a:p>
        </p:txBody>
      </p:sp>
      <p:pic>
        <p:nvPicPr>
          <p:cNvPr id="3" name="Picture 5" descr="C:\Users\Kapila\Pictures\ControlCenter3\Scan\a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2547" y="2651561"/>
            <a:ext cx="9666417"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1929468" y="3229761"/>
            <a:ext cx="6526635" cy="71306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3" idx="1"/>
          </p:cNvCxnSpPr>
          <p:nvPr/>
        </p:nvCxnSpPr>
        <p:spPr>
          <a:xfrm>
            <a:off x="1322547" y="3611681"/>
            <a:ext cx="8794576" cy="71086"/>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60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28134" y="514525"/>
            <a:ext cx="8489658" cy="17337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4000" b="1" dirty="0">
                <a:solidFill>
                  <a:srgbClr val="FFC000"/>
                </a:solidFill>
              </a:rPr>
              <a:t>   When do eclipses happen then?</a:t>
            </a:r>
          </a:p>
          <a:p>
            <a:pPr algn="ctr">
              <a:spcBef>
                <a:spcPts val="1800"/>
              </a:spcBef>
              <a:buFontTx/>
              <a:buNone/>
            </a:pPr>
            <a:r>
              <a:rPr lang="en-US" altLang="en-US" sz="3200" b="1" dirty="0">
                <a:solidFill>
                  <a:srgbClr val="FFC000"/>
                </a:solidFill>
              </a:rPr>
              <a:t>Only at the Nodes, when </a:t>
            </a:r>
          </a:p>
          <a:p>
            <a:pPr marL="457200" lvl="1" indent="0" algn="ctr">
              <a:buNone/>
            </a:pPr>
            <a:r>
              <a:rPr lang="en-US" altLang="en-US" sz="3200" b="1" dirty="0">
                <a:solidFill>
                  <a:srgbClr val="FFC000"/>
                </a:solidFill>
              </a:rPr>
              <a:t>the Moon’s orbit intersects Earth’s orbit</a:t>
            </a:r>
          </a:p>
          <a:p>
            <a:pPr lvl="1">
              <a:buFontTx/>
              <a:buNone/>
            </a:pPr>
            <a:endParaRPr lang="en-US" altLang="en-US" dirty="0"/>
          </a:p>
        </p:txBody>
      </p:sp>
      <p:pic>
        <p:nvPicPr>
          <p:cNvPr id="3" name="Picture 4" descr="C:\Users\Kapila\Pictures\ControlCenter3\Scan\CCF09052011_0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0550" y="2846825"/>
            <a:ext cx="8470900" cy="308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976382" y="3129093"/>
            <a:ext cx="931665" cy="492443"/>
          </a:xfrm>
          <a:prstGeom prst="rect">
            <a:avLst/>
          </a:prstGeom>
          <a:solidFill>
            <a:srgbClr val="D1D1FF"/>
          </a:solidFill>
        </p:spPr>
        <p:txBody>
          <a:bodyPr wrap="none" rtlCol="0">
            <a:spAutoFit/>
          </a:bodyPr>
          <a:lstStyle/>
          <a:p>
            <a:r>
              <a:rPr lang="en-US" sz="2600" b="1" dirty="0">
                <a:solidFill>
                  <a:schemeClr val="accent5">
                    <a:lumMod val="75000"/>
                  </a:schemeClr>
                </a:solidFill>
              </a:rPr>
              <a:t>Node</a:t>
            </a:r>
          </a:p>
        </p:txBody>
      </p:sp>
      <p:sp>
        <p:nvSpPr>
          <p:cNvPr id="5" name="TextBox 4"/>
          <p:cNvSpPr txBox="1"/>
          <p:nvPr/>
        </p:nvSpPr>
        <p:spPr>
          <a:xfrm>
            <a:off x="5370354" y="4707623"/>
            <a:ext cx="931665" cy="492443"/>
          </a:xfrm>
          <a:prstGeom prst="rect">
            <a:avLst/>
          </a:prstGeom>
          <a:solidFill>
            <a:srgbClr val="D1D1FF"/>
          </a:solidFill>
        </p:spPr>
        <p:txBody>
          <a:bodyPr wrap="none" rtlCol="0">
            <a:spAutoFit/>
          </a:bodyPr>
          <a:lstStyle/>
          <a:p>
            <a:r>
              <a:rPr lang="en-US" sz="2600" b="1" dirty="0">
                <a:solidFill>
                  <a:schemeClr val="accent5">
                    <a:lumMod val="75000"/>
                  </a:schemeClr>
                </a:solidFill>
              </a:rPr>
              <a:t>Node</a:t>
            </a:r>
          </a:p>
        </p:txBody>
      </p:sp>
      <p:sp>
        <p:nvSpPr>
          <p:cNvPr id="6" name="Oval 5"/>
          <p:cNvSpPr/>
          <p:nvPr/>
        </p:nvSpPr>
        <p:spPr>
          <a:xfrm>
            <a:off x="4597167" y="3655092"/>
            <a:ext cx="134224" cy="13716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814970" y="4520557"/>
            <a:ext cx="134224" cy="13716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823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9630" y="351330"/>
            <a:ext cx="8489658" cy="5827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4000" b="1" dirty="0">
                <a:solidFill>
                  <a:srgbClr val="FFC000"/>
                </a:solidFill>
              </a:rPr>
              <a:t>   Recipes for eclipses</a:t>
            </a:r>
          </a:p>
          <a:p>
            <a:pPr marL="0" indent="0">
              <a:spcBef>
                <a:spcPts val="2400"/>
              </a:spcBef>
              <a:buNone/>
            </a:pPr>
            <a:r>
              <a:rPr lang="en-US" altLang="en-US" sz="3200" b="1" dirty="0">
                <a:solidFill>
                  <a:srgbClr val="92D050"/>
                </a:solidFill>
              </a:rPr>
              <a:t>Lunar Eclipses:</a:t>
            </a:r>
          </a:p>
          <a:p>
            <a:pPr marL="0" indent="0">
              <a:spcBef>
                <a:spcPts val="1200"/>
              </a:spcBef>
              <a:buNone/>
            </a:pPr>
            <a:r>
              <a:rPr lang="en-US" altLang="en-US" sz="3200" b="1" dirty="0">
                <a:solidFill>
                  <a:srgbClr val="FFC000"/>
                </a:solidFill>
              </a:rPr>
              <a:t>      - The Moon is at one of the Nodes</a:t>
            </a:r>
          </a:p>
          <a:p>
            <a:pPr marL="0" indent="0">
              <a:spcBef>
                <a:spcPts val="1200"/>
              </a:spcBef>
              <a:buNone/>
            </a:pPr>
            <a:r>
              <a:rPr lang="en-US" altLang="en-US" sz="3200" b="1" dirty="0">
                <a:solidFill>
                  <a:srgbClr val="FFC000"/>
                </a:solidFill>
              </a:rPr>
              <a:t>      - The Moon is Full </a:t>
            </a:r>
          </a:p>
          <a:p>
            <a:pPr marL="0" indent="0">
              <a:spcBef>
                <a:spcPts val="1200"/>
              </a:spcBef>
              <a:buNone/>
            </a:pPr>
            <a:endParaRPr lang="en-US" altLang="en-US" sz="2800" b="1" dirty="0">
              <a:solidFill>
                <a:srgbClr val="FFC000"/>
              </a:solidFill>
            </a:endParaRPr>
          </a:p>
          <a:p>
            <a:pPr marL="0" indent="0">
              <a:spcBef>
                <a:spcPts val="1200"/>
              </a:spcBef>
              <a:buNone/>
            </a:pPr>
            <a:r>
              <a:rPr lang="en-US" altLang="en-US" sz="3200" b="1" dirty="0">
                <a:solidFill>
                  <a:srgbClr val="92D050"/>
                </a:solidFill>
              </a:rPr>
              <a:t>Solar Eclipses:</a:t>
            </a:r>
          </a:p>
          <a:p>
            <a:pPr marL="0" indent="0">
              <a:spcBef>
                <a:spcPts val="1200"/>
              </a:spcBef>
              <a:buNone/>
            </a:pPr>
            <a:r>
              <a:rPr lang="en-US" altLang="en-US" sz="3200" b="1" dirty="0">
                <a:solidFill>
                  <a:srgbClr val="FFC000"/>
                </a:solidFill>
              </a:rPr>
              <a:t>      - The Moon is at one of the Nodes</a:t>
            </a:r>
          </a:p>
          <a:p>
            <a:pPr marL="457200" lvl="1" indent="0">
              <a:spcBef>
                <a:spcPts val="1200"/>
              </a:spcBef>
              <a:buNone/>
            </a:pPr>
            <a:r>
              <a:rPr lang="en-US" altLang="en-US" sz="3200" b="1" dirty="0">
                <a:solidFill>
                  <a:srgbClr val="FFC000"/>
                </a:solidFill>
              </a:rPr>
              <a:t> - The Moon is New </a:t>
            </a:r>
          </a:p>
          <a:p>
            <a:pPr lvl="1">
              <a:buFontTx/>
              <a:buNone/>
            </a:pPr>
            <a:endParaRPr lang="en-US" altLang="en-US" dirty="0"/>
          </a:p>
        </p:txBody>
      </p:sp>
      <p:pic>
        <p:nvPicPr>
          <p:cNvPr id="4" name="Picture 3" descr="An image containing two figures depicting the process of occurrence of the lunar eclipse and solar eclipse.">
            <a:extLst>
              <a:ext uri="{FF2B5EF4-FFF2-40B4-BE49-F238E27FC236}">
                <a16:creationId xmlns:a16="http://schemas.microsoft.com/office/drawing/2014/main" id="{87CA897D-AFB6-EC84-C7D4-FB008F51A8CE}"/>
              </a:ext>
            </a:extLst>
          </p:cNvPr>
          <p:cNvPicPr>
            <a:picLocks noChangeAspect="1"/>
          </p:cNvPicPr>
          <p:nvPr/>
        </p:nvPicPr>
        <p:blipFill rotWithShape="1">
          <a:blip r:embed="rId2">
            <a:extLst>
              <a:ext uri="{28A0092B-C50C-407E-A947-70E740481C1C}">
                <a14:useLocalDpi xmlns:a14="http://schemas.microsoft.com/office/drawing/2010/main" val="0"/>
              </a:ext>
            </a:extLst>
          </a:blip>
          <a:srcRect l="5582" t="1809" r="6316" b="7027"/>
          <a:stretch/>
        </p:blipFill>
        <p:spPr>
          <a:xfrm>
            <a:off x="7228935" y="1112808"/>
            <a:ext cx="4641012" cy="4084607"/>
          </a:xfrm>
          <a:prstGeom prst="rect">
            <a:avLst/>
          </a:prstGeom>
        </p:spPr>
      </p:pic>
    </p:spTree>
    <p:extLst>
      <p:ext uri="{BB962C8B-B14F-4D97-AF65-F5344CB8AC3E}">
        <p14:creationId xmlns:p14="http://schemas.microsoft.com/office/powerpoint/2010/main" val="658249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389154" y="370514"/>
            <a:ext cx="5075340" cy="8039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solidFill>
                  <a:srgbClr val="FFC000"/>
                </a:solidFill>
                <a:latin typeface="+mn-lt"/>
              </a:rPr>
              <a:t>Understanding Eclipses</a:t>
            </a:r>
          </a:p>
        </p:txBody>
      </p:sp>
      <p:sp>
        <p:nvSpPr>
          <p:cNvPr id="4" name="Rectangle 3"/>
          <p:cNvSpPr txBox="1">
            <a:spLocks noChangeArrowheads="1"/>
          </p:cNvSpPr>
          <p:nvPr/>
        </p:nvSpPr>
        <p:spPr>
          <a:xfrm>
            <a:off x="3649212" y="1524000"/>
            <a:ext cx="5050172" cy="838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b="1" dirty="0">
                <a:solidFill>
                  <a:srgbClr val="FFC000"/>
                </a:solidFill>
              </a:rPr>
              <a:t>The geometry of shadows</a:t>
            </a:r>
            <a:endParaRPr lang="en-US" altLang="en-US" sz="3200" dirty="0"/>
          </a:p>
        </p:txBody>
      </p:sp>
      <p:pic>
        <p:nvPicPr>
          <p:cNvPr id="5" name="Picture 13" descr="02_25_Figure"/>
          <p:cNvPicPr>
            <a:picLocks noChangeAspect="1" noChangeArrowheads="1"/>
          </p:cNvPicPr>
          <p:nvPr/>
        </p:nvPicPr>
        <p:blipFill>
          <a:blip r:embed="rId2">
            <a:extLst>
              <a:ext uri="{28A0092B-C50C-407E-A947-70E740481C1C}">
                <a14:useLocalDpi xmlns:a14="http://schemas.microsoft.com/office/drawing/2010/main" val="0"/>
              </a:ext>
            </a:extLst>
          </a:blip>
          <a:srcRect b="4907"/>
          <a:stretch>
            <a:fillRect/>
          </a:stretch>
        </p:blipFill>
        <p:spPr bwMode="auto">
          <a:xfrm>
            <a:off x="1854420" y="2731315"/>
            <a:ext cx="8548687"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62809" y="5595457"/>
            <a:ext cx="2398798" cy="4501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5379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
  <TotalTime>1068</TotalTime>
  <Words>890</Words>
  <Application>Microsoft Office PowerPoint</Application>
  <PresentationFormat>Widescreen</PresentationFormat>
  <Paragraphs>172</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A Disappearing Sun</vt:lpstr>
      <vt:lpstr>Solar Eclipses in Ancient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 of Totality   2024 Eclipse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Amazing Sun</dc:title>
  <dc:creator>Kapila</dc:creator>
  <cp:lastModifiedBy>Kapila Castoldi</cp:lastModifiedBy>
  <cp:revision>94</cp:revision>
  <dcterms:created xsi:type="dcterms:W3CDTF">2017-08-03T16:34:37Z</dcterms:created>
  <dcterms:modified xsi:type="dcterms:W3CDTF">2024-03-27T22:03:20Z</dcterms:modified>
</cp:coreProperties>
</file>