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sldIdLst>
    <p:sldId id="278" r:id="rId2"/>
    <p:sldId id="264" r:id="rId3"/>
    <p:sldId id="274" r:id="rId4"/>
    <p:sldId id="275" r:id="rId5"/>
    <p:sldId id="273" r:id="rId6"/>
    <p:sldId id="276" r:id="rId7"/>
    <p:sldId id="277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mPRSettings.xml>      �  <?xml version="1.0" encoding="UTF-8"?>
<!DOCTYPE plist PUBLIC "-//Apple Computer//DTD PLIST 1.0//EN" "http://www.apple.com/DTDs/PropertyList-1.0.dtd">
<plist version="1.0">
<dict>
	<key>com.apple.print.PageFormat.PMHorizontalRes</key>
	<dict>
		<key>com.apple.print.ticket.creator</key>
		<string>com.apple.printingmanager</string>
		<key>com.apple.print.ticket.itemArray</key>
		<array>
			<dict>
				<key>com.apple.print.PageFormat.PMHorizontalRes</key>
				<real>72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com.apple.print.PageFormat.PMOrientation</key>
	<dict>
		<key>com.apple.print.ticket.creator</key>
		<string>com.apple.printingmanager</string>
		<key>com.apple.print.ticket.itemArray</key>
		<array>
			<dict>
				<key>com.apple.print.PageFormat.PMOrientation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com.apple.print.PageFormat.PMScaling</key>
	<dict>
		<key>com.apple.print.ticket.creator</key>
		<string>com.apple.printingmanager</string>
		<key>com.apple.print.ticket.itemArray</key>
		<array>
			<dict>
				<key>com.apple.print.PageFormat.PMScaling</key>
				<real>1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com.apple.print.PageFormat.PMVerticalRes</key>
	<dict>
		<key>com.apple.print.ticket.creator</key>
		<string>com.apple.printingmanager</string>
		<key>com.apple.print.ticket.itemArray</key>
		<array>
			<dict>
				<key>com.apple.print.PageFormat.PMVerticalRes</key>
				<real>72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com.apple.print.PageFormat.PMVerticalScaling</key>
	<dict>
		<key>com.apple.print.ticket.creator</key>
		<string>com.apple.printingmanager</string>
		<key>com.apple.print.ticket.itemArray</key>
		<array>
			<dict>
				<key>com.apple.print.PageFormat.PMVerticalScaling</key>
				<real>1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com.apple.print.subTicket.paper_info_ticket</key>
	<dict>
		<key>com.apple.print.PageFormat.PMAdjustedPageRect</key>
		<dict>
			<key>com.apple.print.ticket.creator</key>
			<string>com.apple.printingmanager</string>
			<key>com.apple.print.ticket.itemArray</key>
			<array>
				<dict>
					<key>com.apple.print.PageFormat.PMAdjustedPageRect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com.apple.print.PageFormat.PMAdjustedPaperRect</key>
		<dict>
			<key>com.apple.print.ticket.creator</key>
			<string>com.apple.printingmanager</string>
			<key>com.apple.print.ticket.itemArray</key>
			<array>
				<dict>
					<key>com.apple.print.PageFormat.PMAdjustedPaperRect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com.apple.print.PaperInfo.PMPaperName</key>
		<dict>
			<key>com.apple.print.ticket.creator</key>
			<string>com.apple.print.pm.PostScript</string>
			<key>com.apple.print.ticket.itemArray</key>
			<array>
				<dict>
					<key>com.apple.print.PaperInfo.PMPaperName</key>
					<string>na-letter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com.apple.print.PaperInfo.PMUnadjustedPageRect</key>
		<dict>
			<key>com.apple.print.ticket.creator</key>
			<string>com.apple.print.pm.PostScript</string>
			<key>com.apple.print.ticket.itemArray</key>
			<array>
				<dict>
					<key>com.apple.print.PaperInfo.PMUnadjustedPageRect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com.apple.print.PaperInfo.PMUnadjustedPaperRect</key>
		<dict>
			<key>com.apple.print.ticket.creator</key>
			<string>com.apple.print.pm.PostScript</string>
			<key>com.apple.print.ticket.itemArray</key>
			<array>
				<dict>
					<key>com.apple.print.PaperInfo.PMUnadjustedPaperRect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com.apple.print.PaperInfo.ppd.PMPaperName</key>
		<dict>
			<key>com.apple.print.ticket.creator</key>
			<string>com.apple.print.pm.PostScript</string>
			<key>com.apple.print.ticket.itemArray</key>
			<array>
				<dict>
					<key>com.apple.print.PaperInfo.ppd.PMPaperName</key>
					<string>US 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com.apple.print.ticket.APIVersion</key>
		<string>00.20</string>
		<key>com.apple.print.ticket.privateLock</key>
		<false/>
		<key>com.apple.print.ticket.type</key>
		<string>com.apple.print.PaperInfoTicket</string>
	</dict>
	<key>com.apple.print.ticket.APIVersion</key>
	<string>00.20</string>
	<key>com.apple.print.ticket.privateLock</key>
	<false/>
	<key>com.apple.print.ticket.type</key>
	<string>com.apple.print.PageFormatTicket</string>
</dict>
</plist>
   &  <?xml version="1.0" encoding="UTF-8"?>
<!DOCTYPE plist PUBLIC "-//Apple Computer//DTD PLIST 1.0//EN" "http://www.apple.com/DTDs/PropertyList-1.0.dtd">
<plist version="1.0">
<dict>
	<key>com.apple.print.DocumentTicket.PMSpoolFormat</key>
	<dict>
		<key>com.apple.print.ticket.creator</key>
		<string>com.apple.printingmanager</string>
		<key>com.apple.print.ticket.itemArray</key>
		<array>
			<dict>
				<key>com.apple.print.DocumentTicket.PMSpoolFormat</key>
				<string>application/pdf</string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com.apple.print.PrintSettings.PMColorMatchingMode</key>
	<dict>
		<key>com.apple.print.ticket.creator</key>
		<string>com.apple.printingmanager</string>
		<key>com.apple.print.ticket.itemArray</key>
		<array>
			<dict>
				<key>com.apple.print.PrintSettings.PMColorMatchingMode</key>
				<integer>0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com.apple.print.PrintSettings.PMColorSyncProfileID</key>
	<dict>
		<key>com.apple.print.ticket.creator</key>
		<string>com.apple.printingmanager</string>
		<key>com.apple.print.ticket.itemArray</key>
		<array>
			<dict>
				<key>com.apple.print.PrintSettings.PMColorSyncProfileID</key>
				<integer>1580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com.apple.print.PrintSettings.PMCopies</key>
	<dict>
		<key>com.apple.print.ticket.creator</key>
		<string>com.apple.printingmanager</string>
		<key>com.apple.print.ticket.itemArray</key>
		<array>
			<dict>
				<key>com.apple.print.PrintSettings.PMCopies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com.apple.print.PrintSettings.PMCopyCollate</key>
	<dict>
		<key>com.apple.print.ticket.creator</key>
		<string>com.apple.printingmanager</string>
		<key>com.apple.print.ticket.itemArray</key>
		<array>
			<dict>
				<key>com.apple.print.PrintSettings.PMCopyCollate</key>
				<true/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com.apple.print.PrintSettings.PMFirstPage</key>
	<dict>
		<key>com.apple.print.ticket.creator</key>
		<string>com.apple.printingmanager</string>
		<key>com.apple.print.ticket.itemArray</key>
		<array>
			<dict>
				<key>com.apple.print.PrintSettings.PMFirstPage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com.apple.print.PrintSettings.PMLastPage</key>
	<dict>
		<key>com.apple.print.ticket.creator</key>
		<string>com.apple.printingmanager</string>
		<key>com.apple.print.ticket.itemArray</key>
		<array>
			<dict>
				<key>com.apple.print.PrintSettings.PMLastPage</key>
				<integer>2147483647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com.apple.print.PrintSettings.PMPageRange</key>
	<dict>
		<key>com.apple.print.ticket.creator</key>
		<string>com.apple.printingmanager</string>
		<key>com.apple.print.ticket.itemArray</key>
		<array>
			<dict>
				<key>com.apple.print.PrintSettings.PMPageRange</key>
				<array>
					<integer>1</integer>
					<integer>2147483647</integer>
				</array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com.apple.print.ticket.APIVersion</key>
	<string>00.20</string>
	<key>com.apple.print.ticket.privateLock</key>
	<false/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22" Type="http://schemas.openxmlformats.org/officeDocument/2006/relationships/pmPRSettings" Target="pmPRSetting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DB2CE-EB59-4B26-BFA9-CA33C84E832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5C9F-A098-4876-AE5F-914A57D80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2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5C9F-A098-4876-AE5F-914A57D80B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b="0" i="0" kern="1200">
                <a:solidFill>
                  <a:schemeClr val="tx2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b="0" i="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22450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53000" y="1066800"/>
            <a:ext cx="3810000" cy="4876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85799"/>
            <a:ext cx="8042276" cy="12159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57400"/>
            <a:ext cx="8042276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685800"/>
            <a:ext cx="8402040" cy="2895600"/>
          </a:xfrm>
          <a:ln w="3175">
            <a:solidFill>
              <a:schemeClr val="bg1"/>
            </a:solidFill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85799"/>
            <a:ext cx="8042276" cy="11397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981200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981200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38200"/>
            <a:ext cx="8042276" cy="98733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9274" y="1834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728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1070" y="1834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728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38200"/>
            <a:ext cx="8042276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1452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1143000"/>
            <a:ext cx="3840480" cy="53340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2362200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6" cy="13369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2026025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pic>
        <p:nvPicPr>
          <p:cNvPr id="7" name="Picture 6" descr="blk_header_pp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b="0" i="0" kern="1200">
          <a:solidFill>
            <a:schemeClr val="tx2"/>
          </a:solidFill>
          <a:latin typeface="Times"/>
          <a:ea typeface="+mj-ea"/>
          <a:cs typeface="Time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b="0" i="0" kern="1200">
          <a:solidFill>
            <a:schemeClr val="tx1"/>
          </a:solidFill>
          <a:latin typeface="Verdana"/>
          <a:ea typeface="+mn-ea"/>
          <a:cs typeface="Verdana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b="0" i="0" kern="1200">
          <a:solidFill>
            <a:schemeClr val="tx1"/>
          </a:solidFill>
          <a:latin typeface="Verdana"/>
          <a:ea typeface="+mn-ea"/>
          <a:cs typeface="Verdana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b="0" i="0" kern="1200">
          <a:solidFill>
            <a:schemeClr val="tx1"/>
          </a:solidFill>
          <a:latin typeface="Verdana"/>
          <a:ea typeface="+mn-ea"/>
          <a:cs typeface="Verdana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/>
          </a:solidFill>
          <a:latin typeface="Verdana"/>
          <a:ea typeface="+mn-ea"/>
          <a:cs typeface="Verdana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twellsou.catertrax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earbus@oakland.edu" TargetMode="External"/><Relationship Id="rId2" Type="http://schemas.openxmlformats.org/officeDocument/2006/relationships/hyperlink" Target="http://wwwp.oakland.edu/bearbus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eperry@oakland.edu" TargetMode="External"/><Relationship Id="rId2" Type="http://schemas.openxmlformats.org/officeDocument/2006/relationships/hyperlink" Target="mailto:Webster@Oaklan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042276" cy="1215931"/>
          </a:xfrm>
        </p:spPr>
        <p:txBody>
          <a:bodyPr/>
          <a:lstStyle/>
          <a:p>
            <a:r>
              <a:rPr lang="en-US" dirty="0" smtClean="0"/>
              <a:t>Student Organization </a:t>
            </a:r>
            <a:br>
              <a:rPr lang="en-US" dirty="0" smtClean="0"/>
            </a:br>
            <a:r>
              <a:rPr lang="en-US" dirty="0" smtClean="0"/>
              <a:t>Campus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8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Oakland Center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2057400"/>
            <a:ext cx="8213725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Decorations</a:t>
            </a:r>
          </a:p>
          <a:p>
            <a:pPr lvl="1"/>
            <a:r>
              <a:rPr lang="en-US" dirty="0" smtClean="0"/>
              <a:t>NO: Stapling</a:t>
            </a:r>
            <a:r>
              <a:rPr lang="en-US" dirty="0"/>
              <a:t>, tacking or adhering to any painted surfaces, brick walls, furniture, floors or glass </a:t>
            </a:r>
            <a:r>
              <a:rPr lang="en-US" dirty="0" smtClean="0"/>
              <a:t>doors. No </a:t>
            </a:r>
            <a:r>
              <a:rPr lang="en-US" dirty="0"/>
              <a:t>glitter or </a:t>
            </a:r>
            <a:r>
              <a:rPr lang="en-US" dirty="0" smtClean="0"/>
              <a:t>confetti. No candles</a:t>
            </a:r>
            <a:r>
              <a:rPr lang="en-US" dirty="0"/>
              <a:t>, pyrotechnics, fogging devices and decorations that "bleed" </a:t>
            </a:r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Groups </a:t>
            </a:r>
            <a:r>
              <a:rPr lang="en-US" dirty="0"/>
              <a:t>that violate the decoration policies may be charged accordingly.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Materials Distribution</a:t>
            </a:r>
          </a:p>
          <a:p>
            <a:pPr lvl="1"/>
            <a:r>
              <a:rPr lang="en-US" dirty="0"/>
              <a:t>Distribution of material and solicitation of any kind are not permitted on OU's campus without prior </a:t>
            </a:r>
            <a:r>
              <a:rPr lang="en-US" dirty="0" smtClean="0"/>
              <a:t>approval</a:t>
            </a:r>
          </a:p>
          <a:p>
            <a:r>
              <a:rPr lang="en-US" dirty="0">
                <a:solidFill>
                  <a:schemeClr val="tx2"/>
                </a:solidFill>
              </a:rPr>
              <a:t>Posting Policy</a:t>
            </a:r>
          </a:p>
          <a:p>
            <a:pPr lvl="1"/>
            <a:r>
              <a:rPr lang="en-US" dirty="0"/>
              <a:t>All flyers and table tents must be approved by the CSA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S7pmc0x66i72xfi_2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882698"/>
            <a:ext cx="1174701" cy="117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28853"/>
            <a:ext cx="8042276" cy="1215931"/>
          </a:xfrm>
        </p:spPr>
        <p:txBody>
          <a:bodyPr/>
          <a:lstStyle/>
          <a:p>
            <a:r>
              <a:rPr lang="en-US" dirty="0"/>
              <a:t>Oakland Center </a:t>
            </a:r>
            <a:r>
              <a:rPr lang="en-US" dirty="0" smtClean="0"/>
              <a:t>Policies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User Groups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Group A</a:t>
            </a:r>
          </a:p>
          <a:p>
            <a:pPr lvl="2"/>
            <a:r>
              <a:rPr lang="en-US" dirty="0"/>
              <a:t>Recognized University groups including faculty and staff groups, all University departments, and registered student organizations associated directly with the University. </a:t>
            </a:r>
            <a:r>
              <a:rPr lang="en-US" dirty="0" smtClean="0">
                <a:solidFill>
                  <a:schemeClr val="tx2"/>
                </a:solidFill>
              </a:rPr>
              <a:t>FREE CHARGE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Group B</a:t>
            </a:r>
          </a:p>
          <a:p>
            <a:pPr lvl="2"/>
            <a:r>
              <a:rPr lang="en-US" dirty="0"/>
              <a:t>Recognized University </a:t>
            </a:r>
            <a:r>
              <a:rPr lang="en-US" dirty="0" smtClean="0"/>
              <a:t>groups that </a:t>
            </a:r>
            <a:r>
              <a:rPr lang="en-US" dirty="0"/>
              <a:t>charge admission or registration fees, collect donations, generate funds in any manner, promote business products or services, or include event and or meeting participants primarily from off-campus but are related to University business. </a:t>
            </a:r>
            <a:r>
              <a:rPr lang="en-US" dirty="0" smtClean="0">
                <a:solidFill>
                  <a:schemeClr val="tx2"/>
                </a:solidFill>
              </a:rPr>
              <a:t>50% Rate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Group C</a:t>
            </a:r>
          </a:p>
          <a:p>
            <a:pPr lvl="1"/>
            <a:r>
              <a:rPr lang="en-US" dirty="0"/>
              <a:t>Non-recognized groups (Group C) include all off-campus profit and non-profit organizations, groups, corporations, businesses, religious organizations, churches, clubs and individuals. </a:t>
            </a:r>
            <a:r>
              <a:rPr lang="en-US" dirty="0" smtClean="0">
                <a:solidFill>
                  <a:schemeClr val="tx2"/>
                </a:solidFill>
              </a:rPr>
              <a:t>100% Rate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 descr="S7pmc0x66i72xfi_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839739"/>
            <a:ext cx="1139825" cy="113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70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Room/Table Reservations in the OC Form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events will be booked on a first-come, first-served basis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form goes directly to the RESERVATIONS Office</a:t>
            </a:r>
          </a:p>
          <a:p>
            <a:pPr lvl="1"/>
            <a:r>
              <a:rPr lang="en-US" dirty="0"/>
              <a:t>Friday, October 23 is the first day to reserve rooms in the Oakland Center for the Winter 2016 semester.</a:t>
            </a:r>
            <a:endParaRPr lang="en-US" dirty="0" smtClean="0"/>
          </a:p>
          <a:p>
            <a:r>
              <a:rPr lang="en-US" b="1" dirty="0"/>
              <a:t>Outdoor Events/Bonfire Request/Non-OC Room </a:t>
            </a:r>
            <a:r>
              <a:rPr lang="en-US" b="1" dirty="0" smtClean="0"/>
              <a:t>Reservations Form</a:t>
            </a:r>
          </a:p>
          <a:p>
            <a:pPr lvl="1"/>
            <a:r>
              <a:rPr lang="en-US" dirty="0" smtClean="0"/>
              <a:t>This form goes to the CSA who coordinates with the appropriate offices (Registrar)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S7pmc0x66i72xfi_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9" y="1041044"/>
            <a:ext cx="1065212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856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Chartwells</a:t>
            </a:r>
            <a:r>
              <a:rPr lang="en-US" dirty="0" smtClean="0"/>
              <a:t> Catering</a:t>
            </a:r>
            <a:endParaRPr lang="en-US" dirty="0"/>
          </a:p>
        </p:txBody>
      </p:sp>
      <p:pic>
        <p:nvPicPr>
          <p:cNvPr id="1026" name="Picture 2" descr="https://scontent-b.xx.fbcdn.net/hphotos-xfa1/t1.0-9/320038_10150872078410217_1023262392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599" y="762000"/>
            <a:ext cx="1119187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0267" y="2590800"/>
            <a:ext cx="7527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exception of the University bookstore and vending machines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u="sng" dirty="0">
                <a:solidFill>
                  <a:schemeClr val="tx2"/>
                </a:solidFill>
              </a:rPr>
              <a:t>all food and beverage sold or served in the Oakland Center must be provided by the Oakland Center in-house food service provider.</a:t>
            </a:r>
            <a:r>
              <a:rPr lang="en-US" b="1" u="sng" dirty="0"/>
              <a:t> </a:t>
            </a:r>
            <a:r>
              <a:rPr lang="en-US" dirty="0"/>
              <a:t> Groups are not permitted to bring food or beverage into the Oakland Center.  Violation of this policy may result in a suspension of facility scheduling privileges.</a:t>
            </a:r>
          </a:p>
        </p:txBody>
      </p:sp>
    </p:spTree>
    <p:extLst>
      <p:ext uri="{BB962C8B-B14F-4D97-AF65-F5344CB8AC3E}">
        <p14:creationId xmlns:p14="http://schemas.microsoft.com/office/powerpoint/2010/main" val="188407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49275" y="685799"/>
            <a:ext cx="8042276" cy="113973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b="0" i="0" kern="1200">
                <a:solidFill>
                  <a:schemeClr val="tx2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en-US" smtClean="0"/>
              <a:t>Chartwells Catering</a:t>
            </a:r>
            <a:endParaRPr lang="en-US" dirty="0"/>
          </a:p>
        </p:txBody>
      </p:sp>
      <p:pic>
        <p:nvPicPr>
          <p:cNvPr id="6" name="Picture 2" descr="https://scontent-b.xx.fbcdn.net/hphotos-xfa1/t1.0-9/320038_10150872078410217_1023262392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7" y="762000"/>
            <a:ext cx="1485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981200"/>
            <a:ext cx="8042276" cy="4191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6787" y="22479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How do I contact and how do I place an order?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Visit </a:t>
            </a:r>
            <a:r>
              <a:rPr lang="en-US" dirty="0" smtClean="0">
                <a:solidFill>
                  <a:schemeClr val="tx2"/>
                </a:solidFill>
              </a:rPr>
              <a:t>121A </a:t>
            </a:r>
            <a:r>
              <a:rPr lang="en-US" dirty="0">
                <a:solidFill>
                  <a:schemeClr val="tx2"/>
                </a:solidFill>
              </a:rPr>
              <a:t>Oakland </a:t>
            </a:r>
            <a:r>
              <a:rPr lang="en-US" dirty="0" smtClean="0">
                <a:solidFill>
                  <a:schemeClr val="tx2"/>
                </a:solidFill>
              </a:rPr>
              <a:t>Center </a:t>
            </a:r>
            <a:r>
              <a:rPr lang="en-US" dirty="0" smtClean="0"/>
              <a:t>and ask for help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Go to </a:t>
            </a:r>
            <a:r>
              <a:rPr lang="en-US" dirty="0" smtClean="0">
                <a:solidFill>
                  <a:schemeClr val="tx2"/>
                </a:solidFill>
              </a:rPr>
              <a:t>Dineoncampus.com/Oakland</a:t>
            </a:r>
            <a:endParaRPr lang="en-US" dirty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E-mail </a:t>
            </a:r>
            <a:r>
              <a:rPr lang="en-US" dirty="0" smtClean="0">
                <a:solidFill>
                  <a:schemeClr val="tx2"/>
                </a:solidFill>
              </a:rPr>
              <a:t>catering@Oakland.edu</a:t>
            </a:r>
            <a:endParaRPr lang="en-US" dirty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Put together an order at </a:t>
            </a:r>
            <a:r>
              <a:rPr lang="en-US" dirty="0" smtClean="0">
                <a:hlinkClick r:id="rId3"/>
              </a:rPr>
              <a:t>www.chartwellsou.catertrax.com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NEW to </a:t>
            </a:r>
            <a:r>
              <a:rPr lang="en-US" dirty="0"/>
              <a:t>create </a:t>
            </a:r>
            <a:r>
              <a:rPr lang="en-US" dirty="0" smtClean="0"/>
              <a:t>the option to </a:t>
            </a:r>
            <a:r>
              <a:rPr lang="en-US" dirty="0"/>
              <a:t>build your own quote/order</a:t>
            </a: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Quotes must be signed and confirmed one week in advance from your event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2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6" cy="1139731"/>
          </a:xfrm>
        </p:spPr>
        <p:txBody>
          <a:bodyPr/>
          <a:lstStyle/>
          <a:p>
            <a:r>
              <a:rPr lang="en-US" dirty="0" smtClean="0"/>
              <a:t>Bear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2122"/>
            <a:ext cx="8137526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rent the Bear Bus for your student organization!</a:t>
            </a:r>
          </a:p>
          <a:p>
            <a:pPr lvl="1"/>
            <a:r>
              <a:rPr lang="en-US" dirty="0" smtClean="0"/>
              <a:t>Driver: $10/hour (minimum 1 hour)</a:t>
            </a:r>
          </a:p>
          <a:p>
            <a:pPr lvl="1"/>
            <a:r>
              <a:rPr lang="en-US" dirty="0" smtClean="0"/>
              <a:t>Mileage: No Charge</a:t>
            </a:r>
          </a:p>
          <a:p>
            <a:pPr lvl="1"/>
            <a:r>
              <a:rPr lang="en-US" dirty="0" smtClean="0"/>
              <a:t>Gas: Return vehicle with full tank of gas</a:t>
            </a:r>
          </a:p>
          <a:p>
            <a:r>
              <a:rPr lang="en-US" dirty="0" smtClean="0"/>
              <a:t>Fill </a:t>
            </a:r>
            <a:r>
              <a:rPr lang="en-US" dirty="0"/>
              <a:t>out the form at </a:t>
            </a:r>
            <a:r>
              <a:rPr lang="en-US" dirty="0">
                <a:hlinkClick r:id="rId2"/>
              </a:rPr>
              <a:t>http://wwwp.oakland.edu/bearbus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and submit within 14 days of desired usage.</a:t>
            </a:r>
            <a:endParaRPr lang="en-US" dirty="0"/>
          </a:p>
          <a:p>
            <a:r>
              <a:rPr lang="en-US" dirty="0" smtClean="0"/>
              <a:t>Only </a:t>
            </a:r>
            <a:r>
              <a:rPr lang="en-US" dirty="0"/>
              <a:t>trained Bear Bus drivers may operate the Bear Bus shuttles. </a:t>
            </a:r>
            <a:endParaRPr lang="en-US" dirty="0" smtClean="0"/>
          </a:p>
          <a:p>
            <a:r>
              <a:rPr lang="en-US" dirty="0" smtClean="0"/>
              <a:t>Shuttles </a:t>
            </a:r>
            <a:r>
              <a:rPr lang="en-US" dirty="0"/>
              <a:t>may not be rented for overnight use, nor are they authorized to leave the State of Michigan. Shuttles may only be rented when not in use, and are available on a first come, first served basis. </a:t>
            </a:r>
          </a:p>
          <a:p>
            <a:r>
              <a:rPr lang="en-US" dirty="0" smtClean="0"/>
              <a:t>Please </a:t>
            </a:r>
            <a:r>
              <a:rPr lang="en-US" dirty="0"/>
              <a:t>contact </a:t>
            </a:r>
            <a:r>
              <a:rPr lang="en-US" dirty="0">
                <a:hlinkClick r:id="rId3"/>
              </a:rPr>
              <a:t>bearbus@oakland.edu</a:t>
            </a:r>
            <a:r>
              <a:rPr lang="en-US" dirty="0"/>
              <a:t> with further questions or inquiries.</a:t>
            </a:r>
          </a:p>
          <a:p>
            <a:endParaRPr lang="en-US" dirty="0"/>
          </a:p>
        </p:txBody>
      </p:sp>
      <p:sp>
        <p:nvSpPr>
          <p:cNvPr id="5" name="AutoShape 2" descr="Image result for bear bus. oakland university"/>
          <p:cNvSpPr>
            <a:spLocks noChangeAspect="1" noChangeArrowheads="1"/>
          </p:cNvSpPr>
          <p:nvPr/>
        </p:nvSpPr>
        <p:spPr bwMode="auto">
          <a:xfrm>
            <a:off x="15240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oakland.edu/upload/images/News/Campus/2011/2%20-%20Feb/bear%20busA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50263"/>
            <a:ext cx="1371600" cy="91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26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2057400"/>
            <a:ext cx="8442325" cy="43434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Allison Webster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Assistant Director of Student Organization Programs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248-370-2024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  <a:hlinkClick r:id="rId2"/>
              </a:rPr>
              <a:t>Webster@Oakland.edu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2"/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Emily Perry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Graduate Assistant for </a:t>
            </a:r>
            <a:r>
              <a:rPr lang="en-US" sz="2000" dirty="0">
                <a:solidFill>
                  <a:schemeClr val="tx2"/>
                </a:solidFill>
              </a:rPr>
              <a:t>Student </a:t>
            </a:r>
            <a:r>
              <a:rPr lang="en-US" sz="2000" dirty="0" smtClean="0">
                <a:solidFill>
                  <a:schemeClr val="tx2"/>
                </a:solidFill>
              </a:rPr>
              <a:t>Organizations and Greek Life</a:t>
            </a:r>
            <a:endParaRPr lang="en-US" sz="2000" dirty="0">
              <a:solidFill>
                <a:schemeClr val="tx2"/>
              </a:solidFill>
            </a:endParaRP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248-370-4338</a:t>
            </a:r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800" dirty="0" smtClean="0">
                <a:solidFill>
                  <a:schemeClr val="tx2"/>
                </a:solidFill>
                <a:hlinkClick r:id="rId3"/>
              </a:rPr>
              <a:t>eeperry@oakland.edu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 </a:t>
            </a:r>
          </a:p>
          <a:p>
            <a:pPr lvl="2"/>
            <a:endParaRPr lang="en-US" sz="1800" dirty="0">
              <a:solidFill>
                <a:schemeClr val="tx2"/>
              </a:solidFill>
            </a:endParaRPr>
          </a:p>
          <a:p>
            <a:pPr marL="68580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kbar">
  <a:themeElements>
    <a:clrScheme name="Main OU">
      <a:dk1>
        <a:srgbClr val="AF8E37"/>
      </a:dk1>
      <a:lt1>
        <a:srgbClr val="FFFFFF"/>
      </a:lt1>
      <a:dk2>
        <a:srgbClr val="000000"/>
      </a:dk2>
      <a:lt2>
        <a:srgbClr val="DFD3B5"/>
      </a:lt2>
      <a:accent1>
        <a:srgbClr val="C0C0C0"/>
      </a:accent1>
      <a:accent2>
        <a:srgbClr val="808080"/>
      </a:accent2>
      <a:accent3>
        <a:srgbClr val="404040"/>
      </a:accent3>
      <a:accent4>
        <a:srgbClr val="840831"/>
      </a:accent4>
      <a:accent5>
        <a:srgbClr val="006699"/>
      </a:accent5>
      <a:accent6>
        <a:srgbClr val="AF8E37"/>
      </a:accent6>
      <a:hlink>
        <a:srgbClr val="006699"/>
      </a:hlink>
      <a:folHlink>
        <a:srgbClr val="006699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blkbar</Template>
  <TotalTime>3918</TotalTime>
  <Words>420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News Gothic MT</vt:lpstr>
      <vt:lpstr>Times</vt:lpstr>
      <vt:lpstr>Verdana</vt:lpstr>
      <vt:lpstr>Wingdings 2</vt:lpstr>
      <vt:lpstr>blkbar</vt:lpstr>
      <vt:lpstr>Student Organization  Campus Resources</vt:lpstr>
      <vt:lpstr>Oakland Center Policies</vt:lpstr>
      <vt:lpstr>Oakland Center Policies Cont.</vt:lpstr>
      <vt:lpstr>OC Reservations</vt:lpstr>
      <vt:lpstr>Chartwells Catering</vt:lpstr>
      <vt:lpstr>PowerPoint Presentation</vt:lpstr>
      <vt:lpstr>Bear Bus</vt:lpstr>
      <vt:lpstr>Questions? </vt:lpstr>
    </vt:vector>
  </TitlesOfParts>
  <Manager/>
  <Company>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Organization Officer Training</dc:title>
  <dc:subject/>
  <dc:creator>webster</dc:creator>
  <cp:keywords/>
  <dc:description/>
  <cp:lastModifiedBy>Allison P. Webster</cp:lastModifiedBy>
  <cp:revision>55</cp:revision>
  <dcterms:created xsi:type="dcterms:W3CDTF">2012-09-25T17:06:24Z</dcterms:created>
  <dcterms:modified xsi:type="dcterms:W3CDTF">2015-11-16T15:58:15Z</dcterms:modified>
  <cp:category/>
</cp:coreProperties>
</file>