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Droid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roidSans-regular.fntdata"/><Relationship Id="rId14" Type="http://schemas.openxmlformats.org/officeDocument/2006/relationships/slide" Target="slides/slide10.xml"/><Relationship Id="rId16" Type="http://schemas.openxmlformats.org/officeDocument/2006/relationships/font" Target="fonts/Droid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 rot="10800000">
            <a:off x="0" y="4124513"/>
            <a:ext cx="8458200" cy="9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1734343"/>
            <a:ext cx="7772400" cy="2245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Droid Sans"/>
              <a:defRPr sz="72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0" y="4124475"/>
            <a:ext cx="8458200" cy="949800"/>
          </a:xfrm>
          <a:prstGeom prst="rect">
            <a:avLst/>
          </a:prstGeom>
          <a:solidFill>
            <a:srgbClr val="85714D"/>
          </a:solidFill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Font typeface="Droid Sans"/>
              <a:buNone/>
              <a:defRPr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2pPr>
            <a:lvl3pPr lvl="2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3pPr>
            <a:lvl4pPr lvl="3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4pPr>
            <a:lvl5pPr lvl="4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5pPr>
            <a:lvl6pPr lvl="5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6pPr>
            <a:lvl7pPr lvl="6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7pPr>
            <a:lvl8pPr lvl="7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8pPr>
            <a:lvl9pPr lvl="8">
              <a:spcBef>
                <a:spcPts val="0"/>
              </a:spcBef>
              <a:buClr>
                <a:srgbClr val="D9D9D9"/>
              </a:buClr>
              <a:buSzPct val="100000"/>
              <a:buNone/>
              <a:defRPr b="1" sz="3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rgbClr val="85714D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rgbClr val="85714D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947332"/>
            <a:ext cx="4030200" cy="462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56667" y="1949212"/>
            <a:ext cx="4030200" cy="462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rgbClr val="85714D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5875079"/>
            <a:ext cx="8686800" cy="692700"/>
          </a:xfrm>
          <a:prstGeom prst="rect">
            <a:avLst/>
          </a:prstGeom>
          <a:solidFill>
            <a:srgbClr val="85714D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None/>
              <a:defRPr b="1"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Char char="●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Char char="○"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Char char="■"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Char char="○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Char char="■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Char char="○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oakland.edu/csi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x="342900" y="3764193"/>
            <a:ext cx="7772400" cy="2245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>
                <a:solidFill>
                  <a:srgbClr val="FFFFFF"/>
                </a:solidFill>
              </a:rPr>
              <a:t>Classroom Resources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0" y="4124475"/>
            <a:ext cx="8458200" cy="949800"/>
          </a:xfrm>
          <a:prstGeom prst="rect">
            <a:avLst/>
          </a:prstGeom>
          <a:solidFill>
            <a:srgbClr val="85714D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George Preisinger </a:t>
            </a:r>
            <a:r>
              <a:rPr lang="en"/>
              <a:t>and </a:t>
            </a: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Adam Gordon – Classroom Support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We Are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2324551"/>
            <a:ext cx="8229600" cy="424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CSITS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 also offers a broad range of Multimedia and Video production services including; audio, video &amp; instructional technology consulting, engineering, and systems integration, in support of the University community.  We also provide resources and services to aide in supporting the </a:t>
            </a:r>
            <a:r>
              <a:rPr b="1" i="1" lang="en" sz="2400">
                <a:solidFill>
                  <a:srgbClr val="222222"/>
                </a:solidFill>
                <a:highlight>
                  <a:srgbClr val="FFFFFF"/>
                </a:highlight>
              </a:rPr>
              <a:t>technical aspects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of your programs, activities and events.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Info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2208900"/>
            <a:ext cx="8229600" cy="435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</a:pPr>
            <a:r>
              <a:rPr lang="en"/>
              <a:t>For Immediate Help: 248-370-2461</a:t>
            </a:r>
          </a:p>
          <a:p>
            <a:pPr indent="-228600" lvl="1" marL="914400" rtl="0">
              <a:spcBef>
                <a:spcPts val="0"/>
              </a:spcBef>
              <a:buNone/>
            </a:pPr>
            <a:r>
              <a:rPr i="1" lang="en"/>
              <a:t>M - Th: 7 am – 8 pm, F: 7 am – 6 pm, S: 8 am – 4 pm</a:t>
            </a:r>
          </a:p>
          <a:p>
            <a:pPr indent="-419100" lvl="0" marL="457200" rtl="0">
              <a:spcBef>
                <a:spcPts val="0"/>
              </a:spcBef>
            </a:pPr>
            <a:r>
              <a:rPr lang="en"/>
              <a:t>To Report A Problem:</a:t>
            </a:r>
          </a:p>
          <a:p>
            <a:pPr indent="-3810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www.oakland.edu/csits</a:t>
            </a:r>
            <a:r>
              <a:rPr lang="en"/>
              <a:t> and click the ‘Contact Us’ link in the left sidebar.</a:t>
            </a:r>
          </a:p>
          <a:p>
            <a:pPr indent="-419100" lvl="0" marL="457200" rtl="0">
              <a:spcBef>
                <a:spcPts val="0"/>
              </a:spcBef>
            </a:pPr>
            <a:r>
              <a:rPr lang="en"/>
              <a:t>Located in 116 Varner Hall</a:t>
            </a:r>
          </a:p>
          <a:p>
            <a:pPr indent="-419100" lvl="0" marL="457200" rtl="0">
              <a:spcBef>
                <a:spcPts val="0"/>
              </a:spcBef>
            </a:pPr>
            <a:r>
              <a:rPr lang="en"/>
              <a:t>Panopto &amp; Moodle training</a:t>
            </a:r>
          </a:p>
          <a:p>
            <a:pPr indent="-381000" lvl="1" marL="914400" rtl="0">
              <a:spcBef>
                <a:spcPts val="0"/>
              </a:spcBef>
            </a:pPr>
            <a:r>
              <a:rPr lang="en"/>
              <a:t>e-LIS: 430 Kresge Library, 248-805-1625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Extron Control Panel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21686" l="0" r="0" t="32819"/>
          <a:stretch/>
        </p:blipFill>
        <p:spPr>
          <a:xfrm>
            <a:off x="137550" y="1556450"/>
            <a:ext cx="8868900" cy="302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Crestron Control Screen I (EC, HH, DH, MSC)</a:t>
            </a:r>
          </a:p>
        </p:txBody>
      </p:sp>
      <p:pic>
        <p:nvPicPr>
          <p:cNvPr descr="IMG_9907.jpg" id="64" name="Shape 64"/>
          <p:cNvPicPr preferRelativeResize="0"/>
          <p:nvPr/>
        </p:nvPicPr>
        <p:blipFill rotWithShape="1">
          <a:blip r:embed="rId3">
            <a:alphaModFix/>
          </a:blip>
          <a:srcRect b="0" l="1787" r="0" t="0"/>
          <a:stretch/>
        </p:blipFill>
        <p:spPr>
          <a:xfrm>
            <a:off x="0" y="-55300"/>
            <a:ext cx="4549877" cy="308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875" y="2939100"/>
            <a:ext cx="4747125" cy="293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Crestron Touch Screen II (HHB, SFH, HH, MSC &amp; others)</a:t>
            </a:r>
          </a:p>
        </p:txBody>
      </p:sp>
      <p:pic>
        <p:nvPicPr>
          <p:cNvPr descr="DSC_4814 b.jpeg" id="71" name="Shape 71"/>
          <p:cNvPicPr preferRelativeResize="0"/>
          <p:nvPr/>
        </p:nvPicPr>
        <p:blipFill rotWithShape="1">
          <a:blip r:embed="rId3">
            <a:alphaModFix/>
          </a:blip>
          <a:srcRect b="1380" l="0" r="0" t="1371"/>
          <a:stretch/>
        </p:blipFill>
        <p:spPr>
          <a:xfrm>
            <a:off x="4396875" y="2939100"/>
            <a:ext cx="4747121" cy="2935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4808b.jpg" id="72" name="Shape 72"/>
          <p:cNvPicPr preferRelativeResize="0"/>
          <p:nvPr/>
        </p:nvPicPr>
        <p:blipFill rotWithShape="1">
          <a:blip r:embed="rId4">
            <a:alphaModFix/>
          </a:blip>
          <a:srcRect b="0" l="3100" r="0" t="0"/>
          <a:stretch/>
        </p:blipFill>
        <p:spPr>
          <a:xfrm>
            <a:off x="0" y="0"/>
            <a:ext cx="4605861" cy="29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Crestron Control Monitor (HHB-Nursing, HS)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25" y="55300"/>
            <a:ext cx="7812351" cy="57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Classroom Inspector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77831" cy="557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Instruction Sheet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20449" cy="557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