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4" r:id="rId1"/>
  </p:sldMasterIdLst>
  <p:notesMasterIdLst>
    <p:notesMasterId r:id="rId20"/>
  </p:notesMasterIdLst>
  <p:sldIdLst>
    <p:sldId id="273" r:id="rId2"/>
    <p:sldId id="258" r:id="rId3"/>
    <p:sldId id="259" r:id="rId4"/>
    <p:sldId id="260" r:id="rId5"/>
    <p:sldId id="261" r:id="rId6"/>
    <p:sldId id="276" r:id="rId7"/>
    <p:sldId id="272" r:id="rId8"/>
    <p:sldId id="271" r:id="rId9"/>
    <p:sldId id="263" r:id="rId10"/>
    <p:sldId id="275" r:id="rId11"/>
    <p:sldId id="274" r:id="rId12"/>
    <p:sldId id="264" r:id="rId13"/>
    <p:sldId id="265" r:id="rId14"/>
    <p:sldId id="266" r:id="rId15"/>
    <p:sldId id="267" r:id="rId16"/>
    <p:sldId id="268" r:id="rId17"/>
    <p:sldId id="269" r:id="rId18"/>
    <p:sldId id="270" r:id="rId19"/>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39" tIns="48320" rIns="96639" bIns="48320" rtlCol="0"/>
          <a:lstStyle>
            <a:lvl1pPr algn="l">
              <a:defRPr sz="1200"/>
            </a:lvl1pPr>
          </a:lstStyle>
          <a:p>
            <a:endParaRPr lang="en-US"/>
          </a:p>
        </p:txBody>
      </p:sp>
      <p:sp>
        <p:nvSpPr>
          <p:cNvPr id="3" name="Date Placeholder 2"/>
          <p:cNvSpPr>
            <a:spLocks noGrp="1"/>
          </p:cNvSpPr>
          <p:nvPr>
            <p:ph type="dt" idx="1"/>
          </p:nvPr>
        </p:nvSpPr>
        <p:spPr>
          <a:xfrm>
            <a:off x="4143587" y="1"/>
            <a:ext cx="3169920" cy="481727"/>
          </a:xfrm>
          <a:prstGeom prst="rect">
            <a:avLst/>
          </a:prstGeom>
        </p:spPr>
        <p:txBody>
          <a:bodyPr vert="horz" lIns="96639" tIns="48320" rIns="96639" bIns="48320" rtlCol="0"/>
          <a:lstStyle>
            <a:lvl1pPr algn="r">
              <a:defRPr sz="1200"/>
            </a:lvl1pPr>
          </a:lstStyle>
          <a:p>
            <a:fld id="{502B1E85-1BA6-4ADD-AB7A-4B6D489177E8}" type="datetimeFigureOut">
              <a:rPr lang="en-US" smtClean="0"/>
              <a:t>6/7/2021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39" tIns="48320" rIns="96639" bIns="48320"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39" tIns="48320" rIns="96639" bIns="483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1726"/>
          </a:xfrm>
          <a:prstGeom prst="rect">
            <a:avLst/>
          </a:prstGeom>
        </p:spPr>
        <p:txBody>
          <a:bodyPr vert="horz" lIns="96639" tIns="48320" rIns="96639" bIns="48320"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6"/>
            <a:ext cx="3169920" cy="481726"/>
          </a:xfrm>
          <a:prstGeom prst="rect">
            <a:avLst/>
          </a:prstGeom>
        </p:spPr>
        <p:txBody>
          <a:bodyPr vert="horz" lIns="96639" tIns="48320" rIns="96639" bIns="48320" rtlCol="0" anchor="b"/>
          <a:lstStyle>
            <a:lvl1pPr algn="r">
              <a:defRPr sz="1200"/>
            </a:lvl1pPr>
          </a:lstStyle>
          <a:p>
            <a:fld id="{89FF04EF-C543-4214-A2C9-8478234EA857}" type="slidenum">
              <a:rPr lang="en-US" smtClean="0"/>
              <a:t>‹#›</a:t>
            </a:fld>
            <a:endParaRPr lang="en-US"/>
          </a:p>
        </p:txBody>
      </p:sp>
    </p:spTree>
    <p:extLst>
      <p:ext uri="{BB962C8B-B14F-4D97-AF65-F5344CB8AC3E}">
        <p14:creationId xmlns:p14="http://schemas.microsoft.com/office/powerpoint/2010/main" val="2672928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D08467D-6FD3-419B-9061-3145C2334374}" type="datetime1">
              <a:rPr lang="en-US" smtClean="0"/>
              <a:t>6/7/2021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30EE2A9-65D6-4BC5-89FE-2E93DB521D28}"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64086616"/>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DA71F4-996B-4685-BEFF-CEF6B35AA597}"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EE2A9-65D6-4BC5-89FE-2E93DB521D28}" type="slidenum">
              <a:rPr lang="en-US" smtClean="0"/>
              <a:t>‹#›</a:t>
            </a:fld>
            <a:endParaRPr lang="en-US"/>
          </a:p>
        </p:txBody>
      </p:sp>
    </p:spTree>
    <p:extLst>
      <p:ext uri="{BB962C8B-B14F-4D97-AF65-F5344CB8AC3E}">
        <p14:creationId xmlns:p14="http://schemas.microsoft.com/office/powerpoint/2010/main" val="84318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21F44F-D5D2-4967-BC9A-3A8C6C1EB049}"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EE2A9-65D6-4BC5-89FE-2E93DB521D28}" type="slidenum">
              <a:rPr lang="en-US" smtClean="0"/>
              <a:t>‹#›</a:t>
            </a:fld>
            <a:endParaRPr lang="en-US"/>
          </a:p>
        </p:txBody>
      </p:sp>
    </p:spTree>
    <p:extLst>
      <p:ext uri="{BB962C8B-B14F-4D97-AF65-F5344CB8AC3E}">
        <p14:creationId xmlns:p14="http://schemas.microsoft.com/office/powerpoint/2010/main" val="2597010962"/>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3C11CD-0877-4A72-9A96-15572D119479}"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EE2A9-65D6-4BC5-89FE-2E93DB521D28}" type="slidenum">
              <a:rPr lang="en-US" smtClean="0"/>
              <a:t>‹#›</a:t>
            </a:fld>
            <a:endParaRPr lang="en-US"/>
          </a:p>
        </p:txBody>
      </p:sp>
    </p:spTree>
    <p:extLst>
      <p:ext uri="{BB962C8B-B14F-4D97-AF65-F5344CB8AC3E}">
        <p14:creationId xmlns:p14="http://schemas.microsoft.com/office/powerpoint/2010/main" val="72919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38265E-3230-4210-BFFC-761CA7573007}" type="datetime1">
              <a:rPr lang="en-US" smtClean="0"/>
              <a:t>6/7/2021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30EE2A9-65D6-4BC5-89FE-2E93DB521D28}"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794129817"/>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8B4CE2-5F34-4524-A844-352D6F189A4D}" type="datetime1">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EE2A9-65D6-4BC5-89FE-2E93DB521D28}" type="slidenum">
              <a:rPr lang="en-US" smtClean="0"/>
              <a:t>‹#›</a:t>
            </a:fld>
            <a:endParaRPr lang="en-US"/>
          </a:p>
        </p:txBody>
      </p:sp>
    </p:spTree>
    <p:extLst>
      <p:ext uri="{BB962C8B-B14F-4D97-AF65-F5344CB8AC3E}">
        <p14:creationId xmlns:p14="http://schemas.microsoft.com/office/powerpoint/2010/main" val="905613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710C89-8DAF-4726-AE5D-3B8EF3E7EBE8}" type="datetime1">
              <a:rPr lang="en-US" smtClean="0"/>
              <a:t>6/7/2021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0EE2A9-65D6-4BC5-89FE-2E93DB521D28}" type="slidenum">
              <a:rPr lang="en-US" smtClean="0"/>
              <a:t>‹#›</a:t>
            </a:fld>
            <a:endParaRPr lang="en-US"/>
          </a:p>
        </p:txBody>
      </p:sp>
    </p:spTree>
    <p:extLst>
      <p:ext uri="{BB962C8B-B14F-4D97-AF65-F5344CB8AC3E}">
        <p14:creationId xmlns:p14="http://schemas.microsoft.com/office/powerpoint/2010/main" val="4233757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1BB027-63A8-47F6-B3DD-5B5C2D0239B5}" type="datetime1">
              <a:rPr lang="en-US" smtClean="0"/>
              <a:t>6/7/2021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0EE2A9-65D6-4BC5-89FE-2E93DB521D28}" type="slidenum">
              <a:rPr lang="en-US" smtClean="0"/>
              <a:t>‹#›</a:t>
            </a:fld>
            <a:endParaRPr lang="en-US"/>
          </a:p>
        </p:txBody>
      </p:sp>
    </p:spTree>
    <p:extLst>
      <p:ext uri="{BB962C8B-B14F-4D97-AF65-F5344CB8AC3E}">
        <p14:creationId xmlns:p14="http://schemas.microsoft.com/office/powerpoint/2010/main" val="317576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EFB1A-40AF-4E8D-B4A8-4036CDA94375}" type="datetime1">
              <a:rPr lang="en-US" smtClean="0"/>
              <a:t>6/7/2021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0EE2A9-65D6-4BC5-89FE-2E93DB521D28}" type="slidenum">
              <a:rPr lang="en-US" smtClean="0"/>
              <a:t>‹#›</a:t>
            </a:fld>
            <a:endParaRPr lang="en-US"/>
          </a:p>
        </p:txBody>
      </p:sp>
    </p:spTree>
    <p:extLst>
      <p:ext uri="{BB962C8B-B14F-4D97-AF65-F5344CB8AC3E}">
        <p14:creationId xmlns:p14="http://schemas.microsoft.com/office/powerpoint/2010/main" val="499182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9F76EDC-CCB0-47CC-BFE6-F7E54000755C}" type="datetime1">
              <a:rPr lang="en-US" smtClean="0"/>
              <a:t>6/7/2021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30EE2A9-65D6-4BC5-89FE-2E93DB521D2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8663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7BA6C81-649F-4EEE-8CCB-91E7A9F96F00}" type="datetime1">
              <a:rPr lang="en-US" smtClean="0"/>
              <a:t>6/7/2021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30EE2A9-65D6-4BC5-89FE-2E93DB521D2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7007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26D56C9-8A62-44DB-94BE-B79DF66EC5EC}" type="datetime1">
              <a:rPr lang="en-US" smtClean="0"/>
              <a:t>6/7/2021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30EE2A9-65D6-4BC5-89FE-2E93DB521D28}"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7770621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hdr="0" ftr="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lhjeske@oakland.edu" TargetMode="External"/><Relationship Id="rId7" Type="http://schemas.openxmlformats.org/officeDocument/2006/relationships/hyperlink" Target="mailto:Bayley@Oakland.edu" TargetMode="External"/><Relationship Id="rId2" Type="http://schemas.openxmlformats.org/officeDocument/2006/relationships/hyperlink" Target="mailto:bssmith@oakland.edu" TargetMode="External"/><Relationship Id="rId1" Type="http://schemas.openxmlformats.org/officeDocument/2006/relationships/slideLayout" Target="../slideLayouts/slideLayout2.xml"/><Relationship Id="rId6" Type="http://schemas.openxmlformats.org/officeDocument/2006/relationships/hyperlink" Target="mailto:hogan@oakland.edu" TargetMode="External"/><Relationship Id="rId5" Type="http://schemas.openxmlformats.org/officeDocument/2006/relationships/hyperlink" Target="mailto:perzyk@oakland.edu" TargetMode="External"/><Relationship Id="rId4" Type="http://schemas.openxmlformats.org/officeDocument/2006/relationships/hyperlink" Target="mailto:bass@Oakland.ed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akland.edu/budg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89EA62-F38E-4285-A105-C5E1BD36009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0"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2" name="Rectangle 11">
            <a:extLst>
              <a:ext uri="{FF2B5EF4-FFF2-40B4-BE49-F238E27FC236}">
                <a16:creationId xmlns:a16="http://schemas.microsoft.com/office/drawing/2014/main" id="{EC2B4A13-0632-456F-A66A-2D0CDB9D30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568A552-34C4-41D2-A36B-9E86EC569E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730653" y="-921117"/>
            <a:ext cx="1756584" cy="4408488"/>
          </a:xfrm>
          <a:custGeom>
            <a:avLst/>
            <a:gdLst>
              <a:gd name="connsiteX0" fmla="*/ 1756584 w 1756584"/>
              <a:gd name="connsiteY0" fmla="*/ 4408488 h 4408488"/>
              <a:gd name="connsiteX1" fmla="*/ 1756584 w 1756584"/>
              <a:gd name="connsiteY1" fmla="*/ 0 h 4408488"/>
              <a:gd name="connsiteX2" fmla="*/ 1350810 w 1756584"/>
              <a:gd name="connsiteY2" fmla="*/ 0 h 4408488"/>
              <a:gd name="connsiteX3" fmla="*/ 1350810 w 1756584"/>
              <a:gd name="connsiteY3" fmla="*/ 4024068 h 4408488"/>
              <a:gd name="connsiteX4" fmla="*/ 0 w 1756584"/>
              <a:gd name="connsiteY4" fmla="*/ 4023445 h 4408488"/>
              <a:gd name="connsiteX5" fmla="*/ 0 w 1756584"/>
              <a:gd name="connsiteY5" fmla="*/ 440848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6584" h="4408488">
                <a:moveTo>
                  <a:pt x="1756584" y="4408488"/>
                </a:moveTo>
                <a:lnTo>
                  <a:pt x="1756584" y="0"/>
                </a:lnTo>
                <a:lnTo>
                  <a:pt x="1350810" y="0"/>
                </a:lnTo>
                <a:lnTo>
                  <a:pt x="1350810" y="4024068"/>
                </a:lnTo>
                <a:lnTo>
                  <a:pt x="0" y="4023445"/>
                </a:lnTo>
                <a:lnTo>
                  <a:pt x="0" y="4408488"/>
                </a:lnTo>
                <a:close/>
              </a:path>
            </a:pathLst>
          </a:custGeom>
          <a:solidFill>
            <a:schemeClr val="tx2"/>
          </a:solidFill>
          <a:ln w="0">
            <a:noFill/>
            <a:prstDash val="solid"/>
            <a:round/>
            <a:headEnd/>
            <a:tailEnd/>
          </a:ln>
        </p:spPr>
        <p:txBody>
          <a:bodyPr wrap="square">
            <a:noAutofit/>
          </a:bodyPr>
          <a:lstStyle/>
          <a:p>
            <a:endParaRPr lang="en-US" dirty="0"/>
          </a:p>
        </p:txBody>
      </p:sp>
      <p:sp>
        <p:nvSpPr>
          <p:cNvPr id="16" name="Freeform: Shape 15">
            <a:extLst>
              <a:ext uri="{FF2B5EF4-FFF2-40B4-BE49-F238E27FC236}">
                <a16:creationId xmlns:a16="http://schemas.microsoft.com/office/drawing/2014/main" id="{B8BE655E-142C-41C9-895E-54D55EDDAF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673443" y="2182330"/>
            <a:ext cx="1755930" cy="4408488"/>
          </a:xfrm>
          <a:custGeom>
            <a:avLst/>
            <a:gdLst>
              <a:gd name="connsiteX0" fmla="*/ 0 w 1755930"/>
              <a:gd name="connsiteY0" fmla="*/ 4023420 h 4408488"/>
              <a:gd name="connsiteX1" fmla="*/ 1 w 1755930"/>
              <a:gd name="connsiteY1" fmla="*/ 4408488 h 4408488"/>
              <a:gd name="connsiteX2" fmla="*/ 1755930 w 1755930"/>
              <a:gd name="connsiteY2" fmla="*/ 4408488 h 4408488"/>
              <a:gd name="connsiteX3" fmla="*/ 1755930 w 1755930"/>
              <a:gd name="connsiteY3" fmla="*/ 0 h 4408488"/>
              <a:gd name="connsiteX4" fmla="*/ 1350156 w 1755930"/>
              <a:gd name="connsiteY4" fmla="*/ 0 h 4408488"/>
              <a:gd name="connsiteX5" fmla="*/ 1350156 w 1755930"/>
              <a:gd name="connsiteY5" fmla="*/ 402362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5930" h="4408488">
                <a:moveTo>
                  <a:pt x="0" y="4023420"/>
                </a:moveTo>
                <a:lnTo>
                  <a:pt x="1" y="4408488"/>
                </a:lnTo>
                <a:lnTo>
                  <a:pt x="1755930" y="4408488"/>
                </a:lnTo>
                <a:lnTo>
                  <a:pt x="1755930" y="0"/>
                </a:lnTo>
                <a:lnTo>
                  <a:pt x="1350156" y="0"/>
                </a:lnTo>
                <a:lnTo>
                  <a:pt x="1350156" y="4023628"/>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5C836C34-2850-4D43-829D-F1D474B86C3F}"/>
              </a:ext>
            </a:extLst>
          </p:cNvPr>
          <p:cNvSpPr>
            <a:spLocks noGrp="1"/>
          </p:cNvSpPr>
          <p:nvPr>
            <p:ph type="title"/>
          </p:nvPr>
        </p:nvSpPr>
        <p:spPr>
          <a:xfrm>
            <a:off x="926541" y="973677"/>
            <a:ext cx="9969910" cy="618900"/>
          </a:xfrm>
        </p:spPr>
        <p:txBody>
          <a:bodyPr vert="horz" lIns="91440" tIns="45720" rIns="91440" bIns="45720" rtlCol="0" anchor="b">
            <a:normAutofit/>
          </a:bodyPr>
          <a:lstStyle/>
          <a:p>
            <a:r>
              <a:rPr lang="en-US" sz="3600" dirty="0">
                <a:latin typeface="Cambria" panose="02040503050406030204" pitchFamily="18" charset="0"/>
                <a:ea typeface="Cambria" panose="02040503050406030204" pitchFamily="18" charset="0"/>
              </a:rPr>
              <a:t>Carry-Forwards and Encumbrances</a:t>
            </a:r>
          </a:p>
        </p:txBody>
      </p:sp>
      <p:sp>
        <p:nvSpPr>
          <p:cNvPr id="18" name="Rectangle 17">
            <a:extLst>
              <a:ext uri="{FF2B5EF4-FFF2-40B4-BE49-F238E27FC236}">
                <a16:creationId xmlns:a16="http://schemas.microsoft.com/office/drawing/2014/main" id="{198CC593-9FF4-46EF-81AE-2D26922F15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bg1"/>
              </a:solidFill>
            </a:endParaRPr>
          </a:p>
        </p:txBody>
      </p:sp>
      <p:sp>
        <p:nvSpPr>
          <p:cNvPr id="11" name="Title 1">
            <a:extLst>
              <a:ext uri="{FF2B5EF4-FFF2-40B4-BE49-F238E27FC236}">
                <a16:creationId xmlns:a16="http://schemas.microsoft.com/office/drawing/2014/main" id="{0382CC6E-C411-4FAD-8C0F-4F94D9F30C8E}"/>
              </a:ext>
            </a:extLst>
          </p:cNvPr>
          <p:cNvSpPr txBox="1">
            <a:spLocks/>
          </p:cNvSpPr>
          <p:nvPr/>
        </p:nvSpPr>
        <p:spPr>
          <a:xfrm>
            <a:off x="1090880" y="1557038"/>
            <a:ext cx="9969910" cy="471178"/>
          </a:xfrm>
          <a:prstGeom prst="rect">
            <a:avLst/>
          </a:prstGeom>
        </p:spPr>
        <p:txBody>
          <a:bodyPr vert="horz" lIns="91440" tIns="45720" rIns="91440" bIns="45720" rtlCol="0" anchor="b">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400" dirty="0">
                <a:latin typeface="Cambria" panose="02040503050406030204" pitchFamily="18" charset="0"/>
                <a:ea typeface="Cambria" panose="02040503050406030204" pitchFamily="18" charset="0"/>
              </a:rPr>
              <a:t>Training Manual for Fiscal Year </a:t>
            </a:r>
            <a:r>
              <a:rPr lang="en-US" sz="2400" dirty="0" smtClean="0">
                <a:latin typeface="Cambria" panose="02040503050406030204" pitchFamily="18" charset="0"/>
                <a:ea typeface="Cambria" panose="02040503050406030204" pitchFamily="18" charset="0"/>
              </a:rPr>
              <a:t>2021</a:t>
            </a:r>
            <a:endParaRPr lang="en-US" sz="2400" dirty="0">
              <a:latin typeface="Cambria" panose="02040503050406030204" pitchFamily="18" charset="0"/>
              <a:ea typeface="Cambria" panose="02040503050406030204" pitchFamily="18" charset="0"/>
            </a:endParaRPr>
          </a:p>
        </p:txBody>
      </p:sp>
      <p:sp>
        <p:nvSpPr>
          <p:cNvPr id="13" name="Title 1">
            <a:extLst>
              <a:ext uri="{FF2B5EF4-FFF2-40B4-BE49-F238E27FC236}">
                <a16:creationId xmlns:a16="http://schemas.microsoft.com/office/drawing/2014/main" id="{2F619D0F-C3CD-4836-B205-529B58E9665A}"/>
              </a:ext>
            </a:extLst>
          </p:cNvPr>
          <p:cNvSpPr txBox="1">
            <a:spLocks/>
          </p:cNvSpPr>
          <p:nvPr/>
        </p:nvSpPr>
        <p:spPr>
          <a:xfrm>
            <a:off x="1090880" y="4682062"/>
            <a:ext cx="9969910" cy="618900"/>
          </a:xfrm>
          <a:prstGeom prst="rect">
            <a:avLst/>
          </a:prstGeom>
        </p:spPr>
        <p:txBody>
          <a:bodyPr vert="horz" lIns="91440" tIns="45720" rIns="91440" bIns="45720" rtlCol="0" anchor="b">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1600" dirty="0">
                <a:latin typeface="Cambria" panose="02040503050406030204" pitchFamily="18" charset="0"/>
                <a:ea typeface="Cambria" panose="02040503050406030204" pitchFamily="18" charset="0"/>
              </a:rPr>
              <a:t>Oakland University</a:t>
            </a:r>
          </a:p>
          <a:p>
            <a:r>
              <a:rPr lang="en-US" sz="1600" dirty="0">
                <a:latin typeface="Cambria" panose="02040503050406030204" pitchFamily="18" charset="0"/>
                <a:ea typeface="Cambria" panose="02040503050406030204" pitchFamily="18" charset="0"/>
              </a:rPr>
              <a:t>Office of Budget and Financial Planning</a:t>
            </a:r>
          </a:p>
        </p:txBody>
      </p:sp>
      <p:sp>
        <p:nvSpPr>
          <p:cNvPr id="5" name="Date Placeholder 4"/>
          <p:cNvSpPr>
            <a:spLocks noGrp="1"/>
          </p:cNvSpPr>
          <p:nvPr>
            <p:ph type="dt" sz="half" idx="10"/>
          </p:nvPr>
        </p:nvSpPr>
        <p:spPr/>
        <p:txBody>
          <a:bodyPr/>
          <a:lstStyle/>
          <a:p>
            <a:fld id="{F3BA1E35-AF39-4B22-B55B-97EE71105188}" type="datetime1">
              <a:rPr lang="en-US" smtClean="0"/>
              <a:t>6/7/2021</a:t>
            </a:fld>
            <a:endParaRPr lang="en-US"/>
          </a:p>
        </p:txBody>
      </p:sp>
      <p:sp>
        <p:nvSpPr>
          <p:cNvPr id="6" name="Slide Number Placeholder 5"/>
          <p:cNvSpPr>
            <a:spLocks noGrp="1"/>
          </p:cNvSpPr>
          <p:nvPr>
            <p:ph type="sldNum" sz="quarter" idx="12"/>
          </p:nvPr>
        </p:nvSpPr>
        <p:spPr/>
        <p:txBody>
          <a:bodyPr/>
          <a:lstStyle/>
          <a:p>
            <a:fld id="{F30EE2A9-65D6-4BC5-89FE-2E93DB521D28}" type="slidenum">
              <a:rPr lang="en-US" smtClean="0"/>
              <a:t>1</a:t>
            </a:fld>
            <a:endParaRPr lang="en-US"/>
          </a:p>
        </p:txBody>
      </p:sp>
    </p:spTree>
    <p:extLst>
      <p:ext uri="{BB962C8B-B14F-4D97-AF65-F5344CB8AC3E}">
        <p14:creationId xmlns:p14="http://schemas.microsoft.com/office/powerpoint/2010/main" val="1687665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Utilizing the Application</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Complete a Request</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7">
            <a:extLst>
              <a:ext uri="{FF2B5EF4-FFF2-40B4-BE49-F238E27FC236}">
                <a16:creationId xmlns:a16="http://schemas.microsoft.com/office/drawing/2014/main" id="{86E60EFD-5825-49B5-A3AA-AAC7EFBD55A1}"/>
              </a:ext>
            </a:extLst>
          </p:cNvPr>
          <p:cNvSpPr>
            <a:spLocks noGrp="1"/>
          </p:cNvSpPr>
          <p:nvPr>
            <p:ph idx="1"/>
          </p:nvPr>
        </p:nvSpPr>
        <p:spPr>
          <a:xfrm>
            <a:off x="6799810" y="1346972"/>
            <a:ext cx="4355869" cy="5224422"/>
          </a:xfrm>
        </p:spPr>
        <p:txBody>
          <a:bodyPr>
            <a:normAutofit/>
          </a:bodyPr>
          <a:lstStyle/>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The section outlined in red provides an overview of the balances in the funds.</a:t>
            </a:r>
          </a:p>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Some notes regarding terminology in the list box:</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The current balance (abbreviated as </a:t>
            </a:r>
            <a:r>
              <a:rPr lang="en-US" sz="1400" b="1" i="0" dirty="0" err="1">
                <a:latin typeface="Cambria" panose="02040503050406030204" pitchFamily="18" charset="0"/>
                <a:ea typeface="Cambria" panose="02040503050406030204" pitchFamily="18" charset="0"/>
              </a:rPr>
              <a:t>Curr</a:t>
            </a:r>
            <a:r>
              <a:rPr lang="en-US" sz="1400" b="1" i="0" dirty="0">
                <a:latin typeface="Cambria" panose="02040503050406030204" pitchFamily="18" charset="0"/>
                <a:ea typeface="Cambria" panose="02040503050406030204" pitchFamily="18" charset="0"/>
              </a:rPr>
              <a:t> Balance</a:t>
            </a:r>
            <a:r>
              <a:rPr lang="en-US" sz="1400" i="0" dirty="0">
                <a:latin typeface="Cambria" panose="02040503050406030204" pitchFamily="18" charset="0"/>
                <a:ea typeface="Cambria" panose="02040503050406030204" pitchFamily="18" charset="0"/>
              </a:rPr>
              <a:t>) in the list box is reflective of the available balance in the account per Banner.</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The total requests (abbreviated as </a:t>
            </a:r>
            <a:r>
              <a:rPr lang="en-US" sz="1400" b="1" i="0" dirty="0" err="1">
                <a:latin typeface="Cambria" panose="02040503050406030204" pitchFamily="18" charset="0"/>
                <a:ea typeface="Cambria" panose="02040503050406030204" pitchFamily="18" charset="0"/>
              </a:rPr>
              <a:t>Ttl</a:t>
            </a:r>
            <a:r>
              <a:rPr lang="en-US" sz="1400" b="1" i="0" dirty="0">
                <a:latin typeface="Cambria" panose="02040503050406030204" pitchFamily="18" charset="0"/>
                <a:ea typeface="Cambria" panose="02040503050406030204" pitchFamily="18" charset="0"/>
              </a:rPr>
              <a:t> Requests</a:t>
            </a:r>
            <a:r>
              <a:rPr lang="en-US" sz="1400" i="0" dirty="0">
                <a:latin typeface="Cambria" panose="02040503050406030204" pitchFamily="18" charset="0"/>
                <a:ea typeface="Cambria" panose="02040503050406030204" pitchFamily="18" charset="0"/>
              </a:rPr>
              <a:t>) in the list box is reflective of the total pending and approved requests against the fund.</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The ending available balance (abbreviated as </a:t>
            </a:r>
            <a:r>
              <a:rPr lang="en-US" sz="1400" b="1" i="0" dirty="0">
                <a:latin typeface="Cambria" panose="02040503050406030204" pitchFamily="18" charset="0"/>
                <a:ea typeface="Cambria" panose="02040503050406030204" pitchFamily="18" charset="0"/>
              </a:rPr>
              <a:t>Avail Balance</a:t>
            </a:r>
            <a:r>
              <a:rPr lang="en-US" sz="1400" i="0" dirty="0">
                <a:latin typeface="Cambria" panose="02040503050406030204" pitchFamily="18" charset="0"/>
                <a:ea typeface="Cambria" panose="02040503050406030204" pitchFamily="18" charset="0"/>
              </a:rPr>
              <a:t>) in the list box is reflective of the current available balance less the total requests both pending and approved against the fund and account.</a:t>
            </a:r>
          </a:p>
          <a:p>
            <a:pPr lvl="1">
              <a:buFont typeface="Arial" panose="020B0604020202020204" pitchFamily="34" charset="0"/>
              <a:buChar char="•"/>
            </a:pPr>
            <a:endParaRPr lang="en-US" sz="1400" i="0" dirty="0">
              <a:latin typeface="Cambria" panose="02040503050406030204" pitchFamily="18" charset="0"/>
              <a:ea typeface="Cambria" panose="02040503050406030204" pitchFamily="18" charset="0"/>
            </a:endParaRPr>
          </a:p>
        </p:txBody>
      </p:sp>
      <p:sp>
        <p:nvSpPr>
          <p:cNvPr id="7" name="Date Placeholder 6"/>
          <p:cNvSpPr>
            <a:spLocks noGrp="1"/>
          </p:cNvSpPr>
          <p:nvPr>
            <p:ph type="dt" sz="half" idx="10"/>
          </p:nvPr>
        </p:nvSpPr>
        <p:spPr/>
        <p:txBody>
          <a:bodyPr/>
          <a:lstStyle/>
          <a:p>
            <a:fld id="{9067D9A3-0B65-4F95-93FE-59F4E6A72DF4}" type="datetime1">
              <a:rPr lang="en-US" sz="900" smtClean="0">
                <a:latin typeface="Cambria" panose="02040503050406030204" pitchFamily="18" charset="0"/>
                <a:ea typeface="Cambria" panose="02040503050406030204" pitchFamily="18" charset="0"/>
              </a:rPr>
              <a:t>6/7/2021</a:t>
            </a:fld>
            <a:endParaRPr lang="en-US" sz="900" dirty="0">
              <a:latin typeface="Cambria" panose="02040503050406030204" pitchFamily="18" charset="0"/>
              <a:ea typeface="Cambria" panose="02040503050406030204" pitchFamily="18" charset="0"/>
            </a:endParaRPr>
          </a:p>
        </p:txBody>
      </p:sp>
      <p:sp>
        <p:nvSpPr>
          <p:cNvPr id="10" name="Slide Number Placeholder 9"/>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10</a:t>
            </a:fld>
            <a:endParaRPr lang="en-US" sz="900" dirty="0">
              <a:latin typeface="Cambria" panose="02040503050406030204" pitchFamily="18" charset="0"/>
              <a:ea typeface="Cambria" panose="02040503050406030204" pitchFamily="18" charset="0"/>
            </a:endParaRPr>
          </a:p>
        </p:txBody>
      </p:sp>
      <p:pic>
        <p:nvPicPr>
          <p:cNvPr id="5" name="Picture 4"/>
          <p:cNvPicPr>
            <a:picLocks noChangeAspect="1"/>
          </p:cNvPicPr>
          <p:nvPr/>
        </p:nvPicPr>
        <p:blipFill>
          <a:blip r:embed="rId2"/>
          <a:stretch>
            <a:fillRect/>
          </a:stretch>
        </p:blipFill>
        <p:spPr>
          <a:xfrm>
            <a:off x="1097280" y="1346972"/>
            <a:ext cx="5527964" cy="5050239"/>
          </a:xfrm>
          <a:prstGeom prst="rect">
            <a:avLst/>
          </a:prstGeom>
        </p:spPr>
      </p:pic>
    </p:spTree>
    <p:extLst>
      <p:ext uri="{BB962C8B-B14F-4D97-AF65-F5344CB8AC3E}">
        <p14:creationId xmlns:p14="http://schemas.microsoft.com/office/powerpoint/2010/main" val="2977069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Utilizing the Application</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Complete a Request</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7">
            <a:extLst>
              <a:ext uri="{FF2B5EF4-FFF2-40B4-BE49-F238E27FC236}">
                <a16:creationId xmlns:a16="http://schemas.microsoft.com/office/drawing/2014/main" id="{86E60EFD-5825-49B5-A3AA-AAC7EFBD55A1}"/>
              </a:ext>
            </a:extLst>
          </p:cNvPr>
          <p:cNvSpPr>
            <a:spLocks noGrp="1"/>
          </p:cNvSpPr>
          <p:nvPr>
            <p:ph idx="1"/>
          </p:nvPr>
        </p:nvSpPr>
        <p:spPr>
          <a:xfrm>
            <a:off x="6758247" y="1346972"/>
            <a:ext cx="4397433" cy="5224422"/>
          </a:xfrm>
        </p:spPr>
        <p:txBody>
          <a:bodyPr>
            <a:normAutofit lnSpcReduction="10000"/>
          </a:bodyPr>
          <a:lstStyle/>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The outlined list box contains open purchase orders pending against the fund.</a:t>
            </a:r>
          </a:p>
          <a:p>
            <a:pPr>
              <a:buFont typeface="Arial" panose="020B0604020202020204" pitchFamily="34" charset="0"/>
              <a:buChar char="•"/>
            </a:pPr>
            <a:r>
              <a:rPr lang="en-US" sz="1600" i="0" dirty="0">
                <a:latin typeface="Cambria" panose="02040503050406030204" pitchFamily="18" charset="0"/>
                <a:ea typeface="Cambria" panose="02040503050406030204" pitchFamily="18" charset="0"/>
              </a:rPr>
              <a:t>In the example that will be utilized in this training manual, there are no open purchase orders in the fund (17702). If there were open purchase orders in the fund, they would appear in the list box. </a:t>
            </a:r>
            <a:r>
              <a:rPr lang="en-US" sz="1600" i="0" u="sng" dirty="0">
                <a:latin typeface="Cambria" panose="02040503050406030204" pitchFamily="18" charset="0"/>
                <a:ea typeface="Cambria" panose="02040503050406030204" pitchFamily="18" charset="0"/>
              </a:rPr>
              <a:t>A different fund is shown here </a:t>
            </a:r>
            <a:r>
              <a:rPr lang="en-US" sz="1600" u="sng" dirty="0">
                <a:latin typeface="Cambria" panose="02040503050406030204" pitchFamily="18" charset="0"/>
                <a:ea typeface="Cambria" panose="02040503050406030204" pitchFamily="18" charset="0"/>
              </a:rPr>
              <a:t>to illustrate this functionality.</a:t>
            </a:r>
            <a:endParaRPr lang="en-US" sz="1600" i="0" u="sng" dirty="0">
              <a:latin typeface="Cambria" panose="02040503050406030204" pitchFamily="18" charset="0"/>
              <a:ea typeface="Cambria" panose="02040503050406030204" pitchFamily="18" charset="0"/>
            </a:endParaRPr>
          </a:p>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The list box at the bottom of the sub-form shows open purchase orders associated with the selected fund. The information supplied is as follows:</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The pooled budget account the purchase order will post against.</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The name of the vendor associated with the purchase order.</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The purchase order number.</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The available balance on the purchase order. This available balance figure includes any requests that have already been submitted against the purchase order.</a:t>
            </a:r>
          </a:p>
          <a:p>
            <a:pPr lvl="1">
              <a:buFont typeface="Arial" panose="020B0604020202020204" pitchFamily="34" charset="0"/>
              <a:buChar char="•"/>
            </a:pPr>
            <a:endParaRPr lang="en-US" sz="1400" i="0" dirty="0">
              <a:latin typeface="Cambria" panose="02040503050406030204" pitchFamily="18" charset="0"/>
              <a:ea typeface="Cambria" panose="02040503050406030204" pitchFamily="18" charset="0"/>
            </a:endParaRPr>
          </a:p>
        </p:txBody>
      </p:sp>
      <p:sp>
        <p:nvSpPr>
          <p:cNvPr id="7" name="Date Placeholder 6"/>
          <p:cNvSpPr>
            <a:spLocks noGrp="1"/>
          </p:cNvSpPr>
          <p:nvPr>
            <p:ph type="dt" sz="half" idx="10"/>
          </p:nvPr>
        </p:nvSpPr>
        <p:spPr/>
        <p:txBody>
          <a:bodyPr/>
          <a:lstStyle/>
          <a:p>
            <a:fld id="{9067D9A3-0B65-4F95-93FE-59F4E6A72DF4}" type="datetime1">
              <a:rPr lang="en-US" sz="900" smtClean="0">
                <a:latin typeface="Cambria" panose="02040503050406030204" pitchFamily="18" charset="0"/>
                <a:ea typeface="Cambria" panose="02040503050406030204" pitchFamily="18" charset="0"/>
              </a:rPr>
              <a:t>6/7/2021</a:t>
            </a:fld>
            <a:endParaRPr lang="en-US" sz="900" dirty="0">
              <a:latin typeface="Cambria" panose="02040503050406030204" pitchFamily="18" charset="0"/>
              <a:ea typeface="Cambria" panose="02040503050406030204" pitchFamily="18" charset="0"/>
            </a:endParaRPr>
          </a:p>
        </p:txBody>
      </p:sp>
      <p:sp>
        <p:nvSpPr>
          <p:cNvPr id="10" name="Slide Number Placeholder 9"/>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11</a:t>
            </a:fld>
            <a:endParaRPr lang="en-US" sz="900" dirty="0">
              <a:latin typeface="Cambria" panose="02040503050406030204" pitchFamily="18" charset="0"/>
              <a:ea typeface="Cambria" panose="02040503050406030204" pitchFamily="18" charset="0"/>
            </a:endParaRPr>
          </a:p>
        </p:txBody>
      </p:sp>
      <p:pic>
        <p:nvPicPr>
          <p:cNvPr id="3" name="Picture 2"/>
          <p:cNvPicPr>
            <a:picLocks noChangeAspect="1"/>
          </p:cNvPicPr>
          <p:nvPr/>
        </p:nvPicPr>
        <p:blipFill>
          <a:blip r:embed="rId2"/>
          <a:stretch>
            <a:fillRect/>
          </a:stretch>
        </p:blipFill>
        <p:spPr>
          <a:xfrm>
            <a:off x="1097280" y="1346973"/>
            <a:ext cx="5552902" cy="4935150"/>
          </a:xfrm>
          <a:prstGeom prst="rect">
            <a:avLst/>
          </a:prstGeom>
        </p:spPr>
      </p:pic>
    </p:spTree>
    <p:extLst>
      <p:ext uri="{BB962C8B-B14F-4D97-AF65-F5344CB8AC3E}">
        <p14:creationId xmlns:p14="http://schemas.microsoft.com/office/powerpoint/2010/main" val="1707228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Utilizing the Application</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Complete a Request</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7">
            <a:extLst>
              <a:ext uri="{FF2B5EF4-FFF2-40B4-BE49-F238E27FC236}">
                <a16:creationId xmlns:a16="http://schemas.microsoft.com/office/drawing/2014/main" id="{86E60EFD-5825-49B5-A3AA-AAC7EFBD55A1}"/>
              </a:ext>
            </a:extLst>
          </p:cNvPr>
          <p:cNvSpPr>
            <a:spLocks noGrp="1"/>
          </p:cNvSpPr>
          <p:nvPr>
            <p:ph idx="1"/>
          </p:nvPr>
        </p:nvSpPr>
        <p:spPr>
          <a:xfrm>
            <a:off x="6849687" y="1346972"/>
            <a:ext cx="4305993" cy="5224422"/>
          </a:xfrm>
        </p:spPr>
        <p:txBody>
          <a:bodyPr>
            <a:normAutofit fontScale="70000" lnSpcReduction="20000"/>
          </a:bodyPr>
          <a:lstStyle/>
          <a:p>
            <a:pPr>
              <a:buFont typeface="Arial" panose="020B0604020202020204" pitchFamily="34" charset="0"/>
              <a:buChar char="•"/>
            </a:pPr>
            <a:r>
              <a:rPr lang="en-US" sz="1600" i="0" dirty="0">
                <a:latin typeface="Cambria" panose="02040503050406030204" pitchFamily="18" charset="0"/>
                <a:ea typeface="Cambria" panose="02040503050406030204" pitchFamily="18" charset="0"/>
              </a:rPr>
              <a:t>Any </a:t>
            </a:r>
            <a:r>
              <a:rPr lang="en-US" sz="1600" dirty="0">
                <a:latin typeface="Cambria" panose="02040503050406030204" pitchFamily="18" charset="0"/>
                <a:ea typeface="Cambria" panose="02040503050406030204" pitchFamily="18" charset="0"/>
              </a:rPr>
              <a:t>field with a white background is a required data entry field that accepts user inputs and/or changes.</a:t>
            </a:r>
          </a:p>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The following data entry fields are </a:t>
            </a:r>
            <a:r>
              <a:rPr lang="en-US" sz="1600" b="1" dirty="0">
                <a:latin typeface="Cambria" panose="02040503050406030204" pitchFamily="18" charset="0"/>
                <a:ea typeface="Cambria" panose="02040503050406030204" pitchFamily="18" charset="0"/>
              </a:rPr>
              <a:t>optional</a:t>
            </a:r>
            <a:r>
              <a:rPr lang="en-US" sz="1600" dirty="0">
                <a:latin typeface="Cambria" panose="02040503050406030204" pitchFamily="18" charset="0"/>
                <a:ea typeface="Cambria" panose="02040503050406030204" pitchFamily="18" charset="0"/>
              </a:rPr>
              <a:t>:</a:t>
            </a:r>
          </a:p>
          <a:p>
            <a:pPr lvl="1">
              <a:buFont typeface="Arial" panose="020B0604020202020204" pitchFamily="34" charset="0"/>
              <a:buChar char="•"/>
            </a:pPr>
            <a:r>
              <a:rPr lang="en-US" sz="1600" b="1" i="0" dirty="0">
                <a:latin typeface="Cambria" panose="02040503050406030204" pitchFamily="18" charset="0"/>
                <a:ea typeface="Cambria" panose="02040503050406030204" pitchFamily="18" charset="0"/>
              </a:rPr>
              <a:t>Source Org #</a:t>
            </a:r>
            <a:r>
              <a:rPr lang="en-US" sz="1600" i="0" dirty="0">
                <a:latin typeface="Cambria" panose="02040503050406030204" pitchFamily="18" charset="0"/>
                <a:ea typeface="Cambria" panose="02040503050406030204" pitchFamily="18" charset="0"/>
              </a:rPr>
              <a:t>: the organization number where the source fund # resides in.</a:t>
            </a:r>
          </a:p>
          <a:p>
            <a:pPr lvl="1">
              <a:buFont typeface="Arial" panose="020B0604020202020204" pitchFamily="34" charset="0"/>
              <a:buChar char="•"/>
            </a:pPr>
            <a:r>
              <a:rPr lang="en-US" sz="1600" b="1" i="0" dirty="0">
                <a:latin typeface="Cambria" panose="02040503050406030204" pitchFamily="18" charset="0"/>
                <a:ea typeface="Cambria" panose="02040503050406030204" pitchFamily="18" charset="0"/>
              </a:rPr>
              <a:t>Destination Org #</a:t>
            </a:r>
            <a:r>
              <a:rPr lang="en-US" sz="1600" i="0" dirty="0">
                <a:latin typeface="Cambria" panose="02040503050406030204" pitchFamily="18" charset="0"/>
                <a:ea typeface="Cambria" panose="02040503050406030204" pitchFamily="18" charset="0"/>
              </a:rPr>
              <a:t>: the organization number where the destination fund # resides in.</a:t>
            </a:r>
          </a:p>
          <a:p>
            <a:pPr>
              <a:buFont typeface="Arial" panose="020B0604020202020204" pitchFamily="34" charset="0"/>
              <a:buChar char="•"/>
            </a:pPr>
            <a:r>
              <a:rPr lang="en-US" sz="1600" i="0" dirty="0">
                <a:latin typeface="Cambria" panose="02040503050406030204" pitchFamily="18" charset="0"/>
                <a:ea typeface="Cambria" panose="02040503050406030204" pitchFamily="18" charset="0"/>
              </a:rPr>
              <a:t>The following data entry fields are </a:t>
            </a:r>
            <a:r>
              <a:rPr lang="en-US" sz="1600" b="1" i="0" dirty="0">
                <a:latin typeface="Cambria" panose="02040503050406030204" pitchFamily="18" charset="0"/>
                <a:ea typeface="Cambria" panose="02040503050406030204" pitchFamily="18" charset="0"/>
              </a:rPr>
              <a:t>required</a:t>
            </a:r>
            <a:r>
              <a:rPr lang="en-US" sz="1600" i="0" dirty="0">
                <a:latin typeface="Cambria" panose="02040503050406030204" pitchFamily="18" charset="0"/>
                <a:ea typeface="Cambria" panose="02040503050406030204" pitchFamily="18" charset="0"/>
              </a:rPr>
              <a:t> in order to submit a request:</a:t>
            </a:r>
          </a:p>
          <a:p>
            <a:pPr lvl="1">
              <a:buFont typeface="Arial" panose="020B0604020202020204" pitchFamily="34" charset="0"/>
              <a:buChar char="•"/>
            </a:pPr>
            <a:r>
              <a:rPr lang="en-US" sz="1500" b="1" i="0" dirty="0">
                <a:latin typeface="Cambria" panose="02040503050406030204" pitchFamily="18" charset="0"/>
                <a:ea typeface="Cambria" panose="02040503050406030204" pitchFamily="18" charset="0"/>
              </a:rPr>
              <a:t>Source Fund #</a:t>
            </a:r>
            <a:r>
              <a:rPr lang="en-US" sz="1500" i="0" dirty="0">
                <a:latin typeface="Cambria" panose="02040503050406030204" pitchFamily="18" charset="0"/>
                <a:ea typeface="Cambria" panose="02040503050406030204" pitchFamily="18" charset="0"/>
              </a:rPr>
              <a:t>: the fund number from which the controllable budget dollars will be sourced.</a:t>
            </a:r>
          </a:p>
          <a:p>
            <a:pPr lvl="1">
              <a:buFont typeface="Arial" panose="020B0604020202020204" pitchFamily="34" charset="0"/>
              <a:buChar char="•"/>
            </a:pPr>
            <a:r>
              <a:rPr lang="en-US" sz="1500" b="1" i="0" dirty="0">
                <a:latin typeface="Cambria" panose="02040503050406030204" pitchFamily="18" charset="0"/>
                <a:ea typeface="Cambria" panose="02040503050406030204" pitchFamily="18" charset="0"/>
              </a:rPr>
              <a:t>Source Acct #</a:t>
            </a:r>
            <a:r>
              <a:rPr lang="en-US" sz="1500" i="0" dirty="0">
                <a:latin typeface="Cambria" panose="02040503050406030204" pitchFamily="18" charset="0"/>
                <a:ea typeface="Cambria" panose="02040503050406030204" pitchFamily="18" charset="0"/>
              </a:rPr>
              <a:t>: the account number from which the controllable budget dollars will be sourced.</a:t>
            </a:r>
          </a:p>
          <a:p>
            <a:pPr lvl="2">
              <a:buFont typeface="Arial" panose="020B0604020202020204" pitchFamily="34" charset="0"/>
              <a:buChar char="•"/>
            </a:pPr>
            <a:r>
              <a:rPr lang="en-US" sz="1300" dirty="0">
                <a:latin typeface="Cambria" panose="02040503050406030204" pitchFamily="18" charset="0"/>
                <a:ea typeface="Cambria" panose="02040503050406030204" pitchFamily="18" charset="0"/>
              </a:rPr>
              <a:t>N</a:t>
            </a:r>
            <a:r>
              <a:rPr lang="en-US" sz="1300" i="0" dirty="0">
                <a:latin typeface="Cambria" panose="02040503050406030204" pitchFamily="18" charset="0"/>
                <a:ea typeface="Cambria" panose="02040503050406030204" pitchFamily="18" charset="0"/>
              </a:rPr>
              <a:t>ote that fringe benefits are not carried forward with requests from accounts 6301, 6401, or 6501.</a:t>
            </a:r>
          </a:p>
          <a:p>
            <a:pPr lvl="1">
              <a:buFont typeface="Arial" panose="020B0604020202020204" pitchFamily="34" charset="0"/>
              <a:buChar char="•"/>
            </a:pPr>
            <a:r>
              <a:rPr lang="en-US" sz="1500" b="1" i="0" dirty="0">
                <a:latin typeface="Cambria" panose="02040503050406030204" pitchFamily="18" charset="0"/>
                <a:ea typeface="Cambria" panose="02040503050406030204" pitchFamily="18" charset="0"/>
              </a:rPr>
              <a:t>P.O. #</a:t>
            </a:r>
            <a:r>
              <a:rPr lang="en-US" sz="1500" i="0" dirty="0">
                <a:latin typeface="Cambria" panose="02040503050406030204" pitchFamily="18" charset="0"/>
                <a:ea typeface="Cambria" panose="02040503050406030204" pitchFamily="18" charset="0"/>
              </a:rPr>
              <a:t>: the purchase order number for which controllable budget dollars should be carried-forward for. </a:t>
            </a:r>
          </a:p>
          <a:p>
            <a:pPr lvl="2">
              <a:buFont typeface="Arial" panose="020B0604020202020204" pitchFamily="34" charset="0"/>
              <a:buChar char="•"/>
            </a:pPr>
            <a:r>
              <a:rPr lang="en-US" sz="1300" i="0" dirty="0">
                <a:latin typeface="Cambria" panose="02040503050406030204" pitchFamily="18" charset="0"/>
                <a:ea typeface="Cambria" panose="02040503050406030204" pitchFamily="18" charset="0"/>
              </a:rPr>
              <a:t>If the request does not pertain to a purchase order, leave this field blank.</a:t>
            </a:r>
          </a:p>
          <a:p>
            <a:pPr lvl="1">
              <a:buFont typeface="Arial" panose="020B0604020202020204" pitchFamily="34" charset="0"/>
              <a:buChar char="•"/>
            </a:pPr>
            <a:r>
              <a:rPr lang="en-US" sz="1500" b="1" i="0" dirty="0">
                <a:latin typeface="Cambria" panose="02040503050406030204" pitchFamily="18" charset="0"/>
                <a:ea typeface="Cambria" panose="02040503050406030204" pitchFamily="18" charset="0"/>
              </a:rPr>
              <a:t>Destination Fund #</a:t>
            </a:r>
            <a:r>
              <a:rPr lang="en-US" sz="1500" i="0" dirty="0">
                <a:latin typeface="Cambria" panose="02040503050406030204" pitchFamily="18" charset="0"/>
                <a:ea typeface="Cambria" panose="02040503050406030204" pitchFamily="18" charset="0"/>
              </a:rPr>
              <a:t>: the fund number where the controllable budget dollars will be placed in the following fiscal year.</a:t>
            </a:r>
          </a:p>
          <a:p>
            <a:pPr lvl="1">
              <a:buFont typeface="Arial" panose="020B0604020202020204" pitchFamily="34" charset="0"/>
              <a:buChar char="•"/>
            </a:pPr>
            <a:r>
              <a:rPr lang="en-US" sz="1500" b="1" i="0" dirty="0">
                <a:latin typeface="Cambria" panose="02040503050406030204" pitchFamily="18" charset="0"/>
                <a:ea typeface="Cambria" panose="02040503050406030204" pitchFamily="18" charset="0"/>
              </a:rPr>
              <a:t>Amount</a:t>
            </a:r>
            <a:r>
              <a:rPr lang="en-US" sz="1500" i="0" dirty="0">
                <a:latin typeface="Cambria" panose="02040503050406030204" pitchFamily="18" charset="0"/>
                <a:ea typeface="Cambria" panose="02040503050406030204" pitchFamily="18" charset="0"/>
              </a:rPr>
              <a:t>: the total whole dollar (</a:t>
            </a:r>
            <a:r>
              <a:rPr lang="en-US" sz="1500" b="1" i="0" u="sng" dirty="0">
                <a:latin typeface="Cambria" panose="02040503050406030204" pitchFamily="18" charset="0"/>
                <a:ea typeface="Cambria" panose="02040503050406030204" pitchFamily="18" charset="0"/>
              </a:rPr>
              <a:t>no cents!</a:t>
            </a:r>
            <a:r>
              <a:rPr lang="en-US" sz="1500" i="0" dirty="0">
                <a:latin typeface="Cambria" panose="02040503050406030204" pitchFamily="18" charset="0"/>
                <a:ea typeface="Cambria" panose="02040503050406030204" pitchFamily="18" charset="0"/>
              </a:rPr>
              <a:t>) value of the request.</a:t>
            </a:r>
          </a:p>
          <a:p>
            <a:pPr lvl="1">
              <a:buFont typeface="Arial" panose="020B0604020202020204" pitchFamily="34" charset="0"/>
              <a:buChar char="•"/>
            </a:pPr>
            <a:r>
              <a:rPr lang="en-US" sz="1500" b="1" i="0" dirty="0">
                <a:latin typeface="Cambria" panose="02040503050406030204" pitchFamily="18" charset="0"/>
                <a:ea typeface="Cambria" panose="02040503050406030204" pitchFamily="18" charset="0"/>
              </a:rPr>
              <a:t>Request Description</a:t>
            </a:r>
            <a:r>
              <a:rPr lang="en-US" sz="1500" i="0" dirty="0">
                <a:latin typeface="Cambria" panose="02040503050406030204" pitchFamily="18" charset="0"/>
                <a:ea typeface="Cambria" panose="02040503050406030204" pitchFamily="18" charset="0"/>
              </a:rPr>
              <a:t>: a concise description for the purpose of the request. </a:t>
            </a:r>
          </a:p>
          <a:p>
            <a:pPr lvl="2">
              <a:buFont typeface="Arial" panose="020B0604020202020204" pitchFamily="34" charset="0"/>
              <a:buChar char="•"/>
            </a:pPr>
            <a:r>
              <a:rPr lang="en-US" sz="1300" i="0" dirty="0">
                <a:latin typeface="Cambria" panose="02040503050406030204" pitchFamily="18" charset="0"/>
                <a:ea typeface="Cambria" panose="02040503050406030204" pitchFamily="18" charset="0"/>
              </a:rPr>
              <a:t>This field cannot exceed 35 characters in length.</a:t>
            </a:r>
          </a:p>
          <a:p>
            <a:pPr lvl="2">
              <a:buFont typeface="Arial" panose="020B0604020202020204" pitchFamily="34" charset="0"/>
              <a:buChar char="•"/>
            </a:pPr>
            <a:r>
              <a:rPr lang="en-US" sz="1300" dirty="0">
                <a:latin typeface="Cambria" panose="02040503050406030204" pitchFamily="18" charset="0"/>
                <a:ea typeface="Cambria" panose="02040503050406030204" pitchFamily="18" charset="0"/>
              </a:rPr>
              <a:t>This field cannot contain any commas.</a:t>
            </a:r>
            <a:endParaRPr lang="en-US" sz="1300" i="0" dirty="0">
              <a:latin typeface="Cambria" panose="02040503050406030204" pitchFamily="18" charset="0"/>
              <a:ea typeface="Cambria" panose="02040503050406030204" pitchFamily="18" charset="0"/>
            </a:endParaRPr>
          </a:p>
          <a:p>
            <a:pPr lvl="1">
              <a:buFont typeface="Arial" panose="020B0604020202020204" pitchFamily="34" charset="0"/>
              <a:buChar char="•"/>
            </a:pPr>
            <a:endParaRPr lang="en-US" sz="1400" i="0" dirty="0">
              <a:latin typeface="Cambria" panose="02040503050406030204" pitchFamily="18" charset="0"/>
              <a:ea typeface="Cambria" panose="02040503050406030204" pitchFamily="18" charset="0"/>
            </a:endParaRPr>
          </a:p>
        </p:txBody>
      </p:sp>
      <p:sp>
        <p:nvSpPr>
          <p:cNvPr id="7" name="Date Placeholder 6"/>
          <p:cNvSpPr>
            <a:spLocks noGrp="1"/>
          </p:cNvSpPr>
          <p:nvPr>
            <p:ph type="dt" sz="half" idx="10"/>
          </p:nvPr>
        </p:nvSpPr>
        <p:spPr/>
        <p:txBody>
          <a:bodyPr/>
          <a:lstStyle/>
          <a:p>
            <a:fld id="{9067D9A3-0B65-4F95-93FE-59F4E6A72DF4}" type="datetime1">
              <a:rPr lang="en-US" sz="900" smtClean="0">
                <a:latin typeface="Cambria" panose="02040503050406030204" pitchFamily="18" charset="0"/>
                <a:ea typeface="Cambria" panose="02040503050406030204" pitchFamily="18" charset="0"/>
              </a:rPr>
              <a:t>6/7/2021</a:t>
            </a:fld>
            <a:endParaRPr lang="en-US" sz="900" dirty="0">
              <a:latin typeface="Cambria" panose="02040503050406030204" pitchFamily="18" charset="0"/>
              <a:ea typeface="Cambria" panose="02040503050406030204" pitchFamily="18" charset="0"/>
            </a:endParaRPr>
          </a:p>
        </p:txBody>
      </p:sp>
      <p:sp>
        <p:nvSpPr>
          <p:cNvPr id="10" name="Slide Number Placeholder 9"/>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12</a:t>
            </a:fld>
            <a:endParaRPr lang="en-US" sz="900" dirty="0">
              <a:latin typeface="Cambria" panose="02040503050406030204" pitchFamily="18" charset="0"/>
              <a:ea typeface="Cambria" panose="02040503050406030204" pitchFamily="18" charset="0"/>
            </a:endParaRPr>
          </a:p>
        </p:txBody>
      </p:sp>
      <p:pic>
        <p:nvPicPr>
          <p:cNvPr id="3" name="Picture 2"/>
          <p:cNvPicPr>
            <a:picLocks noChangeAspect="1"/>
          </p:cNvPicPr>
          <p:nvPr/>
        </p:nvPicPr>
        <p:blipFill>
          <a:blip r:embed="rId2"/>
          <a:stretch>
            <a:fillRect/>
          </a:stretch>
        </p:blipFill>
        <p:spPr>
          <a:xfrm>
            <a:off x="1097280" y="1346972"/>
            <a:ext cx="5752407" cy="5112461"/>
          </a:xfrm>
          <a:prstGeom prst="rect">
            <a:avLst/>
          </a:prstGeom>
        </p:spPr>
      </p:pic>
    </p:spTree>
    <p:extLst>
      <p:ext uri="{BB962C8B-B14F-4D97-AF65-F5344CB8AC3E}">
        <p14:creationId xmlns:p14="http://schemas.microsoft.com/office/powerpoint/2010/main" val="964386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Utilizing the Application</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Complete a Request</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7">
            <a:extLst>
              <a:ext uri="{FF2B5EF4-FFF2-40B4-BE49-F238E27FC236}">
                <a16:creationId xmlns:a16="http://schemas.microsoft.com/office/drawing/2014/main" id="{86E60EFD-5825-49B5-A3AA-AAC7EFBD55A1}"/>
              </a:ext>
            </a:extLst>
          </p:cNvPr>
          <p:cNvSpPr>
            <a:spLocks noGrp="1"/>
          </p:cNvSpPr>
          <p:nvPr>
            <p:ph idx="1"/>
          </p:nvPr>
        </p:nvSpPr>
        <p:spPr>
          <a:xfrm>
            <a:off x="6749935" y="1346972"/>
            <a:ext cx="4405745" cy="5224422"/>
          </a:xfrm>
        </p:spPr>
        <p:txBody>
          <a:bodyPr>
            <a:normAutofit/>
          </a:bodyPr>
          <a:lstStyle/>
          <a:p>
            <a:pPr>
              <a:buFont typeface="Arial" panose="020B0604020202020204" pitchFamily="34" charset="0"/>
              <a:buChar char="•"/>
            </a:pPr>
            <a:r>
              <a:rPr lang="en-US" sz="1600" i="0" dirty="0">
                <a:latin typeface="Cambria" panose="02040503050406030204" pitchFamily="18" charset="0"/>
                <a:ea typeface="Cambria" panose="02040503050406030204" pitchFamily="18" charset="0"/>
              </a:rPr>
              <a:t>Once all required fields have been entered, press the </a:t>
            </a:r>
            <a:r>
              <a:rPr lang="en-US" sz="1600" b="1" i="0" dirty="0">
                <a:latin typeface="Cambria" panose="02040503050406030204" pitchFamily="18" charset="0"/>
                <a:ea typeface="Cambria" panose="02040503050406030204" pitchFamily="18" charset="0"/>
              </a:rPr>
              <a:t>Submit Entry </a:t>
            </a:r>
            <a:r>
              <a:rPr lang="en-US" sz="1600" i="0" dirty="0">
                <a:latin typeface="Cambria" panose="02040503050406030204" pitchFamily="18" charset="0"/>
                <a:ea typeface="Cambria" panose="02040503050406030204" pitchFamily="18" charset="0"/>
              </a:rPr>
              <a:t>button.</a:t>
            </a:r>
          </a:p>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If there are no errors with the submission, a message box will appear on the screen indicating that the submission has been recorded.</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If there are errors with the submission, a message box will appear indicating which field(s) require alterations.</a:t>
            </a:r>
          </a:p>
          <a:p>
            <a:pPr>
              <a:buFont typeface="Arial" panose="020B0604020202020204" pitchFamily="34" charset="0"/>
              <a:buChar char="•"/>
            </a:pPr>
            <a:r>
              <a:rPr lang="en-US" sz="1600" b="1" dirty="0">
                <a:solidFill>
                  <a:srgbClr val="FF0000"/>
                </a:solidFill>
                <a:latin typeface="Cambria" panose="02040503050406030204" pitchFamily="18" charset="0"/>
                <a:ea typeface="Cambria" panose="02040503050406030204" pitchFamily="18" charset="0"/>
              </a:rPr>
              <a:t>Please note that the Submit Entry button will not be usable after 5:00 P.M. on July </a:t>
            </a:r>
            <a:r>
              <a:rPr lang="en-US" sz="1600" b="1" dirty="0" smtClean="0">
                <a:solidFill>
                  <a:srgbClr val="FF0000"/>
                </a:solidFill>
                <a:latin typeface="Cambria" panose="02040503050406030204" pitchFamily="18" charset="0"/>
                <a:ea typeface="Cambria" panose="02040503050406030204" pitchFamily="18" charset="0"/>
              </a:rPr>
              <a:t>12</a:t>
            </a:r>
            <a:r>
              <a:rPr lang="en-US" sz="1600" b="1" baseline="30000" dirty="0" smtClean="0">
                <a:solidFill>
                  <a:srgbClr val="FF0000"/>
                </a:solidFill>
                <a:latin typeface="Cambria" panose="02040503050406030204" pitchFamily="18" charset="0"/>
                <a:ea typeface="Cambria" panose="02040503050406030204" pitchFamily="18" charset="0"/>
              </a:rPr>
              <a:t>th</a:t>
            </a:r>
            <a:r>
              <a:rPr lang="en-US" sz="1600" b="1" dirty="0">
                <a:solidFill>
                  <a:srgbClr val="FF0000"/>
                </a:solidFill>
                <a:latin typeface="Cambria" panose="02040503050406030204" pitchFamily="18" charset="0"/>
                <a:ea typeface="Cambria" panose="02040503050406030204" pitchFamily="18" charset="0"/>
              </a:rPr>
              <a:t>, </a:t>
            </a:r>
            <a:r>
              <a:rPr lang="en-US" sz="1600" b="1" dirty="0" smtClean="0">
                <a:solidFill>
                  <a:srgbClr val="FF0000"/>
                </a:solidFill>
                <a:latin typeface="Cambria" panose="02040503050406030204" pitchFamily="18" charset="0"/>
                <a:ea typeface="Cambria" panose="02040503050406030204" pitchFamily="18" charset="0"/>
              </a:rPr>
              <a:t>2021 </a:t>
            </a:r>
            <a:r>
              <a:rPr lang="en-US" sz="1600" b="1" dirty="0">
                <a:solidFill>
                  <a:srgbClr val="FF0000"/>
                </a:solidFill>
                <a:latin typeface="Cambria" panose="02040503050406030204" pitchFamily="18" charset="0"/>
                <a:ea typeface="Cambria" panose="02040503050406030204" pitchFamily="18" charset="0"/>
              </a:rPr>
              <a:t>for any user not designated as a divisional representative.</a:t>
            </a:r>
            <a:endParaRPr lang="en-US" sz="1400" b="1" i="0" dirty="0">
              <a:solidFill>
                <a:srgbClr val="FF0000"/>
              </a:solidFill>
              <a:latin typeface="Cambria" panose="02040503050406030204" pitchFamily="18" charset="0"/>
              <a:ea typeface="Cambria" panose="02040503050406030204" pitchFamily="18" charset="0"/>
            </a:endParaRPr>
          </a:p>
          <a:p>
            <a:pPr>
              <a:buFont typeface="Arial" panose="020B0604020202020204" pitchFamily="34" charset="0"/>
              <a:buChar char="•"/>
            </a:pPr>
            <a:endParaRPr lang="en-US" sz="1600" i="0" dirty="0">
              <a:latin typeface="Cambria" panose="02040503050406030204" pitchFamily="18" charset="0"/>
              <a:ea typeface="Cambria" panose="02040503050406030204" pitchFamily="18" charset="0"/>
            </a:endParaRPr>
          </a:p>
        </p:txBody>
      </p:sp>
      <p:sp>
        <p:nvSpPr>
          <p:cNvPr id="9" name="Date Placeholder 8"/>
          <p:cNvSpPr>
            <a:spLocks noGrp="1"/>
          </p:cNvSpPr>
          <p:nvPr>
            <p:ph type="dt" sz="half" idx="10"/>
          </p:nvPr>
        </p:nvSpPr>
        <p:spPr/>
        <p:txBody>
          <a:bodyPr/>
          <a:lstStyle/>
          <a:p>
            <a:fld id="{823367B4-1622-4C2D-968A-B6B6A5EF5238}" type="datetime1">
              <a:rPr lang="en-US" sz="900" smtClean="0">
                <a:latin typeface="Cambria" panose="02040503050406030204" pitchFamily="18" charset="0"/>
                <a:ea typeface="Cambria" panose="02040503050406030204" pitchFamily="18" charset="0"/>
              </a:rPr>
              <a:t>6/7/2021</a:t>
            </a:fld>
            <a:endParaRPr lang="en-US" sz="900" dirty="0">
              <a:latin typeface="Cambria" panose="02040503050406030204" pitchFamily="18" charset="0"/>
              <a:ea typeface="Cambria" panose="02040503050406030204" pitchFamily="18" charset="0"/>
            </a:endParaRPr>
          </a:p>
        </p:txBody>
      </p:sp>
      <p:sp>
        <p:nvSpPr>
          <p:cNvPr id="10" name="Slide Number Placeholder 9"/>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13</a:t>
            </a:fld>
            <a:endParaRPr lang="en-US" sz="900" dirty="0">
              <a:latin typeface="Cambria" panose="02040503050406030204" pitchFamily="18" charset="0"/>
              <a:ea typeface="Cambria" panose="02040503050406030204" pitchFamily="18" charset="0"/>
            </a:endParaRPr>
          </a:p>
        </p:txBody>
      </p:sp>
      <p:pic>
        <p:nvPicPr>
          <p:cNvPr id="3" name="Picture 2"/>
          <p:cNvPicPr>
            <a:picLocks noChangeAspect="1"/>
          </p:cNvPicPr>
          <p:nvPr/>
        </p:nvPicPr>
        <p:blipFill>
          <a:blip r:embed="rId2"/>
          <a:stretch>
            <a:fillRect/>
          </a:stretch>
        </p:blipFill>
        <p:spPr>
          <a:xfrm>
            <a:off x="1097280" y="1346973"/>
            <a:ext cx="5569527" cy="5107100"/>
          </a:xfrm>
          <a:prstGeom prst="rect">
            <a:avLst/>
          </a:prstGeom>
        </p:spPr>
      </p:pic>
    </p:spTree>
    <p:extLst>
      <p:ext uri="{BB962C8B-B14F-4D97-AF65-F5344CB8AC3E}">
        <p14:creationId xmlns:p14="http://schemas.microsoft.com/office/powerpoint/2010/main" val="3132500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Utilizing the Application</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Complete a Request</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7">
            <a:extLst>
              <a:ext uri="{FF2B5EF4-FFF2-40B4-BE49-F238E27FC236}">
                <a16:creationId xmlns:a16="http://schemas.microsoft.com/office/drawing/2014/main" id="{86E60EFD-5825-49B5-A3AA-AAC7EFBD55A1}"/>
              </a:ext>
            </a:extLst>
          </p:cNvPr>
          <p:cNvSpPr>
            <a:spLocks noGrp="1"/>
          </p:cNvSpPr>
          <p:nvPr>
            <p:ph idx="1"/>
          </p:nvPr>
        </p:nvSpPr>
        <p:spPr>
          <a:xfrm>
            <a:off x="6766561" y="1346972"/>
            <a:ext cx="4389119" cy="5224422"/>
          </a:xfrm>
        </p:spPr>
        <p:txBody>
          <a:bodyPr>
            <a:normAutofit/>
          </a:bodyPr>
          <a:lstStyle/>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After a submission has been recorded, a few changes occur on the </a:t>
            </a:r>
            <a:r>
              <a:rPr lang="en-US" sz="1600" b="1" dirty="0">
                <a:latin typeface="Cambria" panose="02040503050406030204" pitchFamily="18" charset="0"/>
                <a:ea typeface="Cambria" panose="02040503050406030204" pitchFamily="18" charset="0"/>
              </a:rPr>
              <a:t>Submit Request </a:t>
            </a:r>
            <a:r>
              <a:rPr lang="en-US" sz="1600" dirty="0">
                <a:latin typeface="Cambria" panose="02040503050406030204" pitchFamily="18" charset="0"/>
                <a:ea typeface="Cambria" panose="02040503050406030204" pitchFamily="18" charset="0"/>
              </a:rPr>
              <a:t>sub-form:</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The total request line items in the “fund snapshot” section updates to reflect all submitted requests. This in turn updates the total available controllable balance figure.</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All of the completed fields are cleared out, with the exception of the </a:t>
            </a:r>
            <a:r>
              <a:rPr lang="en-US" sz="1400" b="1" i="0" dirty="0">
                <a:latin typeface="Cambria" panose="02040503050406030204" pitchFamily="18" charset="0"/>
                <a:ea typeface="Cambria" panose="02040503050406030204" pitchFamily="18" charset="0"/>
              </a:rPr>
              <a:t>Source Org #, Source Fund #, Destination Org #,</a:t>
            </a:r>
            <a:r>
              <a:rPr lang="en-US" sz="1400" i="0" dirty="0">
                <a:latin typeface="Cambria" panose="02040503050406030204" pitchFamily="18" charset="0"/>
                <a:ea typeface="Cambria" panose="02040503050406030204" pitchFamily="18" charset="0"/>
              </a:rPr>
              <a:t> and </a:t>
            </a:r>
            <a:r>
              <a:rPr lang="en-US" sz="1400" b="1" i="0" dirty="0">
                <a:latin typeface="Cambria" panose="02040503050406030204" pitchFamily="18" charset="0"/>
                <a:ea typeface="Cambria" panose="02040503050406030204" pitchFamily="18" charset="0"/>
              </a:rPr>
              <a:t>Destination Fund #</a:t>
            </a:r>
            <a:r>
              <a:rPr lang="en-US" sz="1400" i="0" dirty="0">
                <a:latin typeface="Cambria" panose="02040503050406030204" pitchFamily="18" charset="0"/>
                <a:ea typeface="Cambria" panose="02040503050406030204" pitchFamily="18" charset="0"/>
              </a:rPr>
              <a:t> fields.</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The cursor is placed back to the </a:t>
            </a:r>
            <a:r>
              <a:rPr lang="en-US" sz="1400" b="1" i="0" dirty="0">
                <a:latin typeface="Cambria" panose="02040503050406030204" pitchFamily="18" charset="0"/>
                <a:ea typeface="Cambria" panose="02040503050406030204" pitchFamily="18" charset="0"/>
              </a:rPr>
              <a:t>Source Fund # </a:t>
            </a:r>
            <a:r>
              <a:rPr lang="en-US" sz="1400" i="0" dirty="0">
                <a:latin typeface="Cambria" panose="02040503050406030204" pitchFamily="18" charset="0"/>
                <a:ea typeface="Cambria" panose="02040503050406030204" pitchFamily="18" charset="0"/>
              </a:rPr>
              <a:t>field so that the user can begin entering another request.</a:t>
            </a:r>
          </a:p>
          <a:p>
            <a:pPr lvl="2">
              <a:buFont typeface="Arial" panose="020B0604020202020204" pitchFamily="34" charset="0"/>
              <a:buChar char="•"/>
            </a:pPr>
            <a:r>
              <a:rPr lang="en-US" sz="1200" dirty="0">
                <a:latin typeface="Cambria" panose="02040503050406030204" pitchFamily="18" charset="0"/>
                <a:ea typeface="Cambria" panose="02040503050406030204" pitchFamily="18" charset="0"/>
              </a:rPr>
              <a:t>To clear out all fields entirely, click on </a:t>
            </a:r>
            <a:r>
              <a:rPr lang="en-US" sz="1200" b="1" dirty="0">
                <a:latin typeface="Cambria" panose="02040503050406030204" pitchFamily="18" charset="0"/>
                <a:ea typeface="Cambria" panose="02040503050406030204" pitchFamily="18" charset="0"/>
              </a:rPr>
              <a:t>Clear Inputs </a:t>
            </a:r>
            <a:r>
              <a:rPr lang="en-US" sz="1200" dirty="0">
                <a:latin typeface="Cambria" panose="02040503050406030204" pitchFamily="18" charset="0"/>
                <a:ea typeface="Cambria" panose="02040503050406030204" pitchFamily="18" charset="0"/>
              </a:rPr>
              <a:t>and ALL data entry fields will be cleared out. The </a:t>
            </a:r>
            <a:r>
              <a:rPr lang="en-US" sz="1200" b="1" dirty="0">
                <a:latin typeface="Cambria" panose="02040503050406030204" pitchFamily="18" charset="0"/>
                <a:ea typeface="Cambria" panose="02040503050406030204" pitchFamily="18" charset="0"/>
              </a:rPr>
              <a:t>Clear Inputs </a:t>
            </a:r>
            <a:r>
              <a:rPr lang="en-US" sz="1200" dirty="0">
                <a:latin typeface="Cambria" panose="02040503050406030204" pitchFamily="18" charset="0"/>
                <a:ea typeface="Cambria" panose="02040503050406030204" pitchFamily="18" charset="0"/>
              </a:rPr>
              <a:t>button has been outlined in red for clarity.</a:t>
            </a:r>
            <a:endParaRPr lang="en-US" sz="1200" i="0" dirty="0">
              <a:latin typeface="Cambria" panose="02040503050406030204" pitchFamily="18" charset="0"/>
              <a:ea typeface="Cambria" panose="02040503050406030204" pitchFamily="18" charset="0"/>
            </a:endParaRPr>
          </a:p>
          <a:p>
            <a:pPr lvl="1">
              <a:buFont typeface="Arial" panose="020B0604020202020204" pitchFamily="34" charset="0"/>
              <a:buChar char="•"/>
            </a:pPr>
            <a:endParaRPr lang="en-US" sz="1400" i="0" dirty="0">
              <a:latin typeface="Cambria" panose="02040503050406030204" pitchFamily="18" charset="0"/>
              <a:ea typeface="Cambria" panose="02040503050406030204" pitchFamily="18" charset="0"/>
            </a:endParaRPr>
          </a:p>
        </p:txBody>
      </p:sp>
      <p:sp>
        <p:nvSpPr>
          <p:cNvPr id="9" name="Date Placeholder 8"/>
          <p:cNvSpPr>
            <a:spLocks noGrp="1"/>
          </p:cNvSpPr>
          <p:nvPr>
            <p:ph type="dt" sz="half" idx="10"/>
          </p:nvPr>
        </p:nvSpPr>
        <p:spPr/>
        <p:txBody>
          <a:bodyPr/>
          <a:lstStyle/>
          <a:p>
            <a:fld id="{16787439-4DBF-4F64-9275-818373539A32}" type="datetime1">
              <a:rPr lang="en-US" sz="900" smtClean="0">
                <a:latin typeface="Cambria" panose="02040503050406030204" pitchFamily="18" charset="0"/>
                <a:ea typeface="Cambria" panose="02040503050406030204" pitchFamily="18" charset="0"/>
              </a:rPr>
              <a:t>6/7/2021</a:t>
            </a:fld>
            <a:endParaRPr lang="en-US" sz="900" dirty="0">
              <a:latin typeface="Cambria" panose="02040503050406030204" pitchFamily="18" charset="0"/>
              <a:ea typeface="Cambria" panose="02040503050406030204" pitchFamily="18" charset="0"/>
            </a:endParaRPr>
          </a:p>
        </p:txBody>
      </p:sp>
      <p:sp>
        <p:nvSpPr>
          <p:cNvPr id="10" name="Slide Number Placeholder 9"/>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14</a:t>
            </a:fld>
            <a:endParaRPr lang="en-US" sz="900" dirty="0">
              <a:latin typeface="Cambria" panose="02040503050406030204" pitchFamily="18" charset="0"/>
              <a:ea typeface="Cambria" panose="02040503050406030204" pitchFamily="18" charset="0"/>
            </a:endParaRPr>
          </a:p>
        </p:txBody>
      </p:sp>
      <p:pic>
        <p:nvPicPr>
          <p:cNvPr id="3" name="Picture 2"/>
          <p:cNvPicPr>
            <a:picLocks noChangeAspect="1"/>
          </p:cNvPicPr>
          <p:nvPr/>
        </p:nvPicPr>
        <p:blipFill>
          <a:blip r:embed="rId2"/>
          <a:stretch>
            <a:fillRect/>
          </a:stretch>
        </p:blipFill>
        <p:spPr>
          <a:xfrm>
            <a:off x="1097281" y="1346972"/>
            <a:ext cx="5669280" cy="5103051"/>
          </a:xfrm>
          <a:prstGeom prst="rect">
            <a:avLst/>
          </a:prstGeom>
        </p:spPr>
      </p:pic>
    </p:spTree>
    <p:extLst>
      <p:ext uri="{BB962C8B-B14F-4D97-AF65-F5344CB8AC3E}">
        <p14:creationId xmlns:p14="http://schemas.microsoft.com/office/powerpoint/2010/main" val="1798059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Utilizing the Application</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Review Entered Requests</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7">
            <a:extLst>
              <a:ext uri="{FF2B5EF4-FFF2-40B4-BE49-F238E27FC236}">
                <a16:creationId xmlns:a16="http://schemas.microsoft.com/office/drawing/2014/main" id="{86E60EFD-5825-49B5-A3AA-AAC7EFBD55A1}"/>
              </a:ext>
            </a:extLst>
          </p:cNvPr>
          <p:cNvSpPr>
            <a:spLocks noGrp="1"/>
          </p:cNvSpPr>
          <p:nvPr>
            <p:ph idx="1"/>
          </p:nvPr>
        </p:nvSpPr>
        <p:spPr>
          <a:xfrm>
            <a:off x="7055004" y="1346972"/>
            <a:ext cx="4100676" cy="5224422"/>
          </a:xfrm>
        </p:spPr>
        <p:txBody>
          <a:bodyPr>
            <a:normAutofit/>
          </a:bodyPr>
          <a:lstStyle/>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Click on the </a:t>
            </a:r>
            <a:r>
              <a:rPr lang="en-US" sz="1600" b="1" dirty="0">
                <a:latin typeface="Cambria" panose="02040503050406030204" pitchFamily="18" charset="0"/>
                <a:ea typeface="Cambria" panose="02040503050406030204" pitchFamily="18" charset="0"/>
              </a:rPr>
              <a:t>Review Requests</a:t>
            </a:r>
            <a:r>
              <a:rPr lang="en-US" sz="1600" dirty="0">
                <a:latin typeface="Cambria" panose="02040503050406030204" pitchFamily="18" charset="0"/>
                <a:ea typeface="Cambria" panose="02040503050406030204" pitchFamily="18" charset="0"/>
              </a:rPr>
              <a:t> tab at the top of the screen to review the requests that you have submitted. The </a:t>
            </a:r>
            <a:r>
              <a:rPr lang="en-US" sz="1600" b="1" dirty="0">
                <a:latin typeface="Cambria" panose="02040503050406030204" pitchFamily="18" charset="0"/>
                <a:ea typeface="Cambria" panose="02040503050406030204" pitchFamily="18" charset="0"/>
              </a:rPr>
              <a:t>Review Requests </a:t>
            </a:r>
            <a:r>
              <a:rPr lang="en-US" sz="1600" dirty="0">
                <a:latin typeface="Cambria" panose="02040503050406030204" pitchFamily="18" charset="0"/>
                <a:ea typeface="Cambria" panose="02040503050406030204" pitchFamily="18" charset="0"/>
              </a:rPr>
              <a:t>tab will turn gold, indicating that it is now the active sub-form.</a:t>
            </a:r>
          </a:p>
          <a:p>
            <a:pPr>
              <a:buFont typeface="Arial" panose="020B0604020202020204" pitchFamily="34" charset="0"/>
              <a:buChar char="•"/>
            </a:pPr>
            <a:r>
              <a:rPr lang="en-US" sz="1600" i="0" dirty="0">
                <a:latin typeface="Cambria" panose="02040503050406030204" pitchFamily="18" charset="0"/>
                <a:ea typeface="Cambria" panose="02040503050406030204" pitchFamily="18" charset="0"/>
              </a:rPr>
              <a:t>This </a:t>
            </a:r>
            <a:r>
              <a:rPr lang="en-US" sz="1600" dirty="0">
                <a:latin typeface="Cambria" panose="02040503050406030204" pitchFamily="18" charset="0"/>
                <a:ea typeface="Cambria" panose="02040503050406030204" pitchFamily="18" charset="0"/>
              </a:rPr>
              <a:t>sub-form allows users to view and modify their requests. As with the </a:t>
            </a:r>
            <a:r>
              <a:rPr lang="en-US" sz="1600" b="1" dirty="0">
                <a:latin typeface="Cambria" panose="02040503050406030204" pitchFamily="18" charset="0"/>
                <a:ea typeface="Cambria" panose="02040503050406030204" pitchFamily="18" charset="0"/>
              </a:rPr>
              <a:t>Submit Request </a:t>
            </a:r>
            <a:r>
              <a:rPr lang="en-US" sz="1600" dirty="0">
                <a:latin typeface="Cambria" panose="02040503050406030204" pitchFamily="18" charset="0"/>
                <a:ea typeface="Cambria" panose="02040503050406030204" pitchFamily="18" charset="0"/>
              </a:rPr>
              <a:t>form, all fields with a white background are data entry fields that accept user changes.</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Users designated as division representatives will be able to see ALL submissions from the users that are in their division.</a:t>
            </a:r>
          </a:p>
          <a:p>
            <a:pPr>
              <a:buFont typeface="Arial" panose="020B0604020202020204" pitchFamily="34" charset="0"/>
              <a:buChar char="•"/>
            </a:pPr>
            <a:r>
              <a:rPr lang="en-US" sz="1600" i="0" dirty="0">
                <a:latin typeface="Cambria" panose="02040503050406030204" pitchFamily="18" charset="0"/>
                <a:ea typeface="Cambria" panose="02040503050406030204" pitchFamily="18" charset="0"/>
              </a:rPr>
              <a:t>Clicking on an entry in the list box at the top, in this instance the entry for office supplies and the ERP software, populates the </a:t>
            </a:r>
            <a:r>
              <a:rPr lang="en-US" sz="1600" b="1" i="0" dirty="0">
                <a:latin typeface="Cambria" panose="02040503050406030204" pitchFamily="18" charset="0"/>
                <a:ea typeface="Cambria" panose="02040503050406030204" pitchFamily="18" charset="0"/>
              </a:rPr>
              <a:t>Selected Entry Detail </a:t>
            </a:r>
            <a:r>
              <a:rPr lang="en-US" sz="1600" i="0" dirty="0">
                <a:latin typeface="Cambria" panose="02040503050406030204" pitchFamily="18" charset="0"/>
                <a:ea typeface="Cambria" panose="02040503050406030204" pitchFamily="18" charset="0"/>
              </a:rPr>
              <a:t>section at the bottom of the sub-form.</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The entry can now be either modified and/or deleted.</a:t>
            </a:r>
          </a:p>
        </p:txBody>
      </p:sp>
      <p:sp>
        <p:nvSpPr>
          <p:cNvPr id="9" name="Date Placeholder 8"/>
          <p:cNvSpPr>
            <a:spLocks noGrp="1"/>
          </p:cNvSpPr>
          <p:nvPr>
            <p:ph type="dt" sz="half" idx="10"/>
          </p:nvPr>
        </p:nvSpPr>
        <p:spPr/>
        <p:txBody>
          <a:bodyPr/>
          <a:lstStyle/>
          <a:p>
            <a:fld id="{EBF63384-C999-421A-870F-9E8C43D15C8B}" type="datetime1">
              <a:rPr lang="en-US" sz="900" smtClean="0">
                <a:latin typeface="Cambria" panose="02040503050406030204" pitchFamily="18" charset="0"/>
                <a:ea typeface="Cambria" panose="02040503050406030204" pitchFamily="18" charset="0"/>
              </a:rPr>
              <a:t>6/7/2021</a:t>
            </a:fld>
            <a:endParaRPr lang="en-US" sz="900">
              <a:latin typeface="Cambria" panose="02040503050406030204" pitchFamily="18" charset="0"/>
              <a:ea typeface="Cambria" panose="02040503050406030204" pitchFamily="18" charset="0"/>
            </a:endParaRPr>
          </a:p>
        </p:txBody>
      </p:sp>
      <p:sp>
        <p:nvSpPr>
          <p:cNvPr id="10" name="Slide Number Placeholder 9"/>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15</a:t>
            </a:fld>
            <a:endParaRPr lang="en-US" sz="900" dirty="0">
              <a:latin typeface="Cambria" panose="02040503050406030204" pitchFamily="18" charset="0"/>
              <a:ea typeface="Cambria" panose="02040503050406030204" pitchFamily="18" charset="0"/>
            </a:endParaRPr>
          </a:p>
        </p:txBody>
      </p:sp>
      <p:pic>
        <p:nvPicPr>
          <p:cNvPr id="7" name="Picture 6"/>
          <p:cNvPicPr>
            <a:picLocks noChangeAspect="1"/>
          </p:cNvPicPr>
          <p:nvPr/>
        </p:nvPicPr>
        <p:blipFill>
          <a:blip r:embed="rId2"/>
          <a:stretch>
            <a:fillRect/>
          </a:stretch>
        </p:blipFill>
        <p:spPr>
          <a:xfrm>
            <a:off x="1097280" y="1346972"/>
            <a:ext cx="5957724" cy="4565009"/>
          </a:xfrm>
          <a:prstGeom prst="rect">
            <a:avLst/>
          </a:prstGeom>
        </p:spPr>
      </p:pic>
    </p:spTree>
    <p:extLst>
      <p:ext uri="{BB962C8B-B14F-4D97-AF65-F5344CB8AC3E}">
        <p14:creationId xmlns:p14="http://schemas.microsoft.com/office/powerpoint/2010/main" val="2690447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Utilizing the Application</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Review Entered Requests</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7">
            <a:extLst>
              <a:ext uri="{FF2B5EF4-FFF2-40B4-BE49-F238E27FC236}">
                <a16:creationId xmlns:a16="http://schemas.microsoft.com/office/drawing/2014/main" id="{86E60EFD-5825-49B5-A3AA-AAC7EFBD55A1}"/>
              </a:ext>
            </a:extLst>
          </p:cNvPr>
          <p:cNvSpPr>
            <a:spLocks noGrp="1"/>
          </p:cNvSpPr>
          <p:nvPr>
            <p:ph idx="1"/>
          </p:nvPr>
        </p:nvSpPr>
        <p:spPr>
          <a:xfrm>
            <a:off x="7055004" y="1346972"/>
            <a:ext cx="4100676" cy="5224422"/>
          </a:xfrm>
        </p:spPr>
        <p:txBody>
          <a:bodyPr>
            <a:normAutofit/>
          </a:bodyPr>
          <a:lstStyle/>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In this instance, the amount of the request was changed to $5,000. After clicking on </a:t>
            </a:r>
            <a:r>
              <a:rPr lang="en-US" sz="1600" b="1" dirty="0">
                <a:latin typeface="Cambria" panose="02040503050406030204" pitchFamily="18" charset="0"/>
                <a:ea typeface="Cambria" panose="02040503050406030204" pitchFamily="18" charset="0"/>
              </a:rPr>
              <a:t>Update Entry</a:t>
            </a:r>
            <a:r>
              <a:rPr lang="en-US" sz="1600" dirty="0">
                <a:latin typeface="Cambria" panose="02040503050406030204" pitchFamily="18" charset="0"/>
                <a:ea typeface="Cambria" panose="02040503050406030204" pitchFamily="18" charset="0"/>
              </a:rPr>
              <a:t>, a confirmation message appears on the screen.</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If, instead, the entry was to be deleted, the </a:t>
            </a:r>
            <a:r>
              <a:rPr lang="en-US" sz="1400" b="1" i="0" dirty="0">
                <a:latin typeface="Cambria" panose="02040503050406030204" pitchFamily="18" charset="0"/>
                <a:ea typeface="Cambria" panose="02040503050406030204" pitchFamily="18" charset="0"/>
              </a:rPr>
              <a:t>Delete Entry</a:t>
            </a:r>
            <a:r>
              <a:rPr lang="en-US" sz="1400" i="0" dirty="0">
                <a:latin typeface="Cambria" panose="02040503050406030204" pitchFamily="18" charset="0"/>
                <a:ea typeface="Cambria" panose="02040503050406030204" pitchFamily="18" charset="0"/>
              </a:rPr>
              <a:t> button at the bottom left side of the list box would have been clicked. The entry would have then been </a:t>
            </a:r>
            <a:r>
              <a:rPr lang="en-US" sz="1400" b="1" i="0" dirty="0">
                <a:latin typeface="Cambria" panose="02040503050406030204" pitchFamily="18" charset="0"/>
                <a:ea typeface="Cambria" panose="02040503050406030204" pitchFamily="18" charset="0"/>
              </a:rPr>
              <a:t>PERMANENTLY</a:t>
            </a:r>
            <a:r>
              <a:rPr lang="en-US" sz="1400" i="0" dirty="0">
                <a:latin typeface="Cambria" panose="02040503050406030204" pitchFamily="18" charset="0"/>
                <a:ea typeface="Cambria" panose="02040503050406030204" pitchFamily="18" charset="0"/>
              </a:rPr>
              <a:t> deleted.</a:t>
            </a:r>
          </a:p>
          <a:p>
            <a:pPr>
              <a:buFont typeface="Arial" panose="020B0604020202020204" pitchFamily="34" charset="0"/>
              <a:buChar char="•"/>
            </a:pPr>
            <a:r>
              <a:rPr lang="en-US" sz="1600" i="0" dirty="0">
                <a:latin typeface="Cambria" panose="02040503050406030204" pitchFamily="18" charset="0"/>
                <a:ea typeface="Cambria" panose="02040503050406030204" pitchFamily="18" charset="0"/>
              </a:rPr>
              <a:t>The submission listing refreshes and reflects the</a:t>
            </a:r>
            <a:r>
              <a:rPr lang="en-US" sz="1600" dirty="0">
                <a:latin typeface="Cambria" panose="02040503050406030204" pitchFamily="18" charset="0"/>
                <a:ea typeface="Cambria" panose="02040503050406030204" pitchFamily="18" charset="0"/>
              </a:rPr>
              <a:t> modified request amount. </a:t>
            </a:r>
          </a:p>
          <a:p>
            <a:pPr>
              <a:buFont typeface="Arial" panose="020B0604020202020204" pitchFamily="34" charset="0"/>
              <a:buChar char="•"/>
            </a:pPr>
            <a:r>
              <a:rPr lang="en-US" sz="1600" b="1" i="0" dirty="0">
                <a:solidFill>
                  <a:srgbClr val="FF0000"/>
                </a:solidFill>
                <a:latin typeface="Cambria" panose="02040503050406030204" pitchFamily="18" charset="0"/>
                <a:ea typeface="Cambria" panose="02040503050406030204" pitchFamily="18" charset="0"/>
              </a:rPr>
              <a:t>Please note that under the following circumstances,</a:t>
            </a:r>
            <a:r>
              <a:rPr lang="en-US" sz="1600" b="1" dirty="0">
                <a:solidFill>
                  <a:srgbClr val="FF0000"/>
                </a:solidFill>
                <a:latin typeface="Cambria" panose="02040503050406030204" pitchFamily="18" charset="0"/>
                <a:ea typeface="Cambria" panose="02040503050406030204" pitchFamily="18" charset="0"/>
              </a:rPr>
              <a:t> the Update Entry and Delete Entry buttons will become inactive for any user that is not a division representative:</a:t>
            </a:r>
          </a:p>
          <a:p>
            <a:pPr lvl="1">
              <a:buFont typeface="Arial" panose="020B0604020202020204" pitchFamily="34" charset="0"/>
              <a:buChar char="•"/>
            </a:pPr>
            <a:r>
              <a:rPr lang="en-US" sz="1400" b="1" i="0" dirty="0">
                <a:solidFill>
                  <a:srgbClr val="FF0000"/>
                </a:solidFill>
                <a:latin typeface="Cambria" panose="02040503050406030204" pitchFamily="18" charset="0"/>
                <a:ea typeface="Cambria" panose="02040503050406030204" pitchFamily="18" charset="0"/>
              </a:rPr>
              <a:t>The entry has been approved by the division representative.</a:t>
            </a:r>
          </a:p>
          <a:p>
            <a:pPr lvl="1">
              <a:buFont typeface="Arial" panose="020B0604020202020204" pitchFamily="34" charset="0"/>
              <a:buChar char="•"/>
            </a:pPr>
            <a:r>
              <a:rPr lang="en-US" sz="1400" b="1" i="0" dirty="0">
                <a:solidFill>
                  <a:srgbClr val="FF0000"/>
                </a:solidFill>
                <a:latin typeface="Cambria" panose="02040503050406030204" pitchFamily="18" charset="0"/>
                <a:ea typeface="Cambria" panose="02040503050406030204" pitchFamily="18" charset="0"/>
              </a:rPr>
              <a:t>The current date and time is after 5:00 P.M. on July </a:t>
            </a:r>
            <a:r>
              <a:rPr lang="en-US" sz="1400" b="1" i="0" dirty="0" smtClean="0">
                <a:solidFill>
                  <a:srgbClr val="FF0000"/>
                </a:solidFill>
                <a:latin typeface="Cambria" panose="02040503050406030204" pitchFamily="18" charset="0"/>
                <a:ea typeface="Cambria" panose="02040503050406030204" pitchFamily="18" charset="0"/>
              </a:rPr>
              <a:t>12</a:t>
            </a:r>
            <a:r>
              <a:rPr lang="en-US" sz="1400" b="1" i="0" baseline="30000" dirty="0" smtClean="0">
                <a:solidFill>
                  <a:srgbClr val="FF0000"/>
                </a:solidFill>
                <a:latin typeface="Cambria" panose="02040503050406030204" pitchFamily="18" charset="0"/>
                <a:ea typeface="Cambria" panose="02040503050406030204" pitchFamily="18" charset="0"/>
              </a:rPr>
              <a:t>th</a:t>
            </a:r>
            <a:r>
              <a:rPr lang="en-US" sz="1400" b="1" i="0" dirty="0">
                <a:solidFill>
                  <a:srgbClr val="FF0000"/>
                </a:solidFill>
                <a:latin typeface="Cambria" panose="02040503050406030204" pitchFamily="18" charset="0"/>
                <a:ea typeface="Cambria" panose="02040503050406030204" pitchFamily="18" charset="0"/>
              </a:rPr>
              <a:t>, </a:t>
            </a:r>
            <a:r>
              <a:rPr lang="en-US" sz="1400" b="1" i="0" dirty="0" smtClean="0">
                <a:solidFill>
                  <a:srgbClr val="FF0000"/>
                </a:solidFill>
                <a:latin typeface="Cambria" panose="02040503050406030204" pitchFamily="18" charset="0"/>
                <a:ea typeface="Cambria" panose="02040503050406030204" pitchFamily="18" charset="0"/>
              </a:rPr>
              <a:t>2021.</a:t>
            </a:r>
            <a:endParaRPr lang="en-US" sz="1400" b="1" i="0" dirty="0">
              <a:solidFill>
                <a:srgbClr val="FF0000"/>
              </a:solidFill>
              <a:latin typeface="Cambria" panose="02040503050406030204" pitchFamily="18" charset="0"/>
              <a:ea typeface="Cambria" panose="02040503050406030204" pitchFamily="18" charset="0"/>
            </a:endParaRPr>
          </a:p>
        </p:txBody>
      </p:sp>
      <p:sp>
        <p:nvSpPr>
          <p:cNvPr id="7" name="Date Placeholder 6"/>
          <p:cNvSpPr>
            <a:spLocks noGrp="1"/>
          </p:cNvSpPr>
          <p:nvPr>
            <p:ph type="dt" sz="half" idx="10"/>
          </p:nvPr>
        </p:nvSpPr>
        <p:spPr/>
        <p:txBody>
          <a:bodyPr/>
          <a:lstStyle/>
          <a:p>
            <a:fld id="{B8256E61-BE64-46AE-8452-63A6874BE071}" type="datetime1">
              <a:rPr lang="en-US" sz="900" smtClean="0">
                <a:latin typeface="Cambria" panose="02040503050406030204" pitchFamily="18" charset="0"/>
                <a:ea typeface="Cambria" panose="02040503050406030204" pitchFamily="18" charset="0"/>
              </a:rPr>
              <a:t>6/7/2021</a:t>
            </a:fld>
            <a:endParaRPr lang="en-US" sz="900" dirty="0">
              <a:latin typeface="Cambria" panose="02040503050406030204" pitchFamily="18" charset="0"/>
              <a:ea typeface="Cambria" panose="02040503050406030204" pitchFamily="18" charset="0"/>
            </a:endParaRPr>
          </a:p>
        </p:txBody>
      </p:sp>
      <p:sp>
        <p:nvSpPr>
          <p:cNvPr id="10" name="Slide Number Placeholder 9"/>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16</a:t>
            </a:fld>
            <a:endParaRPr lang="en-US" sz="900" dirty="0">
              <a:latin typeface="Cambria" panose="02040503050406030204" pitchFamily="18" charset="0"/>
              <a:ea typeface="Cambria" panose="02040503050406030204" pitchFamily="18" charset="0"/>
            </a:endParaRPr>
          </a:p>
        </p:txBody>
      </p:sp>
      <p:pic>
        <p:nvPicPr>
          <p:cNvPr id="5" name="Picture 4"/>
          <p:cNvPicPr>
            <a:picLocks noChangeAspect="1"/>
          </p:cNvPicPr>
          <p:nvPr/>
        </p:nvPicPr>
        <p:blipFill>
          <a:blip r:embed="rId2"/>
          <a:stretch>
            <a:fillRect/>
          </a:stretch>
        </p:blipFill>
        <p:spPr>
          <a:xfrm>
            <a:off x="1097281" y="1346972"/>
            <a:ext cx="5957724" cy="4440979"/>
          </a:xfrm>
          <a:prstGeom prst="rect">
            <a:avLst/>
          </a:prstGeom>
        </p:spPr>
      </p:pic>
    </p:spTree>
    <p:extLst>
      <p:ext uri="{BB962C8B-B14F-4D97-AF65-F5344CB8AC3E}">
        <p14:creationId xmlns:p14="http://schemas.microsoft.com/office/powerpoint/2010/main" val="452535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Utilizing the Application</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Review Entered Requests</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7">
            <a:extLst>
              <a:ext uri="{FF2B5EF4-FFF2-40B4-BE49-F238E27FC236}">
                <a16:creationId xmlns:a16="http://schemas.microsoft.com/office/drawing/2014/main" id="{86E60EFD-5825-49B5-A3AA-AAC7EFBD55A1}"/>
              </a:ext>
            </a:extLst>
          </p:cNvPr>
          <p:cNvSpPr>
            <a:spLocks noGrp="1"/>
          </p:cNvSpPr>
          <p:nvPr>
            <p:ph idx="1"/>
          </p:nvPr>
        </p:nvSpPr>
        <p:spPr>
          <a:xfrm>
            <a:off x="7055004" y="1346972"/>
            <a:ext cx="4100676" cy="5224422"/>
          </a:xfrm>
        </p:spPr>
        <p:txBody>
          <a:bodyPr>
            <a:normAutofit/>
          </a:bodyPr>
          <a:lstStyle/>
          <a:p>
            <a:pPr>
              <a:buFont typeface="Arial" panose="020B0604020202020204" pitchFamily="34" charset="0"/>
              <a:buChar char="•"/>
            </a:pPr>
            <a:r>
              <a:rPr lang="en-US" sz="1600" i="0" dirty="0">
                <a:solidFill>
                  <a:schemeClr val="tx1"/>
                </a:solidFill>
                <a:latin typeface="Cambria" panose="02040503050406030204" pitchFamily="18" charset="0"/>
                <a:ea typeface="Cambria" panose="02040503050406030204" pitchFamily="18" charset="0"/>
              </a:rPr>
              <a:t>If a user is designated as a division representative, they will have five additional buttons available on the </a:t>
            </a:r>
            <a:r>
              <a:rPr lang="en-US" sz="1600" b="1" i="0" dirty="0">
                <a:solidFill>
                  <a:schemeClr val="tx1"/>
                </a:solidFill>
                <a:latin typeface="Cambria" panose="02040503050406030204" pitchFamily="18" charset="0"/>
                <a:ea typeface="Cambria" panose="02040503050406030204" pitchFamily="18" charset="0"/>
              </a:rPr>
              <a:t>Review Requests </a:t>
            </a:r>
            <a:r>
              <a:rPr lang="en-US" sz="1600" i="0" dirty="0">
                <a:solidFill>
                  <a:schemeClr val="tx1"/>
                </a:solidFill>
                <a:latin typeface="Cambria" panose="02040503050406030204" pitchFamily="18" charset="0"/>
                <a:ea typeface="Cambria" panose="02040503050406030204" pitchFamily="18" charset="0"/>
              </a:rPr>
              <a:t>sub-form:</a:t>
            </a:r>
          </a:p>
          <a:p>
            <a:pPr lvl="1">
              <a:buFont typeface="Arial" panose="020B0604020202020204" pitchFamily="34" charset="0"/>
              <a:buChar char="•"/>
            </a:pPr>
            <a:r>
              <a:rPr lang="en-US" sz="1400" b="1" i="0" dirty="0">
                <a:solidFill>
                  <a:schemeClr val="tx1"/>
                </a:solidFill>
                <a:latin typeface="Cambria" panose="02040503050406030204" pitchFamily="18" charset="0"/>
                <a:ea typeface="Cambria" panose="02040503050406030204" pitchFamily="18" charset="0"/>
              </a:rPr>
              <a:t>Division Detail:</a:t>
            </a:r>
            <a:r>
              <a:rPr lang="en-US" sz="1400" i="0" dirty="0">
                <a:solidFill>
                  <a:schemeClr val="tx1"/>
                </a:solidFill>
                <a:latin typeface="Cambria" panose="02040503050406030204" pitchFamily="18" charset="0"/>
                <a:ea typeface="Cambria" panose="02040503050406030204" pitchFamily="18" charset="0"/>
              </a:rPr>
              <a:t> This displays a PDF report with submission details.</a:t>
            </a:r>
          </a:p>
          <a:p>
            <a:pPr lvl="1">
              <a:buFont typeface="Arial" panose="020B0604020202020204" pitchFamily="34" charset="0"/>
              <a:buChar char="•"/>
            </a:pPr>
            <a:r>
              <a:rPr lang="en-US" sz="1400" b="1" i="0" dirty="0">
                <a:solidFill>
                  <a:schemeClr val="tx1"/>
                </a:solidFill>
                <a:latin typeface="Cambria" panose="02040503050406030204" pitchFamily="18" charset="0"/>
                <a:ea typeface="Cambria" panose="02040503050406030204" pitchFamily="18" charset="0"/>
              </a:rPr>
              <a:t>Division Summ: </a:t>
            </a:r>
            <a:r>
              <a:rPr lang="en-US" sz="1400" i="0" dirty="0">
                <a:solidFill>
                  <a:schemeClr val="tx1"/>
                </a:solidFill>
                <a:latin typeface="Cambria" panose="02040503050406030204" pitchFamily="18" charset="0"/>
                <a:ea typeface="Cambria" panose="02040503050406030204" pitchFamily="18" charset="0"/>
              </a:rPr>
              <a:t>This displays a PDF report with a summary of submissions by department and/or unit.</a:t>
            </a:r>
            <a:endParaRPr lang="en-US" sz="1400" b="1" i="0" dirty="0">
              <a:solidFill>
                <a:schemeClr val="tx1"/>
              </a:solidFill>
              <a:latin typeface="Cambria" panose="02040503050406030204" pitchFamily="18" charset="0"/>
              <a:ea typeface="Cambria" panose="02040503050406030204" pitchFamily="18" charset="0"/>
            </a:endParaRPr>
          </a:p>
          <a:p>
            <a:pPr lvl="1">
              <a:buFont typeface="Arial" panose="020B0604020202020204" pitchFamily="34" charset="0"/>
              <a:buChar char="•"/>
            </a:pPr>
            <a:r>
              <a:rPr lang="en-US" sz="1400" b="1" i="0" dirty="0">
                <a:solidFill>
                  <a:schemeClr val="tx1"/>
                </a:solidFill>
                <a:latin typeface="Cambria" panose="02040503050406030204" pitchFamily="18" charset="0"/>
                <a:ea typeface="Cambria" panose="02040503050406030204" pitchFamily="18" charset="0"/>
              </a:rPr>
              <a:t>Clear Status</a:t>
            </a:r>
            <a:r>
              <a:rPr lang="en-US" sz="1400" i="0" dirty="0">
                <a:solidFill>
                  <a:schemeClr val="tx1"/>
                </a:solidFill>
                <a:latin typeface="Cambria" panose="02040503050406030204" pitchFamily="18" charset="0"/>
                <a:ea typeface="Cambria" panose="02040503050406030204" pitchFamily="18" charset="0"/>
              </a:rPr>
              <a:t>: removes any statuses.</a:t>
            </a:r>
          </a:p>
          <a:p>
            <a:pPr lvl="1">
              <a:buFont typeface="Arial" panose="020B0604020202020204" pitchFamily="34" charset="0"/>
              <a:buChar char="•"/>
            </a:pPr>
            <a:r>
              <a:rPr lang="en-US" sz="1400" b="1" i="0" dirty="0">
                <a:solidFill>
                  <a:schemeClr val="tx1"/>
                </a:solidFill>
                <a:latin typeface="Cambria" panose="02040503050406030204" pitchFamily="18" charset="0"/>
                <a:ea typeface="Cambria" panose="02040503050406030204" pitchFamily="18" charset="0"/>
              </a:rPr>
              <a:t>Deny</a:t>
            </a:r>
            <a:r>
              <a:rPr lang="en-US" sz="1400" i="0" dirty="0">
                <a:solidFill>
                  <a:schemeClr val="tx1"/>
                </a:solidFill>
                <a:latin typeface="Cambria" panose="02040503050406030204" pitchFamily="18" charset="0"/>
                <a:ea typeface="Cambria" panose="02040503050406030204" pitchFamily="18" charset="0"/>
              </a:rPr>
              <a:t>: updates request status to denied.</a:t>
            </a:r>
          </a:p>
          <a:p>
            <a:pPr lvl="1">
              <a:buFont typeface="Arial" panose="020B0604020202020204" pitchFamily="34" charset="0"/>
              <a:buChar char="•"/>
            </a:pPr>
            <a:r>
              <a:rPr lang="en-US" sz="1400" b="1" i="0" dirty="0">
                <a:solidFill>
                  <a:schemeClr val="tx1"/>
                </a:solidFill>
                <a:latin typeface="Cambria" panose="02040503050406030204" pitchFamily="18" charset="0"/>
                <a:ea typeface="Cambria" panose="02040503050406030204" pitchFamily="18" charset="0"/>
              </a:rPr>
              <a:t>Approve</a:t>
            </a:r>
            <a:r>
              <a:rPr lang="en-US" sz="1400" i="0" dirty="0">
                <a:solidFill>
                  <a:schemeClr val="tx1"/>
                </a:solidFill>
                <a:latin typeface="Cambria" panose="02040503050406030204" pitchFamily="18" charset="0"/>
                <a:ea typeface="Cambria" panose="02040503050406030204" pitchFamily="18" charset="0"/>
              </a:rPr>
              <a:t>: updates request status to approved.</a:t>
            </a:r>
          </a:p>
          <a:p>
            <a:pPr>
              <a:buFont typeface="Arial" panose="020B0604020202020204" pitchFamily="34" charset="0"/>
              <a:buChar char="•"/>
            </a:pPr>
            <a:r>
              <a:rPr lang="en-US" sz="1600" i="0" dirty="0">
                <a:solidFill>
                  <a:schemeClr val="tx1"/>
                </a:solidFill>
                <a:latin typeface="Cambria" panose="02040503050406030204" pitchFamily="18" charset="0"/>
                <a:ea typeface="Cambria" panose="02040503050406030204" pitchFamily="18" charset="0"/>
              </a:rPr>
              <a:t>Any submissions that the division representative approves should be marked as approved in the application. This indicates to the budget office that the submission is OK to be rolled into the consolidated request listing.</a:t>
            </a:r>
          </a:p>
        </p:txBody>
      </p:sp>
      <p:sp>
        <p:nvSpPr>
          <p:cNvPr id="9" name="Date Placeholder 8"/>
          <p:cNvSpPr>
            <a:spLocks noGrp="1"/>
          </p:cNvSpPr>
          <p:nvPr>
            <p:ph type="dt" sz="half" idx="10"/>
          </p:nvPr>
        </p:nvSpPr>
        <p:spPr/>
        <p:txBody>
          <a:bodyPr/>
          <a:lstStyle/>
          <a:p>
            <a:fld id="{FBD831AE-BE38-4E8F-B139-8F83F8ABDEE8}" type="datetime1">
              <a:rPr lang="en-US" sz="900" smtClean="0">
                <a:latin typeface="Cambria" panose="02040503050406030204" pitchFamily="18" charset="0"/>
                <a:ea typeface="Cambria" panose="02040503050406030204" pitchFamily="18" charset="0"/>
              </a:rPr>
              <a:t>6/7/2021</a:t>
            </a:fld>
            <a:endParaRPr lang="en-US" sz="900">
              <a:latin typeface="Cambria" panose="02040503050406030204" pitchFamily="18" charset="0"/>
              <a:ea typeface="Cambria" panose="02040503050406030204" pitchFamily="18" charset="0"/>
            </a:endParaRPr>
          </a:p>
        </p:txBody>
      </p:sp>
      <p:sp>
        <p:nvSpPr>
          <p:cNvPr id="10" name="Slide Number Placeholder 9"/>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17</a:t>
            </a:fld>
            <a:endParaRPr lang="en-US" sz="900">
              <a:latin typeface="Cambria" panose="02040503050406030204" pitchFamily="18" charset="0"/>
              <a:ea typeface="Cambria" panose="02040503050406030204" pitchFamily="18" charset="0"/>
            </a:endParaRPr>
          </a:p>
        </p:txBody>
      </p:sp>
      <p:pic>
        <p:nvPicPr>
          <p:cNvPr id="5" name="Picture 4"/>
          <p:cNvPicPr>
            <a:picLocks noChangeAspect="1"/>
          </p:cNvPicPr>
          <p:nvPr/>
        </p:nvPicPr>
        <p:blipFill>
          <a:blip r:embed="rId2"/>
          <a:stretch>
            <a:fillRect/>
          </a:stretch>
        </p:blipFill>
        <p:spPr>
          <a:xfrm>
            <a:off x="1097280" y="1155285"/>
            <a:ext cx="5957724" cy="4465090"/>
          </a:xfrm>
          <a:prstGeom prst="rect">
            <a:avLst/>
          </a:prstGeom>
        </p:spPr>
      </p:pic>
    </p:spTree>
    <p:extLst>
      <p:ext uri="{BB962C8B-B14F-4D97-AF65-F5344CB8AC3E}">
        <p14:creationId xmlns:p14="http://schemas.microsoft.com/office/powerpoint/2010/main" val="1459997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Utilizing the Application</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Review Fund Balances</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7">
            <a:extLst>
              <a:ext uri="{FF2B5EF4-FFF2-40B4-BE49-F238E27FC236}">
                <a16:creationId xmlns:a16="http://schemas.microsoft.com/office/drawing/2014/main" id="{86E60EFD-5825-49B5-A3AA-AAC7EFBD55A1}"/>
              </a:ext>
            </a:extLst>
          </p:cNvPr>
          <p:cNvSpPr>
            <a:spLocks noGrp="1"/>
          </p:cNvSpPr>
          <p:nvPr>
            <p:ph idx="1"/>
          </p:nvPr>
        </p:nvSpPr>
        <p:spPr>
          <a:xfrm>
            <a:off x="7055004" y="1346972"/>
            <a:ext cx="4100676" cy="5224422"/>
          </a:xfrm>
        </p:spPr>
        <p:txBody>
          <a:bodyPr>
            <a:normAutofit/>
          </a:bodyPr>
          <a:lstStyle/>
          <a:p>
            <a:pPr>
              <a:buFont typeface="Arial" panose="020B0604020202020204" pitchFamily="34" charset="0"/>
              <a:buChar char="•"/>
            </a:pPr>
            <a:r>
              <a:rPr lang="en-US" sz="1600" i="0" dirty="0">
                <a:solidFill>
                  <a:schemeClr val="tx1"/>
                </a:solidFill>
                <a:latin typeface="Cambria" panose="02040503050406030204" pitchFamily="18" charset="0"/>
                <a:ea typeface="Cambria" panose="02040503050406030204" pitchFamily="18" charset="0"/>
              </a:rPr>
              <a:t>Click on the tab labeled </a:t>
            </a:r>
            <a:r>
              <a:rPr lang="en-US" sz="1600" b="1" i="0" dirty="0">
                <a:solidFill>
                  <a:schemeClr val="tx1"/>
                </a:solidFill>
                <a:latin typeface="Cambria" panose="02040503050406030204" pitchFamily="18" charset="0"/>
                <a:ea typeface="Cambria" panose="02040503050406030204" pitchFamily="18" charset="0"/>
              </a:rPr>
              <a:t>Review Balances </a:t>
            </a:r>
            <a:r>
              <a:rPr lang="en-US" sz="1600" i="0" dirty="0">
                <a:solidFill>
                  <a:schemeClr val="tx1"/>
                </a:solidFill>
                <a:latin typeface="Cambria" panose="02040503050406030204" pitchFamily="18" charset="0"/>
                <a:ea typeface="Cambria" panose="02040503050406030204" pitchFamily="18" charset="0"/>
              </a:rPr>
              <a:t>to view total controllable balances by fund.</a:t>
            </a:r>
          </a:p>
          <a:p>
            <a:pPr>
              <a:buFont typeface="Arial" panose="020B0604020202020204" pitchFamily="34" charset="0"/>
              <a:buChar char="•"/>
            </a:pPr>
            <a:r>
              <a:rPr lang="en-US" sz="1600" dirty="0">
                <a:solidFill>
                  <a:schemeClr val="tx1"/>
                </a:solidFill>
                <a:latin typeface="Cambria" panose="02040503050406030204" pitchFamily="18" charset="0"/>
                <a:ea typeface="Cambria" panose="02040503050406030204" pitchFamily="18" charset="0"/>
              </a:rPr>
              <a:t>The </a:t>
            </a:r>
            <a:r>
              <a:rPr lang="en-US" sz="1600" b="1" dirty="0">
                <a:solidFill>
                  <a:schemeClr val="tx1"/>
                </a:solidFill>
                <a:latin typeface="Cambria" panose="02040503050406030204" pitchFamily="18" charset="0"/>
                <a:ea typeface="Cambria" panose="02040503050406030204" pitchFamily="18" charset="0"/>
              </a:rPr>
              <a:t>Review Balances </a:t>
            </a:r>
            <a:r>
              <a:rPr lang="en-US" sz="1600" dirty="0">
                <a:solidFill>
                  <a:schemeClr val="tx1"/>
                </a:solidFill>
                <a:latin typeface="Cambria" panose="02040503050406030204" pitchFamily="18" charset="0"/>
                <a:ea typeface="Cambria" panose="02040503050406030204" pitchFamily="18" charset="0"/>
              </a:rPr>
              <a:t>sub-form displays the following fields in a list box:</a:t>
            </a:r>
          </a:p>
          <a:p>
            <a:pPr lvl="1">
              <a:buFont typeface="Arial" panose="020B0604020202020204" pitchFamily="34" charset="0"/>
              <a:buChar char="•"/>
            </a:pPr>
            <a:r>
              <a:rPr lang="en-US" sz="1400" b="1" i="0" dirty="0" err="1">
                <a:solidFill>
                  <a:schemeClr val="tx1"/>
                </a:solidFill>
                <a:latin typeface="Cambria" panose="02040503050406030204" pitchFamily="18" charset="0"/>
                <a:ea typeface="Cambria" panose="02040503050406030204" pitchFamily="18" charset="0"/>
              </a:rPr>
              <a:t>Curr</a:t>
            </a:r>
            <a:r>
              <a:rPr lang="en-US" sz="1400" b="1" i="0" dirty="0">
                <a:solidFill>
                  <a:schemeClr val="tx1"/>
                </a:solidFill>
                <a:latin typeface="Cambria" panose="02040503050406030204" pitchFamily="18" charset="0"/>
                <a:ea typeface="Cambria" panose="02040503050406030204" pitchFamily="18" charset="0"/>
              </a:rPr>
              <a:t> Balance</a:t>
            </a:r>
            <a:r>
              <a:rPr lang="en-US" sz="1400" i="0" dirty="0">
                <a:solidFill>
                  <a:schemeClr val="tx1"/>
                </a:solidFill>
                <a:latin typeface="Cambria" panose="02040503050406030204" pitchFamily="18" charset="0"/>
                <a:ea typeface="Cambria" panose="02040503050406030204" pitchFamily="18" charset="0"/>
              </a:rPr>
              <a:t>: the current controllable fund balance per Banner.</a:t>
            </a:r>
          </a:p>
          <a:p>
            <a:pPr lvl="1">
              <a:buFont typeface="Arial" panose="020B0604020202020204" pitchFamily="34" charset="0"/>
              <a:buChar char="•"/>
            </a:pPr>
            <a:r>
              <a:rPr lang="en-US" sz="1400" b="1" i="0" dirty="0" err="1">
                <a:solidFill>
                  <a:schemeClr val="tx1"/>
                </a:solidFill>
                <a:latin typeface="Cambria" panose="02040503050406030204" pitchFamily="18" charset="0"/>
                <a:ea typeface="Cambria" panose="02040503050406030204" pitchFamily="18" charset="0"/>
              </a:rPr>
              <a:t>Ttl</a:t>
            </a:r>
            <a:r>
              <a:rPr lang="en-US" sz="1400" b="1" i="0" dirty="0">
                <a:solidFill>
                  <a:schemeClr val="tx1"/>
                </a:solidFill>
                <a:latin typeface="Cambria" panose="02040503050406030204" pitchFamily="18" charset="0"/>
                <a:ea typeface="Cambria" panose="02040503050406030204" pitchFamily="18" charset="0"/>
              </a:rPr>
              <a:t> Requests</a:t>
            </a:r>
            <a:r>
              <a:rPr lang="en-US" sz="1400" i="0" dirty="0">
                <a:solidFill>
                  <a:schemeClr val="tx1"/>
                </a:solidFill>
                <a:latin typeface="Cambria" panose="02040503050406030204" pitchFamily="18" charset="0"/>
                <a:ea typeface="Cambria" panose="02040503050406030204" pitchFamily="18" charset="0"/>
              </a:rPr>
              <a:t>: the total of the pending and approved requests against the fund.</a:t>
            </a:r>
          </a:p>
          <a:p>
            <a:pPr lvl="1">
              <a:buFont typeface="Arial" panose="020B0604020202020204" pitchFamily="34" charset="0"/>
              <a:buChar char="•"/>
            </a:pPr>
            <a:r>
              <a:rPr lang="en-US" sz="1400" b="1" i="0" dirty="0">
                <a:solidFill>
                  <a:schemeClr val="tx1"/>
                </a:solidFill>
                <a:latin typeface="Cambria" panose="02040503050406030204" pitchFamily="18" charset="0"/>
                <a:ea typeface="Cambria" panose="02040503050406030204" pitchFamily="18" charset="0"/>
              </a:rPr>
              <a:t>Avail Balance</a:t>
            </a:r>
            <a:r>
              <a:rPr lang="en-US" sz="1400" i="0" dirty="0">
                <a:solidFill>
                  <a:schemeClr val="tx1"/>
                </a:solidFill>
                <a:latin typeface="Cambria" panose="02040503050406030204" pitchFamily="18" charset="0"/>
                <a:ea typeface="Cambria" panose="02040503050406030204" pitchFamily="18" charset="0"/>
              </a:rPr>
              <a:t>: the total controllable fund balance once the requests have been accounted for.</a:t>
            </a:r>
          </a:p>
          <a:p>
            <a:pPr lvl="1">
              <a:buFont typeface="Arial" panose="020B0604020202020204" pitchFamily="34" charset="0"/>
              <a:buChar char="•"/>
            </a:pPr>
            <a:r>
              <a:rPr lang="en-US" sz="1400" b="1" i="0" dirty="0">
                <a:solidFill>
                  <a:schemeClr val="tx1"/>
                </a:solidFill>
                <a:latin typeface="Cambria" panose="02040503050406030204" pitchFamily="18" charset="0"/>
                <a:ea typeface="Cambria" panose="02040503050406030204" pitchFamily="18" charset="0"/>
              </a:rPr>
              <a:t>Open </a:t>
            </a:r>
            <a:r>
              <a:rPr lang="en-US" sz="1400" b="1" i="0" dirty="0" err="1">
                <a:solidFill>
                  <a:schemeClr val="tx1"/>
                </a:solidFill>
                <a:latin typeface="Cambria" panose="02040503050406030204" pitchFamily="18" charset="0"/>
                <a:ea typeface="Cambria" panose="02040503050406030204" pitchFamily="18" charset="0"/>
              </a:rPr>
              <a:t>Encbs</a:t>
            </a:r>
            <a:r>
              <a:rPr lang="en-US" sz="1400" i="0" dirty="0">
                <a:solidFill>
                  <a:schemeClr val="tx1"/>
                </a:solidFill>
                <a:latin typeface="Cambria" panose="02040503050406030204" pitchFamily="18" charset="0"/>
                <a:ea typeface="Cambria" panose="02040503050406030204" pitchFamily="18" charset="0"/>
              </a:rPr>
              <a:t>: the total open balance of encumbrances (purchase orders) in the fund once the requests have been accounted for.</a:t>
            </a:r>
          </a:p>
          <a:p>
            <a:pPr>
              <a:buFont typeface="Arial" panose="020B0604020202020204" pitchFamily="34" charset="0"/>
              <a:buChar char="•"/>
            </a:pPr>
            <a:r>
              <a:rPr lang="en-US" sz="1600" dirty="0">
                <a:solidFill>
                  <a:schemeClr val="tx1"/>
                </a:solidFill>
                <a:latin typeface="Cambria" panose="02040503050406030204" pitchFamily="18" charset="0"/>
                <a:ea typeface="Cambria" panose="02040503050406030204" pitchFamily="18" charset="0"/>
              </a:rPr>
              <a:t>The data shown on this sub-form can be exported as either a spreadsheet or a PDF report by clicking the appropriate button below the list box.</a:t>
            </a:r>
            <a:endParaRPr lang="en-US" sz="1600" i="0" dirty="0">
              <a:solidFill>
                <a:schemeClr val="tx1"/>
              </a:solidFill>
              <a:latin typeface="Cambria" panose="02040503050406030204" pitchFamily="18" charset="0"/>
              <a:ea typeface="Cambria" panose="02040503050406030204" pitchFamily="18" charset="0"/>
            </a:endParaRPr>
          </a:p>
        </p:txBody>
      </p:sp>
      <p:sp>
        <p:nvSpPr>
          <p:cNvPr id="9" name="Date Placeholder 8"/>
          <p:cNvSpPr>
            <a:spLocks noGrp="1"/>
          </p:cNvSpPr>
          <p:nvPr>
            <p:ph type="dt" sz="half" idx="10"/>
          </p:nvPr>
        </p:nvSpPr>
        <p:spPr/>
        <p:txBody>
          <a:bodyPr/>
          <a:lstStyle/>
          <a:p>
            <a:fld id="{DBC6B1CC-3E5E-434B-AD71-0E5022B315FC}" type="datetime1">
              <a:rPr lang="en-US" sz="900" smtClean="0">
                <a:latin typeface="Cambria" panose="02040503050406030204" pitchFamily="18" charset="0"/>
                <a:ea typeface="Cambria" panose="02040503050406030204" pitchFamily="18" charset="0"/>
              </a:rPr>
              <a:t>6/7/2021</a:t>
            </a:fld>
            <a:endParaRPr lang="en-US" sz="900" dirty="0">
              <a:latin typeface="Cambria" panose="02040503050406030204" pitchFamily="18" charset="0"/>
              <a:ea typeface="Cambria" panose="02040503050406030204" pitchFamily="18" charset="0"/>
            </a:endParaRPr>
          </a:p>
        </p:txBody>
      </p:sp>
      <p:sp>
        <p:nvSpPr>
          <p:cNvPr id="10" name="Slide Number Placeholder 9"/>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18</a:t>
            </a:fld>
            <a:endParaRPr lang="en-US" sz="900" dirty="0">
              <a:latin typeface="Cambria" panose="02040503050406030204" pitchFamily="18" charset="0"/>
              <a:ea typeface="Cambria" panose="02040503050406030204" pitchFamily="18" charset="0"/>
            </a:endParaRPr>
          </a:p>
        </p:txBody>
      </p:sp>
      <p:pic>
        <p:nvPicPr>
          <p:cNvPr id="12" name="Picture 11"/>
          <p:cNvPicPr>
            <a:picLocks noChangeAspect="1"/>
          </p:cNvPicPr>
          <p:nvPr/>
        </p:nvPicPr>
        <p:blipFill>
          <a:blip r:embed="rId2"/>
          <a:stretch>
            <a:fillRect/>
          </a:stretch>
        </p:blipFill>
        <p:spPr>
          <a:xfrm>
            <a:off x="1125686" y="1346972"/>
            <a:ext cx="5929318" cy="5106414"/>
          </a:xfrm>
          <a:prstGeom prst="rect">
            <a:avLst/>
          </a:prstGeom>
        </p:spPr>
      </p:pic>
    </p:spTree>
    <p:extLst>
      <p:ext uri="{BB962C8B-B14F-4D97-AF65-F5344CB8AC3E}">
        <p14:creationId xmlns:p14="http://schemas.microsoft.com/office/powerpoint/2010/main" val="122463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48284"/>
          </a:xfrm>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Contents</a:t>
            </a:r>
          </a:p>
        </p:txBody>
      </p:sp>
      <p:sp>
        <p:nvSpPr>
          <p:cNvPr id="3" name="Content Placeholder 2">
            <a:extLst>
              <a:ext uri="{FF2B5EF4-FFF2-40B4-BE49-F238E27FC236}">
                <a16:creationId xmlns:a16="http://schemas.microsoft.com/office/drawing/2014/main" id="{962B42FB-03BB-4069-92EA-AB592C2DAAA4}"/>
              </a:ext>
            </a:extLst>
          </p:cNvPr>
          <p:cNvSpPr>
            <a:spLocks noGrp="1"/>
          </p:cNvSpPr>
          <p:nvPr>
            <p:ph idx="1"/>
          </p:nvPr>
        </p:nvSpPr>
        <p:spPr>
          <a:xfrm>
            <a:off x="1097280" y="967409"/>
            <a:ext cx="10058400" cy="4901685"/>
          </a:xfrm>
          <a:prstGeom prst="rect">
            <a:avLst/>
          </a:prstGeom>
        </p:spPr>
        <p:txBody>
          <a:bodyPr/>
          <a:lstStyle/>
          <a:p>
            <a:pPr>
              <a:buClrTx/>
              <a:buFont typeface="Arial" panose="020B0604020202020204" pitchFamily="34" charset="0"/>
              <a:buChar char="•"/>
            </a:pPr>
            <a:r>
              <a:rPr lang="en-US" sz="2400" dirty="0">
                <a:solidFill>
                  <a:schemeClr val="tx1">
                    <a:lumMod val="90000"/>
                    <a:lumOff val="10000"/>
                  </a:schemeClr>
                </a:solidFill>
                <a:latin typeface="Cambria" panose="02040503050406030204" pitchFamily="18" charset="0"/>
                <a:ea typeface="Cambria" panose="02040503050406030204" pitchFamily="18" charset="0"/>
              </a:rPr>
              <a:t> Overview of the Process</a:t>
            </a:r>
          </a:p>
          <a:p>
            <a:pPr lvl="1">
              <a:buFont typeface="Arial" panose="020B0604020202020204" pitchFamily="34" charset="0"/>
              <a:buChar char="•"/>
            </a:pPr>
            <a:r>
              <a:rPr lang="en-US" sz="1800" i="0" dirty="0">
                <a:solidFill>
                  <a:schemeClr val="tx1">
                    <a:lumMod val="90000"/>
                    <a:lumOff val="10000"/>
                  </a:schemeClr>
                </a:solidFill>
                <a:latin typeface="Cambria" panose="02040503050406030204" pitchFamily="18" charset="0"/>
                <a:ea typeface="Cambria" panose="02040503050406030204" pitchFamily="18" charset="0"/>
              </a:rPr>
              <a:t>Key Definitions</a:t>
            </a:r>
          </a:p>
          <a:p>
            <a:pPr lvl="1">
              <a:buFont typeface="Arial" panose="020B0604020202020204" pitchFamily="34" charset="0"/>
              <a:buChar char="•"/>
            </a:pPr>
            <a:r>
              <a:rPr lang="en-US" sz="1800" i="0" dirty="0">
                <a:solidFill>
                  <a:schemeClr val="tx1">
                    <a:lumMod val="90000"/>
                    <a:lumOff val="10000"/>
                  </a:schemeClr>
                </a:solidFill>
                <a:latin typeface="Cambria" panose="02040503050406030204" pitchFamily="18" charset="0"/>
                <a:ea typeface="Cambria" panose="02040503050406030204" pitchFamily="18" charset="0"/>
              </a:rPr>
              <a:t>Process Purpose</a:t>
            </a:r>
          </a:p>
          <a:p>
            <a:pPr lvl="1">
              <a:buFont typeface="Arial" panose="020B0604020202020204" pitchFamily="34" charset="0"/>
              <a:buChar char="•"/>
            </a:pPr>
            <a:r>
              <a:rPr lang="en-US" sz="1800" i="0" dirty="0">
                <a:solidFill>
                  <a:schemeClr val="tx1">
                    <a:lumMod val="90000"/>
                    <a:lumOff val="10000"/>
                  </a:schemeClr>
                </a:solidFill>
                <a:latin typeface="Cambria" panose="02040503050406030204" pitchFamily="18" charset="0"/>
                <a:ea typeface="Cambria" panose="02040503050406030204" pitchFamily="18" charset="0"/>
              </a:rPr>
              <a:t>Process Deadlines</a:t>
            </a:r>
          </a:p>
          <a:p>
            <a:pPr>
              <a:buClrTx/>
              <a:buFont typeface="Arial" panose="020B0604020202020204" pitchFamily="34" charset="0"/>
              <a:buChar char="•"/>
            </a:pPr>
            <a:r>
              <a:rPr lang="en-US" dirty="0">
                <a:solidFill>
                  <a:schemeClr val="tx1">
                    <a:lumMod val="90000"/>
                    <a:lumOff val="10000"/>
                  </a:schemeClr>
                </a:solidFill>
                <a:latin typeface="Cambria" panose="02040503050406030204" pitchFamily="18" charset="0"/>
                <a:ea typeface="Cambria" panose="02040503050406030204" pitchFamily="18" charset="0"/>
              </a:rPr>
              <a:t> </a:t>
            </a:r>
            <a:r>
              <a:rPr lang="en-US" sz="2400" dirty="0">
                <a:solidFill>
                  <a:schemeClr val="tx1">
                    <a:lumMod val="90000"/>
                    <a:lumOff val="10000"/>
                  </a:schemeClr>
                </a:solidFill>
                <a:latin typeface="Cambria" panose="02040503050406030204" pitchFamily="18" charset="0"/>
                <a:ea typeface="Cambria" panose="02040503050406030204" pitchFamily="18" charset="0"/>
              </a:rPr>
              <a:t>Accessing the Application</a:t>
            </a:r>
          </a:p>
          <a:p>
            <a:pPr lvl="1">
              <a:buFont typeface="Arial" panose="020B0604020202020204" pitchFamily="34" charset="0"/>
              <a:buChar char="•"/>
            </a:pPr>
            <a:r>
              <a:rPr lang="en-US" sz="1800" i="0" dirty="0">
                <a:solidFill>
                  <a:schemeClr val="tx1">
                    <a:lumMod val="90000"/>
                    <a:lumOff val="10000"/>
                  </a:schemeClr>
                </a:solidFill>
                <a:latin typeface="Cambria" panose="02040503050406030204" pitchFamily="18" charset="0"/>
                <a:ea typeface="Cambria" panose="02040503050406030204" pitchFamily="18" charset="0"/>
              </a:rPr>
              <a:t>Download Location</a:t>
            </a:r>
          </a:p>
          <a:p>
            <a:pPr lvl="1">
              <a:buFont typeface="Arial" panose="020B0604020202020204" pitchFamily="34" charset="0"/>
              <a:buChar char="•"/>
            </a:pPr>
            <a:r>
              <a:rPr lang="en-US" sz="1800" i="0" dirty="0">
                <a:solidFill>
                  <a:schemeClr val="tx1">
                    <a:lumMod val="90000"/>
                    <a:lumOff val="10000"/>
                  </a:schemeClr>
                </a:solidFill>
                <a:latin typeface="Cambria" panose="02040503050406030204" pitchFamily="18" charset="0"/>
                <a:ea typeface="Cambria" panose="02040503050406030204" pitchFamily="18" charset="0"/>
              </a:rPr>
              <a:t>Initial Start-Up</a:t>
            </a:r>
          </a:p>
          <a:p>
            <a:pPr>
              <a:buClrTx/>
              <a:buFont typeface="Arial" panose="020B0604020202020204" pitchFamily="34" charset="0"/>
              <a:buChar char="•"/>
            </a:pPr>
            <a:r>
              <a:rPr lang="en-US" sz="2400" dirty="0">
                <a:solidFill>
                  <a:schemeClr val="tx1">
                    <a:lumMod val="90000"/>
                    <a:lumOff val="10000"/>
                  </a:schemeClr>
                </a:solidFill>
                <a:latin typeface="Cambria" panose="02040503050406030204" pitchFamily="18" charset="0"/>
                <a:ea typeface="Cambria" panose="02040503050406030204" pitchFamily="18" charset="0"/>
              </a:rPr>
              <a:t> Utilizing the Application</a:t>
            </a:r>
          </a:p>
          <a:p>
            <a:pPr lvl="1">
              <a:buFont typeface="Arial" panose="020B0604020202020204" pitchFamily="34" charset="0"/>
              <a:buChar char="•"/>
            </a:pPr>
            <a:r>
              <a:rPr lang="en-US" sz="1800" i="0" dirty="0">
                <a:solidFill>
                  <a:schemeClr val="tx1">
                    <a:lumMod val="90000"/>
                    <a:lumOff val="10000"/>
                  </a:schemeClr>
                </a:solidFill>
                <a:latin typeface="Cambria" panose="02040503050406030204" pitchFamily="18" charset="0"/>
                <a:ea typeface="Cambria" panose="02040503050406030204" pitchFamily="18" charset="0"/>
              </a:rPr>
              <a:t>Complete a Request</a:t>
            </a:r>
          </a:p>
          <a:p>
            <a:pPr lvl="1">
              <a:buFont typeface="Arial" panose="020B0604020202020204" pitchFamily="34" charset="0"/>
              <a:buChar char="•"/>
            </a:pPr>
            <a:r>
              <a:rPr lang="en-US" sz="1800" i="0" dirty="0">
                <a:solidFill>
                  <a:schemeClr val="tx1">
                    <a:lumMod val="90000"/>
                    <a:lumOff val="10000"/>
                  </a:schemeClr>
                </a:solidFill>
                <a:latin typeface="Cambria" panose="02040503050406030204" pitchFamily="18" charset="0"/>
                <a:ea typeface="Cambria" panose="02040503050406030204" pitchFamily="18" charset="0"/>
              </a:rPr>
              <a:t>Review Entered Requests</a:t>
            </a:r>
          </a:p>
          <a:p>
            <a:pPr lvl="1">
              <a:buFont typeface="Arial" panose="020B0604020202020204" pitchFamily="34" charset="0"/>
              <a:buChar char="•"/>
            </a:pPr>
            <a:r>
              <a:rPr lang="en-US" sz="1800" i="0" dirty="0">
                <a:solidFill>
                  <a:schemeClr val="tx1">
                    <a:lumMod val="90000"/>
                    <a:lumOff val="10000"/>
                  </a:schemeClr>
                </a:solidFill>
                <a:latin typeface="Cambria" panose="02040503050406030204" pitchFamily="18" charset="0"/>
                <a:ea typeface="Cambria" panose="02040503050406030204" pitchFamily="18" charset="0"/>
              </a:rPr>
              <a:t>Review Fund Balances</a:t>
            </a:r>
          </a:p>
        </p:txBody>
      </p:sp>
      <p:sp>
        <p:nvSpPr>
          <p:cNvPr id="6" name="Date Placeholder 5"/>
          <p:cNvSpPr>
            <a:spLocks noGrp="1"/>
          </p:cNvSpPr>
          <p:nvPr>
            <p:ph type="dt" sz="half" idx="10"/>
          </p:nvPr>
        </p:nvSpPr>
        <p:spPr/>
        <p:txBody>
          <a:bodyPr/>
          <a:lstStyle/>
          <a:p>
            <a:fld id="{E1D3D371-F831-4F42-BE10-D45BFC46D399}" type="datetime1">
              <a:rPr lang="en-US" sz="900" smtClean="0">
                <a:latin typeface="Cambria" panose="02040503050406030204" pitchFamily="18" charset="0"/>
                <a:ea typeface="Cambria" panose="02040503050406030204" pitchFamily="18" charset="0"/>
              </a:rPr>
              <a:t>6/7/2021</a:t>
            </a:fld>
            <a:endParaRPr lang="en-US" sz="900" dirty="0">
              <a:latin typeface="Cambria" panose="02040503050406030204" pitchFamily="18" charset="0"/>
              <a:ea typeface="Cambria" panose="02040503050406030204" pitchFamily="18" charset="0"/>
            </a:endParaRPr>
          </a:p>
        </p:txBody>
      </p:sp>
      <p:sp>
        <p:nvSpPr>
          <p:cNvPr id="7" name="Slide Number Placeholder 6"/>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2</a:t>
            </a:fld>
            <a:endParaRPr lang="en-US" sz="9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19078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Overview of the Process</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62B42FB-03BB-4069-92EA-AB592C2DAAA4}"/>
              </a:ext>
            </a:extLst>
          </p:cNvPr>
          <p:cNvSpPr>
            <a:spLocks noGrp="1"/>
          </p:cNvSpPr>
          <p:nvPr>
            <p:ph idx="1"/>
          </p:nvPr>
        </p:nvSpPr>
        <p:spPr>
          <a:xfrm>
            <a:off x="1097280" y="1292444"/>
            <a:ext cx="10058400" cy="4776032"/>
          </a:xfrm>
          <a:prstGeom prst="rect">
            <a:avLst/>
          </a:prstGeom>
        </p:spPr>
        <p:txBody>
          <a:bodyPr>
            <a:normAutofit lnSpcReduction="10000"/>
          </a:bodyPr>
          <a:lstStyle/>
          <a:p>
            <a:pPr>
              <a:buClrTx/>
              <a:buFont typeface="Arial" panose="020B0604020202020204" pitchFamily="34" charset="0"/>
              <a:buChar char="•"/>
            </a:pPr>
            <a:r>
              <a:rPr lang="en-US" sz="1600" dirty="0">
                <a:solidFill>
                  <a:schemeClr val="tx1">
                    <a:lumMod val="90000"/>
                    <a:lumOff val="10000"/>
                  </a:schemeClr>
                </a:solidFill>
                <a:latin typeface="Cambria" panose="02040503050406030204" pitchFamily="18" charset="0"/>
                <a:ea typeface="Cambria" panose="02040503050406030204" pitchFamily="18" charset="0"/>
              </a:rPr>
              <a:t> General Funds</a:t>
            </a:r>
          </a:p>
          <a:p>
            <a:pPr lvl="1">
              <a:buFont typeface="Arial" panose="020B0604020202020204" pitchFamily="34" charset="0"/>
              <a:buChar char="•"/>
            </a:pPr>
            <a:r>
              <a:rPr lang="en-US" sz="1400" i="0" dirty="0">
                <a:solidFill>
                  <a:schemeClr val="tx1">
                    <a:lumMod val="90000"/>
                    <a:lumOff val="10000"/>
                  </a:schemeClr>
                </a:solidFill>
                <a:latin typeface="Cambria" panose="02040503050406030204" pitchFamily="18" charset="0"/>
                <a:ea typeface="Cambria" panose="02040503050406030204" pitchFamily="18" charset="0"/>
              </a:rPr>
              <a:t>These are funds that are maintained to account for those transactions related to the academic and instructional programs of the university and their administration.</a:t>
            </a:r>
          </a:p>
          <a:p>
            <a:pPr lvl="1">
              <a:buFont typeface="Arial" panose="020B0604020202020204" pitchFamily="34" charset="0"/>
              <a:buChar char="•"/>
            </a:pPr>
            <a:r>
              <a:rPr lang="en-US" sz="1400" i="0" dirty="0">
                <a:solidFill>
                  <a:schemeClr val="tx1">
                    <a:lumMod val="90000"/>
                    <a:lumOff val="10000"/>
                  </a:schemeClr>
                </a:solidFill>
                <a:latin typeface="Cambria" panose="02040503050406030204" pitchFamily="18" charset="0"/>
                <a:ea typeface="Cambria" panose="02040503050406030204" pitchFamily="18" charset="0"/>
              </a:rPr>
              <a:t>All general funds begin with the number “1.”</a:t>
            </a:r>
          </a:p>
          <a:p>
            <a:pPr>
              <a:buClrTx/>
              <a:buFont typeface="Arial" panose="020B0604020202020204" pitchFamily="34" charset="0"/>
              <a:buChar char="•"/>
            </a:pPr>
            <a:r>
              <a:rPr lang="en-US" sz="1800" dirty="0">
                <a:solidFill>
                  <a:schemeClr val="tx1">
                    <a:lumMod val="90000"/>
                    <a:lumOff val="10000"/>
                  </a:schemeClr>
                </a:solidFill>
                <a:latin typeface="Cambria" panose="02040503050406030204" pitchFamily="18" charset="0"/>
                <a:ea typeface="Cambria" panose="02040503050406030204" pitchFamily="18" charset="0"/>
              </a:rPr>
              <a:t> </a:t>
            </a:r>
            <a:r>
              <a:rPr lang="en-US" sz="1600" dirty="0">
                <a:solidFill>
                  <a:schemeClr val="tx1">
                    <a:lumMod val="90000"/>
                    <a:lumOff val="10000"/>
                  </a:schemeClr>
                </a:solidFill>
                <a:latin typeface="Cambria" panose="02040503050406030204" pitchFamily="18" charset="0"/>
                <a:ea typeface="Cambria" panose="02040503050406030204" pitchFamily="18" charset="0"/>
              </a:rPr>
              <a:t>Controllable Accounts</a:t>
            </a:r>
          </a:p>
          <a:p>
            <a:pPr lvl="1">
              <a:buFont typeface="Arial" panose="020B0604020202020204" pitchFamily="34" charset="0"/>
              <a:buChar char="•"/>
            </a:pPr>
            <a:r>
              <a:rPr lang="en-US" sz="1400" i="0" dirty="0">
                <a:solidFill>
                  <a:schemeClr val="tx1">
                    <a:lumMod val="90000"/>
                    <a:lumOff val="10000"/>
                  </a:schemeClr>
                </a:solidFill>
                <a:latin typeface="Cambria" panose="02040503050406030204" pitchFamily="18" charset="0"/>
                <a:ea typeface="Cambria" panose="02040503050406030204" pitchFamily="18" charset="0"/>
              </a:rPr>
              <a:t>These are the pooled budget accounts that are controlled by a department or unit. The budget dollars in a controllable budget account can be moved to other budget accounts and to other general funds at the discretion of the department or unit.</a:t>
            </a:r>
          </a:p>
          <a:p>
            <a:pPr lvl="1">
              <a:buFont typeface="Arial" panose="020B0604020202020204" pitchFamily="34" charset="0"/>
              <a:buChar char="•"/>
            </a:pPr>
            <a:r>
              <a:rPr lang="en-US" sz="1400" i="0" dirty="0">
                <a:solidFill>
                  <a:schemeClr val="tx1">
                    <a:lumMod val="90000"/>
                    <a:lumOff val="10000"/>
                  </a:schemeClr>
                </a:solidFill>
                <a:latin typeface="Cambria" panose="02040503050406030204" pitchFamily="18" charset="0"/>
                <a:ea typeface="Cambria" panose="02040503050406030204" pitchFamily="18" charset="0"/>
              </a:rPr>
              <a:t>A complete listing of controllable accounts can be found on the budget office’s website (</a:t>
            </a:r>
            <a:r>
              <a:rPr lang="en-US" sz="1400" i="0" u="sng" dirty="0">
                <a:solidFill>
                  <a:schemeClr val="tx1">
                    <a:lumMod val="90000"/>
                    <a:lumOff val="10000"/>
                  </a:schemeClr>
                </a:solidFill>
                <a:latin typeface="Cambria" panose="02040503050406030204" pitchFamily="18" charset="0"/>
                <a:ea typeface="Cambria" panose="02040503050406030204" pitchFamily="18" charset="0"/>
              </a:rPr>
              <a:t>oakland.edu/budget/frequently-asked-questions</a:t>
            </a:r>
            <a:r>
              <a:rPr lang="en-US" sz="1400" i="0" dirty="0">
                <a:solidFill>
                  <a:schemeClr val="tx1">
                    <a:lumMod val="90000"/>
                    <a:lumOff val="10000"/>
                  </a:schemeClr>
                </a:solidFill>
                <a:latin typeface="Cambria" panose="02040503050406030204" pitchFamily="18" charset="0"/>
                <a:ea typeface="Cambria" panose="02040503050406030204" pitchFamily="18" charset="0"/>
              </a:rPr>
              <a:t>).</a:t>
            </a:r>
          </a:p>
          <a:p>
            <a:pPr>
              <a:buFont typeface="Arial" panose="020B0604020202020204" pitchFamily="34" charset="0"/>
              <a:buChar char="•"/>
            </a:pPr>
            <a:r>
              <a:rPr lang="en-US" sz="1600" dirty="0">
                <a:solidFill>
                  <a:schemeClr val="tx1">
                    <a:lumMod val="90000"/>
                    <a:lumOff val="10000"/>
                  </a:schemeClr>
                </a:solidFill>
                <a:latin typeface="Cambria" panose="02040503050406030204" pitchFamily="18" charset="0"/>
                <a:ea typeface="Cambria" panose="02040503050406030204" pitchFamily="18" charset="0"/>
              </a:rPr>
              <a:t>Unexpended Controllable Budget</a:t>
            </a:r>
          </a:p>
          <a:p>
            <a:pPr lvl="1">
              <a:buFont typeface="Arial" panose="020B0604020202020204" pitchFamily="34" charset="0"/>
              <a:buChar char="•"/>
            </a:pPr>
            <a:r>
              <a:rPr lang="en-US" sz="1400" i="0" dirty="0">
                <a:solidFill>
                  <a:schemeClr val="tx1">
                    <a:lumMod val="90000"/>
                    <a:lumOff val="10000"/>
                  </a:schemeClr>
                </a:solidFill>
                <a:latin typeface="Cambria" panose="02040503050406030204" pitchFamily="18" charset="0"/>
                <a:ea typeface="Cambria" panose="02040503050406030204" pitchFamily="18" charset="0"/>
              </a:rPr>
              <a:t>This refers to an excess of total budget over total expenditures in a fund’s controllable accounts.</a:t>
            </a:r>
          </a:p>
          <a:p>
            <a:pPr lvl="1">
              <a:buFont typeface="Arial" panose="020B0604020202020204" pitchFamily="34" charset="0"/>
              <a:buChar char="•"/>
            </a:pPr>
            <a:r>
              <a:rPr lang="en-US" sz="1400" i="0" dirty="0">
                <a:solidFill>
                  <a:schemeClr val="tx1">
                    <a:lumMod val="90000"/>
                    <a:lumOff val="10000"/>
                  </a:schemeClr>
                </a:solidFill>
                <a:latin typeface="Cambria" panose="02040503050406030204" pitchFamily="18" charset="0"/>
                <a:ea typeface="Cambria" panose="02040503050406030204" pitchFamily="18" charset="0"/>
              </a:rPr>
              <a:t>Items which are reflected as open encumbrances </a:t>
            </a:r>
            <a:r>
              <a:rPr lang="en-US" sz="1400" b="1" i="0" dirty="0">
                <a:solidFill>
                  <a:schemeClr val="tx1">
                    <a:lumMod val="90000"/>
                    <a:lumOff val="10000"/>
                  </a:schemeClr>
                </a:solidFill>
                <a:latin typeface="Cambria" panose="02040503050406030204" pitchFamily="18" charset="0"/>
                <a:ea typeface="Cambria" panose="02040503050406030204" pitchFamily="18" charset="0"/>
              </a:rPr>
              <a:t>DO NOT </a:t>
            </a:r>
            <a:r>
              <a:rPr lang="en-US" sz="1400" i="0" dirty="0">
                <a:solidFill>
                  <a:schemeClr val="tx1">
                    <a:lumMod val="90000"/>
                    <a:lumOff val="10000"/>
                  </a:schemeClr>
                </a:solidFill>
                <a:latin typeface="Cambria" panose="02040503050406030204" pitchFamily="18" charset="0"/>
                <a:ea typeface="Cambria" panose="02040503050406030204" pitchFamily="18" charset="0"/>
              </a:rPr>
              <a:t>count as expenditures.</a:t>
            </a:r>
          </a:p>
          <a:p>
            <a:pPr lvl="2">
              <a:buFont typeface="Arial" panose="020B0604020202020204" pitchFamily="34" charset="0"/>
              <a:buChar char="•"/>
            </a:pPr>
            <a:r>
              <a:rPr lang="en-US" sz="1200" dirty="0">
                <a:solidFill>
                  <a:schemeClr val="tx1">
                    <a:lumMod val="90000"/>
                    <a:lumOff val="10000"/>
                  </a:schemeClr>
                </a:solidFill>
                <a:latin typeface="Cambria" panose="02040503050406030204" pitchFamily="18" charset="0"/>
                <a:ea typeface="Cambria" panose="02040503050406030204" pitchFamily="18" charset="0"/>
              </a:rPr>
              <a:t>It should be noted that, while open encumbrances automatically carry into the next fiscal year, controllable budget dollars dedicated for open encumbrances in this fiscal year will </a:t>
            </a:r>
            <a:r>
              <a:rPr lang="en-US" sz="1200" b="1" dirty="0">
                <a:solidFill>
                  <a:schemeClr val="tx1">
                    <a:lumMod val="90000"/>
                    <a:lumOff val="10000"/>
                  </a:schemeClr>
                </a:solidFill>
                <a:latin typeface="Cambria" panose="02040503050406030204" pitchFamily="18" charset="0"/>
                <a:ea typeface="Cambria" panose="02040503050406030204" pitchFamily="18" charset="0"/>
              </a:rPr>
              <a:t>NOT</a:t>
            </a:r>
            <a:r>
              <a:rPr lang="en-US" sz="1200" dirty="0">
                <a:solidFill>
                  <a:schemeClr val="tx1">
                    <a:lumMod val="90000"/>
                    <a:lumOff val="10000"/>
                  </a:schemeClr>
                </a:solidFill>
                <a:latin typeface="Cambria" panose="02040503050406030204" pitchFamily="18" charset="0"/>
                <a:ea typeface="Cambria" panose="02040503050406030204" pitchFamily="18" charset="0"/>
              </a:rPr>
              <a:t> automatically carry-forward into the next fiscal year – a request will need to be made to carry the budget for open encumbrances forward.</a:t>
            </a:r>
          </a:p>
          <a:p>
            <a:pPr>
              <a:buFont typeface="Arial" panose="020B0604020202020204" pitchFamily="34" charset="0"/>
              <a:buChar char="•"/>
            </a:pPr>
            <a:r>
              <a:rPr lang="en-US" sz="1600" dirty="0">
                <a:solidFill>
                  <a:schemeClr val="tx1">
                    <a:lumMod val="90000"/>
                    <a:lumOff val="10000"/>
                  </a:schemeClr>
                </a:solidFill>
                <a:latin typeface="Cambria" panose="02040503050406030204" pitchFamily="18" charset="0"/>
                <a:ea typeface="Cambria" panose="02040503050406030204" pitchFamily="18" charset="0"/>
              </a:rPr>
              <a:t>Encumbrance</a:t>
            </a:r>
          </a:p>
          <a:p>
            <a:pPr lvl="1">
              <a:buFont typeface="Arial" panose="020B0604020202020204" pitchFamily="34" charset="0"/>
              <a:buChar char="•"/>
            </a:pPr>
            <a:r>
              <a:rPr lang="en-US" sz="1400" i="0" dirty="0">
                <a:solidFill>
                  <a:schemeClr val="tx1">
                    <a:lumMod val="90000"/>
                    <a:lumOff val="10000"/>
                  </a:schemeClr>
                </a:solidFill>
                <a:latin typeface="Cambria" panose="02040503050406030204" pitchFamily="18" charset="0"/>
                <a:ea typeface="Cambria" panose="02040503050406030204" pitchFamily="18" charset="0"/>
              </a:rPr>
              <a:t>This refers to unpaid obligations of a specific unit covered by purchase orders or contracts.</a:t>
            </a: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dirty="0">
                <a:solidFill>
                  <a:schemeClr val="tx1">
                    <a:lumMod val="90000"/>
                    <a:lumOff val="10000"/>
                  </a:schemeClr>
                </a:solidFill>
                <a:latin typeface="Cambria" panose="02040503050406030204" pitchFamily="18" charset="0"/>
                <a:ea typeface="Cambria" panose="02040503050406030204" pitchFamily="18" charset="0"/>
              </a:rPr>
              <a:t> </a:t>
            </a:r>
            <a:r>
              <a:rPr lang="en-US" sz="2000" i="1" dirty="0">
                <a:solidFill>
                  <a:schemeClr val="tx1">
                    <a:lumMod val="90000"/>
                    <a:lumOff val="10000"/>
                  </a:schemeClr>
                </a:solidFill>
                <a:latin typeface="Cambria" panose="02040503050406030204" pitchFamily="18" charset="0"/>
                <a:ea typeface="Cambria" panose="02040503050406030204" pitchFamily="18" charset="0"/>
              </a:rPr>
              <a:t>Key Definitions</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Date Placeholder 7"/>
          <p:cNvSpPr>
            <a:spLocks noGrp="1"/>
          </p:cNvSpPr>
          <p:nvPr>
            <p:ph type="dt" sz="half" idx="10"/>
          </p:nvPr>
        </p:nvSpPr>
        <p:spPr/>
        <p:txBody>
          <a:bodyPr/>
          <a:lstStyle/>
          <a:p>
            <a:fld id="{CFFC2E89-AC96-463E-A049-9EAD352D1AE5}" type="datetime1">
              <a:rPr lang="en-US" sz="900" smtClean="0">
                <a:latin typeface="Cambria" panose="02040503050406030204" pitchFamily="18" charset="0"/>
                <a:ea typeface="Cambria" panose="02040503050406030204" pitchFamily="18" charset="0"/>
              </a:rPr>
              <a:t>6/7/2021</a:t>
            </a:fld>
            <a:endParaRPr lang="en-US" sz="900" dirty="0">
              <a:latin typeface="Cambria" panose="02040503050406030204" pitchFamily="18" charset="0"/>
              <a:ea typeface="Cambria" panose="02040503050406030204" pitchFamily="18" charset="0"/>
            </a:endParaRPr>
          </a:p>
        </p:txBody>
      </p:sp>
      <p:sp>
        <p:nvSpPr>
          <p:cNvPr id="9" name="Slide Number Placeholder 8"/>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3</a:t>
            </a:fld>
            <a:endParaRPr lang="en-US" sz="9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66665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Overview of the Process</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62B42FB-03BB-4069-92EA-AB592C2DAAA4}"/>
              </a:ext>
            </a:extLst>
          </p:cNvPr>
          <p:cNvSpPr>
            <a:spLocks noGrp="1"/>
          </p:cNvSpPr>
          <p:nvPr>
            <p:ph idx="1"/>
          </p:nvPr>
        </p:nvSpPr>
        <p:spPr>
          <a:xfrm>
            <a:off x="1097280" y="1292444"/>
            <a:ext cx="10058400" cy="4834036"/>
          </a:xfrm>
          <a:prstGeom prst="rect">
            <a:avLst/>
          </a:prstGeom>
        </p:spPr>
        <p:txBody>
          <a:bodyPr>
            <a:normAutofit/>
          </a:bodyPr>
          <a:lstStyle/>
          <a:p>
            <a:pPr>
              <a:buClrTx/>
              <a:buFont typeface="Arial" panose="020B0604020202020204" pitchFamily="34" charset="0"/>
              <a:buChar char="•"/>
            </a:pPr>
            <a:r>
              <a:rPr lang="en-US" sz="1800" i="0" dirty="0">
                <a:solidFill>
                  <a:schemeClr val="tx1">
                    <a:lumMod val="90000"/>
                    <a:lumOff val="10000"/>
                  </a:schemeClr>
                </a:solidFill>
                <a:latin typeface="Cambria" panose="02040503050406030204" pitchFamily="18" charset="0"/>
                <a:ea typeface="Cambria" panose="02040503050406030204" pitchFamily="18" charset="0"/>
              </a:rPr>
              <a:t>The unexpended controllable balance in a general fund does not automaticall</a:t>
            </a:r>
            <a:r>
              <a:rPr lang="en-US" sz="1800" dirty="0">
                <a:solidFill>
                  <a:schemeClr val="tx1">
                    <a:lumMod val="90000"/>
                    <a:lumOff val="10000"/>
                  </a:schemeClr>
                </a:solidFill>
                <a:latin typeface="Cambria" panose="02040503050406030204" pitchFamily="18" charset="0"/>
                <a:ea typeface="Cambria" panose="02040503050406030204" pitchFamily="18" charset="0"/>
              </a:rPr>
              <a:t>y carry-forward from the current fiscal year to the next fiscal year. If a department or unit wishes to carry forward controllable budget from one fiscal year to the next, they must submit a formal request through the carry-forward and encumbrances application.</a:t>
            </a:r>
          </a:p>
          <a:p>
            <a:pPr>
              <a:buClrTx/>
              <a:buFont typeface="Arial" panose="020B0604020202020204" pitchFamily="34" charset="0"/>
              <a:buChar char="•"/>
            </a:pPr>
            <a:r>
              <a:rPr lang="en-US" sz="1800" dirty="0">
                <a:solidFill>
                  <a:schemeClr val="tx1">
                    <a:lumMod val="90000"/>
                    <a:lumOff val="10000"/>
                  </a:schemeClr>
                </a:solidFill>
                <a:latin typeface="Cambria" panose="02040503050406030204" pitchFamily="18" charset="0"/>
                <a:ea typeface="Cambria" panose="02040503050406030204" pitchFamily="18" charset="0"/>
              </a:rPr>
              <a:t>The requests submitted by departments and/or units are reviewed against divisional surpluses and priorities by divisional representatives. </a:t>
            </a:r>
          </a:p>
          <a:p>
            <a:pPr lvl="1">
              <a:buFont typeface="Arial" panose="020B0604020202020204" pitchFamily="34" charset="0"/>
              <a:buChar char="•"/>
            </a:pPr>
            <a:r>
              <a:rPr lang="en-US" sz="1800" i="0" dirty="0">
                <a:solidFill>
                  <a:schemeClr val="tx1">
                    <a:lumMod val="90000"/>
                    <a:lumOff val="10000"/>
                  </a:schemeClr>
                </a:solidFill>
                <a:latin typeface="Cambria" panose="02040503050406030204" pitchFamily="18" charset="0"/>
                <a:ea typeface="Cambria" panose="02040503050406030204" pitchFamily="18" charset="0"/>
              </a:rPr>
              <a:t>The highest priority is generally given to requests to carry-forward unexpended controllable budget dollars for items which are already encumbered through the submission of a purchase order requisition prior to the fiscal year ordering deadline.</a:t>
            </a:r>
          </a:p>
          <a:p>
            <a:pPr>
              <a:buFont typeface="Arial" panose="020B0604020202020204" pitchFamily="34" charset="0"/>
              <a:buChar char="•"/>
            </a:pPr>
            <a:r>
              <a:rPr lang="en-US" sz="1800" dirty="0">
                <a:solidFill>
                  <a:schemeClr val="tx1">
                    <a:lumMod val="90000"/>
                    <a:lumOff val="10000"/>
                  </a:schemeClr>
                </a:solidFill>
                <a:latin typeface="Cambria" panose="02040503050406030204" pitchFamily="18" charset="0"/>
                <a:ea typeface="Cambria" panose="02040503050406030204" pitchFamily="18" charset="0"/>
              </a:rPr>
              <a:t>All requests need to be approved first by unit leadership and divisional stewards before reaching the Budget Office. The Budget Office consolidates the requests into a document, which is reviewed and approved or disapproved by the appropriate parties after the University’s final year-end financial position has been established.</a:t>
            </a:r>
          </a:p>
          <a:p>
            <a:pPr>
              <a:buFont typeface="Arial" panose="020B0604020202020204" pitchFamily="34" charset="0"/>
              <a:buChar char="•"/>
            </a:pPr>
            <a:r>
              <a:rPr lang="en-US" sz="1800" b="1" i="0" dirty="0">
                <a:solidFill>
                  <a:srgbClr val="FF0000"/>
                </a:solidFill>
                <a:latin typeface="Cambria" panose="02040503050406030204" pitchFamily="18" charset="0"/>
                <a:ea typeface="Cambria" panose="02040503050406030204" pitchFamily="18" charset="0"/>
              </a:rPr>
              <a:t>Please remember to accrue the expense for any goods and/or services received in fiscal year </a:t>
            </a:r>
            <a:r>
              <a:rPr lang="en-US" sz="1800" b="1" i="0" dirty="0" smtClean="0">
                <a:solidFill>
                  <a:srgbClr val="FF0000"/>
                </a:solidFill>
                <a:latin typeface="Cambria" panose="02040503050406030204" pitchFamily="18" charset="0"/>
                <a:ea typeface="Cambria" panose="02040503050406030204" pitchFamily="18" charset="0"/>
              </a:rPr>
              <a:t>2021 </a:t>
            </a:r>
            <a:r>
              <a:rPr lang="en-US" sz="1800" b="1" i="0" dirty="0">
                <a:solidFill>
                  <a:srgbClr val="FF0000"/>
                </a:solidFill>
                <a:latin typeface="Cambria" panose="02040503050406030204" pitchFamily="18" charset="0"/>
                <a:ea typeface="Cambria" panose="02040503050406030204" pitchFamily="18" charset="0"/>
              </a:rPr>
              <a:t>but not expensed (invoiced) until fiscal year </a:t>
            </a:r>
            <a:r>
              <a:rPr lang="en-US" sz="1800" b="1" i="0" dirty="0" smtClean="0">
                <a:solidFill>
                  <a:srgbClr val="FF0000"/>
                </a:solidFill>
                <a:latin typeface="Cambria" panose="02040503050406030204" pitchFamily="18" charset="0"/>
                <a:ea typeface="Cambria" panose="02040503050406030204" pitchFamily="18" charset="0"/>
              </a:rPr>
              <a:t>2022!</a:t>
            </a:r>
            <a:endParaRPr lang="en-US" sz="1400" b="1" i="0" dirty="0">
              <a:solidFill>
                <a:srgbClr val="FF0000"/>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Process Purpose</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Date Placeholder 7"/>
          <p:cNvSpPr>
            <a:spLocks noGrp="1"/>
          </p:cNvSpPr>
          <p:nvPr>
            <p:ph type="dt" sz="half" idx="10"/>
          </p:nvPr>
        </p:nvSpPr>
        <p:spPr/>
        <p:txBody>
          <a:bodyPr/>
          <a:lstStyle/>
          <a:p>
            <a:fld id="{58731B8B-7736-4E37-A63C-55B5CB5812AC}" type="datetime1">
              <a:rPr lang="en-US" sz="900" smtClean="0">
                <a:latin typeface="Cambria" panose="02040503050406030204" pitchFamily="18" charset="0"/>
                <a:ea typeface="Cambria" panose="02040503050406030204" pitchFamily="18" charset="0"/>
              </a:rPr>
              <a:t>6/7/2021</a:t>
            </a:fld>
            <a:endParaRPr lang="en-US" sz="900" dirty="0">
              <a:latin typeface="Cambria" panose="02040503050406030204" pitchFamily="18" charset="0"/>
              <a:ea typeface="Cambria" panose="02040503050406030204" pitchFamily="18" charset="0"/>
            </a:endParaRPr>
          </a:p>
        </p:txBody>
      </p:sp>
      <p:sp>
        <p:nvSpPr>
          <p:cNvPr id="9" name="Slide Number Placeholder 8"/>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4</a:t>
            </a:fld>
            <a:endParaRPr lang="en-US" sz="9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48701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Overview of the Process</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62B42FB-03BB-4069-92EA-AB592C2DAAA4}"/>
              </a:ext>
            </a:extLst>
          </p:cNvPr>
          <p:cNvSpPr>
            <a:spLocks noGrp="1"/>
          </p:cNvSpPr>
          <p:nvPr>
            <p:ph idx="1"/>
          </p:nvPr>
        </p:nvSpPr>
        <p:spPr>
          <a:xfrm>
            <a:off x="1097280" y="1292444"/>
            <a:ext cx="10058400" cy="4834036"/>
          </a:xfrm>
          <a:prstGeom prst="rect">
            <a:avLst/>
          </a:prstGeom>
        </p:spPr>
        <p:txBody>
          <a:bodyPr>
            <a:normAutofit/>
          </a:bodyPr>
          <a:lstStyle/>
          <a:p>
            <a:pPr>
              <a:buClrTx/>
              <a:buFont typeface="Arial" panose="020B0604020202020204" pitchFamily="34" charset="0"/>
              <a:buChar char="•"/>
            </a:pPr>
            <a:r>
              <a:rPr lang="en-US" sz="2400" i="0" dirty="0">
                <a:solidFill>
                  <a:schemeClr val="tx1">
                    <a:lumMod val="90000"/>
                    <a:lumOff val="10000"/>
                  </a:schemeClr>
                </a:solidFill>
                <a:latin typeface="Cambria" panose="02040503050406030204" pitchFamily="18" charset="0"/>
                <a:ea typeface="Cambria" panose="02040503050406030204" pitchFamily="18" charset="0"/>
              </a:rPr>
              <a:t>The deadline to submit requests to divisional representatives is: </a:t>
            </a:r>
          </a:p>
          <a:p>
            <a:pPr lvl="1">
              <a:buFont typeface="Arial" panose="020B0604020202020204" pitchFamily="34" charset="0"/>
              <a:buChar char="•"/>
            </a:pPr>
            <a:r>
              <a:rPr lang="en-US" sz="4400" b="1" i="0" u="sng" dirty="0">
                <a:solidFill>
                  <a:srgbClr val="FF0000"/>
                </a:solidFill>
                <a:latin typeface="Cambria" panose="02040503050406030204" pitchFamily="18" charset="0"/>
                <a:ea typeface="Cambria" panose="02040503050406030204" pitchFamily="18" charset="0"/>
              </a:rPr>
              <a:t>5:00 pm on Monday, July </a:t>
            </a:r>
            <a:r>
              <a:rPr lang="en-US" sz="4400" b="1" i="0" u="sng" dirty="0" smtClean="0">
                <a:solidFill>
                  <a:srgbClr val="FF0000"/>
                </a:solidFill>
                <a:latin typeface="Cambria" panose="02040503050406030204" pitchFamily="18" charset="0"/>
                <a:ea typeface="Cambria" panose="02040503050406030204" pitchFamily="18" charset="0"/>
              </a:rPr>
              <a:t>12</a:t>
            </a:r>
            <a:r>
              <a:rPr lang="en-US" sz="4400" b="1" i="0" u="sng" baseline="30000" dirty="0" smtClean="0">
                <a:solidFill>
                  <a:srgbClr val="FF0000"/>
                </a:solidFill>
                <a:latin typeface="Cambria" panose="02040503050406030204" pitchFamily="18" charset="0"/>
                <a:ea typeface="Cambria" panose="02040503050406030204" pitchFamily="18" charset="0"/>
              </a:rPr>
              <a:t>th</a:t>
            </a:r>
            <a:r>
              <a:rPr lang="en-US" sz="4400" b="1" i="0" u="sng" dirty="0">
                <a:solidFill>
                  <a:srgbClr val="FF0000"/>
                </a:solidFill>
                <a:latin typeface="Cambria" panose="02040503050406030204" pitchFamily="18" charset="0"/>
                <a:ea typeface="Cambria" panose="02040503050406030204" pitchFamily="18" charset="0"/>
              </a:rPr>
              <a:t>, </a:t>
            </a:r>
            <a:r>
              <a:rPr lang="en-US" sz="4400" b="1" i="0" u="sng" dirty="0" smtClean="0">
                <a:solidFill>
                  <a:srgbClr val="FF0000"/>
                </a:solidFill>
                <a:latin typeface="Cambria" panose="02040503050406030204" pitchFamily="18" charset="0"/>
                <a:ea typeface="Cambria" panose="02040503050406030204" pitchFamily="18" charset="0"/>
              </a:rPr>
              <a:t>2021</a:t>
            </a:r>
            <a:endParaRPr lang="en-US" sz="4400" b="1" i="0" u="sng" dirty="0">
              <a:solidFill>
                <a:srgbClr val="FF0000"/>
              </a:solidFill>
              <a:latin typeface="Cambria" panose="02040503050406030204" pitchFamily="18" charset="0"/>
              <a:ea typeface="Cambria" panose="02040503050406030204" pitchFamily="18" charset="0"/>
            </a:endParaRPr>
          </a:p>
          <a:p>
            <a:pPr>
              <a:buFont typeface="Arial" panose="020B0604020202020204" pitchFamily="34" charset="0"/>
              <a:buChar char="•"/>
            </a:pPr>
            <a:r>
              <a:rPr lang="en-US" sz="2400" dirty="0">
                <a:solidFill>
                  <a:schemeClr val="tx1"/>
                </a:solidFill>
                <a:latin typeface="Cambria" panose="02040503050406030204" pitchFamily="18" charset="0"/>
                <a:ea typeface="Cambria" panose="02040503050406030204" pitchFamily="18" charset="0"/>
              </a:rPr>
              <a:t>The budget office will assemble requests by user during the evening of Monday, July </a:t>
            </a:r>
            <a:r>
              <a:rPr lang="en-US" sz="2400" dirty="0" smtClean="0">
                <a:solidFill>
                  <a:schemeClr val="tx1"/>
                </a:solidFill>
                <a:latin typeface="Cambria" panose="02040503050406030204" pitchFamily="18" charset="0"/>
                <a:ea typeface="Cambria" panose="02040503050406030204" pitchFamily="18" charset="0"/>
              </a:rPr>
              <a:t>12</a:t>
            </a:r>
            <a:r>
              <a:rPr lang="en-US" sz="2400" baseline="30000" dirty="0" smtClean="0">
                <a:solidFill>
                  <a:schemeClr val="tx1"/>
                </a:solidFill>
                <a:latin typeface="Cambria" panose="02040503050406030204" pitchFamily="18" charset="0"/>
                <a:ea typeface="Cambria" panose="02040503050406030204" pitchFamily="18" charset="0"/>
              </a:rPr>
              <a:t>th</a:t>
            </a:r>
            <a:r>
              <a:rPr lang="en-US" sz="2400" dirty="0" smtClean="0">
                <a:solidFill>
                  <a:schemeClr val="tx1"/>
                </a:solidFill>
                <a:latin typeface="Cambria" panose="02040503050406030204" pitchFamily="18" charset="0"/>
                <a:ea typeface="Cambria" panose="02040503050406030204" pitchFamily="18" charset="0"/>
              </a:rPr>
              <a:t> </a:t>
            </a:r>
            <a:r>
              <a:rPr lang="en-US" sz="2400" dirty="0">
                <a:solidFill>
                  <a:schemeClr val="tx1"/>
                </a:solidFill>
                <a:latin typeface="Cambria" panose="02040503050406030204" pitchFamily="18" charset="0"/>
                <a:ea typeface="Cambria" panose="02040503050406030204" pitchFamily="18" charset="0"/>
              </a:rPr>
              <a:t>, </a:t>
            </a:r>
            <a:r>
              <a:rPr lang="en-US" sz="2400" dirty="0" smtClean="0">
                <a:solidFill>
                  <a:schemeClr val="tx1"/>
                </a:solidFill>
                <a:latin typeface="Cambria" panose="02040503050406030204" pitchFamily="18" charset="0"/>
                <a:ea typeface="Cambria" panose="02040503050406030204" pitchFamily="18" charset="0"/>
              </a:rPr>
              <a:t>2021. </a:t>
            </a:r>
            <a:r>
              <a:rPr lang="en-US" sz="2400" dirty="0">
                <a:solidFill>
                  <a:schemeClr val="tx1"/>
                </a:solidFill>
                <a:latin typeface="Cambria" panose="02040503050406030204" pitchFamily="18" charset="0"/>
                <a:ea typeface="Cambria" panose="02040503050406030204" pitchFamily="18" charset="0"/>
              </a:rPr>
              <a:t>These reports will be emailed to each individual user on Tuesday, July </a:t>
            </a:r>
            <a:r>
              <a:rPr lang="en-US" sz="2400" dirty="0" smtClean="0">
                <a:solidFill>
                  <a:schemeClr val="tx1"/>
                </a:solidFill>
                <a:latin typeface="Cambria" panose="02040503050406030204" pitchFamily="18" charset="0"/>
                <a:ea typeface="Cambria" panose="02040503050406030204" pitchFamily="18" charset="0"/>
              </a:rPr>
              <a:t>13</a:t>
            </a:r>
            <a:r>
              <a:rPr lang="en-US" sz="2400" baseline="30000" dirty="0" smtClean="0">
                <a:solidFill>
                  <a:schemeClr val="tx1"/>
                </a:solidFill>
                <a:latin typeface="Cambria" panose="02040503050406030204" pitchFamily="18" charset="0"/>
                <a:ea typeface="Cambria" panose="02040503050406030204" pitchFamily="18" charset="0"/>
              </a:rPr>
              <a:t>th</a:t>
            </a:r>
            <a:r>
              <a:rPr lang="en-US" sz="2400" dirty="0" smtClean="0">
                <a:solidFill>
                  <a:schemeClr val="tx1"/>
                </a:solidFill>
                <a:latin typeface="Cambria" panose="02040503050406030204" pitchFamily="18" charset="0"/>
                <a:ea typeface="Cambria" panose="02040503050406030204" pitchFamily="18" charset="0"/>
              </a:rPr>
              <a:t> </a:t>
            </a:r>
            <a:r>
              <a:rPr lang="en-US" sz="2400" dirty="0">
                <a:solidFill>
                  <a:schemeClr val="tx1"/>
                </a:solidFill>
                <a:latin typeface="Cambria" panose="02040503050406030204" pitchFamily="18" charset="0"/>
                <a:ea typeface="Cambria" panose="02040503050406030204" pitchFamily="18" charset="0"/>
              </a:rPr>
              <a:t>, </a:t>
            </a:r>
            <a:r>
              <a:rPr lang="en-US" sz="2400" dirty="0" smtClean="0">
                <a:solidFill>
                  <a:schemeClr val="tx1"/>
                </a:solidFill>
                <a:latin typeface="Cambria" panose="02040503050406030204" pitchFamily="18" charset="0"/>
                <a:ea typeface="Cambria" panose="02040503050406030204" pitchFamily="18" charset="0"/>
              </a:rPr>
              <a:t>2021, </a:t>
            </a:r>
            <a:r>
              <a:rPr lang="en-US" sz="2400" dirty="0">
                <a:solidFill>
                  <a:schemeClr val="tx1"/>
                </a:solidFill>
                <a:latin typeface="Cambria" panose="02040503050406030204" pitchFamily="18" charset="0"/>
                <a:ea typeface="Cambria" panose="02040503050406030204" pitchFamily="18" charset="0"/>
              </a:rPr>
              <a:t>as confirmation of receipt of each user’s submissions.</a:t>
            </a:r>
            <a:endParaRPr lang="en-US" sz="2400" i="0" dirty="0">
              <a:solidFill>
                <a:schemeClr val="tx1">
                  <a:lumMod val="90000"/>
                  <a:lumOff val="10000"/>
                </a:schemeClr>
              </a:solidFill>
              <a:latin typeface="Cambria" panose="02040503050406030204" pitchFamily="18" charset="0"/>
              <a:ea typeface="Cambria" panose="02040503050406030204" pitchFamily="18" charset="0"/>
            </a:endParaRPr>
          </a:p>
          <a:p>
            <a:pPr>
              <a:buFont typeface="Arial" panose="020B0604020202020204" pitchFamily="34" charset="0"/>
              <a:buChar char="•"/>
            </a:pPr>
            <a:r>
              <a:rPr lang="en-US" sz="3200" b="1" i="0" dirty="0">
                <a:solidFill>
                  <a:schemeClr val="tx1">
                    <a:lumMod val="90000"/>
                    <a:lumOff val="10000"/>
                  </a:schemeClr>
                </a:solidFill>
                <a:latin typeface="Cambria" panose="02040503050406030204" pitchFamily="18" charset="0"/>
                <a:ea typeface="Cambria" panose="02040503050406030204" pitchFamily="18" charset="0"/>
              </a:rPr>
              <a:t>If a request has not been submitted by the stated deadline, it probably cannot be accommodated. Help us help you by getting your requests submitted before the deadline!</a:t>
            </a:r>
            <a:endParaRPr lang="en-US" sz="2400" b="1" i="0" dirty="0">
              <a:solidFill>
                <a:schemeClr val="tx1">
                  <a:lumMod val="90000"/>
                  <a:lumOff val="10000"/>
                </a:schemeClr>
              </a:solidFill>
              <a:latin typeface="Cambria" panose="02040503050406030204" pitchFamily="18" charset="0"/>
              <a:ea typeface="Cambria" panose="02040503050406030204" pitchFamily="18" charset="0"/>
            </a:endParaRPr>
          </a:p>
          <a:p>
            <a:pPr lvl="1">
              <a:buFont typeface="Arial" panose="020B0604020202020204" pitchFamily="34" charset="0"/>
              <a:buChar char="•"/>
            </a:pPr>
            <a:endParaRPr lang="en-US" sz="1400" i="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Process Deadlines</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Date Placeholder 7"/>
          <p:cNvSpPr>
            <a:spLocks noGrp="1"/>
          </p:cNvSpPr>
          <p:nvPr>
            <p:ph type="dt" sz="half" idx="10"/>
          </p:nvPr>
        </p:nvSpPr>
        <p:spPr/>
        <p:txBody>
          <a:bodyPr/>
          <a:lstStyle/>
          <a:p>
            <a:fld id="{5A929E44-5607-4709-BE57-1B2034EEE7F5}" type="datetime1">
              <a:rPr lang="en-US" sz="900" smtClean="0">
                <a:latin typeface="Cambria" panose="02040503050406030204" pitchFamily="18" charset="0"/>
                <a:ea typeface="Cambria" panose="02040503050406030204" pitchFamily="18" charset="0"/>
              </a:rPr>
              <a:t>6/7/2021</a:t>
            </a:fld>
            <a:endParaRPr lang="en-US" sz="900">
              <a:latin typeface="Cambria" panose="02040503050406030204" pitchFamily="18" charset="0"/>
              <a:ea typeface="Cambria" panose="02040503050406030204" pitchFamily="18" charset="0"/>
            </a:endParaRPr>
          </a:p>
        </p:txBody>
      </p:sp>
      <p:sp>
        <p:nvSpPr>
          <p:cNvPr id="9" name="Slide Number Placeholder 8"/>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5</a:t>
            </a:fld>
            <a:endParaRPr lang="en-US" sz="90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16430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Overview of the Process</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62B42FB-03BB-4069-92EA-AB592C2DAAA4}"/>
              </a:ext>
            </a:extLst>
          </p:cNvPr>
          <p:cNvSpPr>
            <a:spLocks noGrp="1"/>
          </p:cNvSpPr>
          <p:nvPr>
            <p:ph idx="1"/>
          </p:nvPr>
        </p:nvSpPr>
        <p:spPr>
          <a:xfrm>
            <a:off x="1097280" y="1292444"/>
            <a:ext cx="10058400" cy="4834036"/>
          </a:xfrm>
          <a:prstGeom prst="rect">
            <a:avLst/>
          </a:prstGeom>
        </p:spPr>
        <p:txBody>
          <a:bodyPr>
            <a:normAutofit fontScale="77500" lnSpcReduction="20000"/>
          </a:bodyPr>
          <a:lstStyle/>
          <a:p>
            <a:pPr>
              <a:buClrTx/>
              <a:buFont typeface="Arial" panose="020B0604020202020204" pitchFamily="34" charset="0"/>
              <a:buChar char="•"/>
            </a:pPr>
            <a:r>
              <a:rPr lang="en-US" sz="2400" b="1" dirty="0">
                <a:solidFill>
                  <a:schemeClr val="tx1">
                    <a:lumMod val="90000"/>
                    <a:lumOff val="10000"/>
                  </a:schemeClr>
                </a:solidFill>
                <a:latin typeface="Cambria" panose="02040503050406030204" pitchFamily="18" charset="0"/>
                <a:ea typeface="Cambria" panose="02040503050406030204" pitchFamily="18" charset="0"/>
              </a:rPr>
              <a:t>Representatives by Division</a:t>
            </a:r>
          </a:p>
          <a:p>
            <a:pPr lvl="1">
              <a:buFont typeface="Arial" panose="020B0604020202020204" pitchFamily="34" charset="0"/>
              <a:buChar char="•"/>
            </a:pPr>
            <a:r>
              <a:rPr lang="en-US" sz="1800" b="1" i="0" dirty="0">
                <a:solidFill>
                  <a:schemeClr val="tx1">
                    <a:lumMod val="90000"/>
                    <a:lumOff val="10000"/>
                  </a:schemeClr>
                </a:solidFill>
                <a:latin typeface="Cambria" panose="02040503050406030204" pitchFamily="18" charset="0"/>
                <a:ea typeface="Cambria" panose="02040503050406030204" pitchFamily="18" charset="0"/>
              </a:rPr>
              <a:t>Academic Affairs</a:t>
            </a:r>
          </a:p>
          <a:p>
            <a:pPr lvl="2">
              <a:buFont typeface="Arial" panose="020B0604020202020204" pitchFamily="34" charset="0"/>
              <a:buChar char="•"/>
            </a:pPr>
            <a:r>
              <a:rPr lang="en-US" sz="1600" dirty="0">
                <a:solidFill>
                  <a:schemeClr val="tx1">
                    <a:lumMod val="90000"/>
                    <a:lumOff val="10000"/>
                  </a:schemeClr>
                </a:solidFill>
                <a:latin typeface="Cambria" panose="02040503050406030204" pitchFamily="18" charset="0"/>
                <a:ea typeface="Cambria" panose="02040503050406030204" pitchFamily="18" charset="0"/>
              </a:rPr>
              <a:t>Peggy Cooke (cooke@oakland.edu) / Barb Smith (</a:t>
            </a:r>
            <a:r>
              <a:rPr lang="en-US" sz="1600" dirty="0">
                <a:solidFill>
                  <a:schemeClr val="tx1">
                    <a:lumMod val="90000"/>
                    <a:lumOff val="10000"/>
                  </a:schemeClr>
                </a:solidFill>
                <a:latin typeface="Cambria" panose="02040503050406030204" pitchFamily="18" charset="0"/>
                <a:ea typeface="Cambria" panose="02040503050406030204" pitchFamily="18" charset="0"/>
                <a:hlinkClick r:id="rId2"/>
              </a:rPr>
              <a:t>bssmith@oakland.edu</a:t>
            </a:r>
            <a:r>
              <a:rPr lang="en-US" sz="1600" dirty="0" smtClean="0">
                <a:solidFill>
                  <a:schemeClr val="tx1">
                    <a:lumMod val="90000"/>
                    <a:lumOff val="10000"/>
                  </a:schemeClr>
                </a:solidFill>
                <a:latin typeface="Cambria" panose="02040503050406030204" pitchFamily="18" charset="0"/>
                <a:ea typeface="Cambria" panose="02040503050406030204" pitchFamily="18" charset="0"/>
              </a:rPr>
              <a:t>)</a:t>
            </a:r>
            <a:endParaRPr lang="en-US" sz="1600" i="0" dirty="0">
              <a:solidFill>
                <a:schemeClr val="tx1">
                  <a:lumMod val="90000"/>
                  <a:lumOff val="10000"/>
                </a:schemeClr>
              </a:solidFill>
              <a:latin typeface="Cambria" panose="02040503050406030204" pitchFamily="18" charset="0"/>
              <a:ea typeface="Cambria" panose="02040503050406030204" pitchFamily="18" charset="0"/>
            </a:endParaRPr>
          </a:p>
          <a:p>
            <a:pPr lvl="1">
              <a:buFont typeface="Arial" panose="020B0604020202020204" pitchFamily="34" charset="0"/>
              <a:buChar char="•"/>
            </a:pPr>
            <a:r>
              <a:rPr lang="en-US" sz="1800" b="1" i="0" dirty="0" smtClean="0">
                <a:solidFill>
                  <a:schemeClr val="tx1">
                    <a:lumMod val="90000"/>
                    <a:lumOff val="10000"/>
                  </a:schemeClr>
                </a:solidFill>
                <a:latin typeface="Cambria" panose="02040503050406030204" pitchFamily="18" charset="0"/>
                <a:ea typeface="Cambria" panose="02040503050406030204" pitchFamily="18" charset="0"/>
              </a:rPr>
              <a:t>Finance and Admin</a:t>
            </a:r>
            <a:endParaRPr lang="en-US" sz="1800" b="1" i="0" dirty="0">
              <a:solidFill>
                <a:schemeClr val="tx1">
                  <a:lumMod val="90000"/>
                  <a:lumOff val="10000"/>
                </a:schemeClr>
              </a:solidFill>
              <a:latin typeface="Cambria" panose="02040503050406030204" pitchFamily="18" charset="0"/>
              <a:ea typeface="Cambria" panose="02040503050406030204" pitchFamily="18" charset="0"/>
            </a:endParaRPr>
          </a:p>
          <a:p>
            <a:pPr lvl="2">
              <a:buFont typeface="Arial" panose="020B0604020202020204" pitchFamily="34" charset="0"/>
              <a:buChar char="•"/>
            </a:pPr>
            <a:r>
              <a:rPr lang="en-US" sz="1600" i="0" dirty="0">
                <a:solidFill>
                  <a:schemeClr val="tx1"/>
                </a:solidFill>
                <a:latin typeface="Cambria" panose="02040503050406030204" pitchFamily="18" charset="0"/>
                <a:ea typeface="Cambria" panose="02040503050406030204" pitchFamily="18" charset="0"/>
              </a:rPr>
              <a:t>Sarah Wood </a:t>
            </a:r>
            <a:r>
              <a:rPr lang="en-US" sz="1600" dirty="0">
                <a:solidFill>
                  <a:schemeClr val="tx1">
                    <a:lumMod val="90000"/>
                    <a:lumOff val="10000"/>
                  </a:schemeClr>
                </a:solidFill>
                <a:latin typeface="Cambria" panose="02040503050406030204" pitchFamily="18" charset="0"/>
                <a:ea typeface="Cambria" panose="02040503050406030204" pitchFamily="18" charset="0"/>
              </a:rPr>
              <a:t>(swood@oakland.edu)</a:t>
            </a:r>
            <a:endParaRPr lang="en-US" sz="1600" i="0" dirty="0">
              <a:solidFill>
                <a:schemeClr val="tx1"/>
              </a:solidFill>
              <a:latin typeface="Cambria" panose="02040503050406030204" pitchFamily="18" charset="0"/>
              <a:ea typeface="Cambria" panose="02040503050406030204" pitchFamily="18" charset="0"/>
            </a:endParaRPr>
          </a:p>
          <a:p>
            <a:pPr lvl="1">
              <a:buFont typeface="Arial" panose="020B0604020202020204" pitchFamily="34" charset="0"/>
              <a:buChar char="•"/>
            </a:pPr>
            <a:r>
              <a:rPr lang="en-US" sz="1800" b="1" i="0" dirty="0" smtClean="0">
                <a:solidFill>
                  <a:schemeClr val="tx1">
                    <a:lumMod val="90000"/>
                    <a:lumOff val="10000"/>
                  </a:schemeClr>
                </a:solidFill>
                <a:latin typeface="Cambria" panose="02040503050406030204" pitchFamily="18" charset="0"/>
                <a:ea typeface="Cambria" panose="02040503050406030204" pitchFamily="18" charset="0"/>
              </a:rPr>
              <a:t>Athletics</a:t>
            </a:r>
            <a:endParaRPr lang="en-US" sz="1800" b="1" i="0" dirty="0">
              <a:solidFill>
                <a:schemeClr val="tx1">
                  <a:lumMod val="90000"/>
                  <a:lumOff val="10000"/>
                </a:schemeClr>
              </a:solidFill>
              <a:latin typeface="Cambria" panose="02040503050406030204" pitchFamily="18" charset="0"/>
              <a:ea typeface="Cambria" panose="02040503050406030204" pitchFamily="18" charset="0"/>
            </a:endParaRPr>
          </a:p>
          <a:p>
            <a:pPr lvl="2">
              <a:buFont typeface="Arial" panose="020B0604020202020204" pitchFamily="34" charset="0"/>
              <a:buChar char="•"/>
            </a:pPr>
            <a:r>
              <a:rPr lang="en-US" sz="1600" dirty="0" smtClean="0">
                <a:solidFill>
                  <a:schemeClr val="tx1">
                    <a:lumMod val="90000"/>
                    <a:lumOff val="10000"/>
                  </a:schemeClr>
                </a:solidFill>
                <a:latin typeface="Cambria" panose="02040503050406030204" pitchFamily="18" charset="0"/>
                <a:ea typeface="Cambria" panose="02040503050406030204" pitchFamily="18" charset="0"/>
              </a:rPr>
              <a:t>Jennifer </a:t>
            </a:r>
            <a:r>
              <a:rPr lang="en-US" sz="1600" dirty="0" err="1" smtClean="0">
                <a:solidFill>
                  <a:schemeClr val="tx1">
                    <a:lumMod val="90000"/>
                    <a:lumOff val="10000"/>
                  </a:schemeClr>
                </a:solidFill>
                <a:latin typeface="Cambria" panose="02040503050406030204" pitchFamily="18" charset="0"/>
                <a:ea typeface="Cambria" panose="02040503050406030204" pitchFamily="18" charset="0"/>
              </a:rPr>
              <a:t>Swiatowy</a:t>
            </a:r>
            <a:r>
              <a:rPr lang="en-US" sz="1600" dirty="0" smtClean="0">
                <a:solidFill>
                  <a:schemeClr val="tx1">
                    <a:lumMod val="90000"/>
                    <a:lumOff val="10000"/>
                  </a:schemeClr>
                </a:solidFill>
                <a:latin typeface="Cambria" panose="02040503050406030204" pitchFamily="18" charset="0"/>
                <a:ea typeface="Cambria" panose="02040503050406030204" pitchFamily="18" charset="0"/>
              </a:rPr>
              <a:t> </a:t>
            </a:r>
            <a:r>
              <a:rPr lang="en-US" sz="1600" dirty="0">
                <a:solidFill>
                  <a:schemeClr val="tx1">
                    <a:lumMod val="90000"/>
                    <a:lumOff val="10000"/>
                  </a:schemeClr>
                </a:solidFill>
                <a:latin typeface="Cambria" panose="02040503050406030204" pitchFamily="18" charset="0"/>
                <a:ea typeface="Cambria" panose="02040503050406030204" pitchFamily="18" charset="0"/>
              </a:rPr>
              <a:t>(</a:t>
            </a:r>
            <a:r>
              <a:rPr lang="en-US" sz="1600" dirty="0" smtClean="0">
                <a:solidFill>
                  <a:schemeClr val="tx1">
                    <a:lumMod val="90000"/>
                    <a:lumOff val="10000"/>
                  </a:schemeClr>
                </a:solidFill>
                <a:latin typeface="Cambria" panose="02040503050406030204" pitchFamily="18" charset="0"/>
                <a:ea typeface="Cambria" panose="02040503050406030204" pitchFamily="18" charset="0"/>
              </a:rPr>
              <a:t>swiatowy@oakland.edu</a:t>
            </a:r>
            <a:r>
              <a:rPr lang="en-US" sz="1600" i="0" dirty="0" smtClean="0">
                <a:solidFill>
                  <a:schemeClr val="tx1">
                    <a:lumMod val="90000"/>
                    <a:lumOff val="10000"/>
                  </a:schemeClr>
                </a:solidFill>
                <a:latin typeface="Cambria" panose="02040503050406030204" pitchFamily="18" charset="0"/>
                <a:ea typeface="Cambria" panose="02040503050406030204" pitchFamily="18" charset="0"/>
              </a:rPr>
              <a:t>)</a:t>
            </a:r>
            <a:endParaRPr lang="en-US" sz="1600" i="0" dirty="0">
              <a:solidFill>
                <a:schemeClr val="tx1">
                  <a:lumMod val="90000"/>
                  <a:lumOff val="10000"/>
                </a:schemeClr>
              </a:solidFill>
              <a:latin typeface="Cambria" panose="02040503050406030204" pitchFamily="18" charset="0"/>
              <a:ea typeface="Cambria" panose="02040503050406030204" pitchFamily="18" charset="0"/>
            </a:endParaRPr>
          </a:p>
          <a:p>
            <a:pPr lvl="1">
              <a:buFont typeface="Arial" panose="020B0604020202020204" pitchFamily="34" charset="0"/>
              <a:buChar char="•"/>
            </a:pPr>
            <a:r>
              <a:rPr lang="en-US" sz="1800" b="1" i="0" dirty="0" smtClean="0">
                <a:solidFill>
                  <a:schemeClr val="tx1">
                    <a:lumMod val="90000"/>
                    <a:lumOff val="10000"/>
                  </a:schemeClr>
                </a:solidFill>
                <a:latin typeface="Cambria" panose="02040503050406030204" pitchFamily="18" charset="0"/>
                <a:ea typeface="Cambria" panose="02040503050406030204" pitchFamily="18" charset="0"/>
              </a:rPr>
              <a:t>Student </a:t>
            </a:r>
            <a:r>
              <a:rPr lang="en-US" sz="1800" b="1" i="0" dirty="0">
                <a:solidFill>
                  <a:schemeClr val="tx1">
                    <a:lumMod val="90000"/>
                    <a:lumOff val="10000"/>
                  </a:schemeClr>
                </a:solidFill>
                <a:latin typeface="Cambria" panose="02040503050406030204" pitchFamily="18" charset="0"/>
                <a:ea typeface="Cambria" panose="02040503050406030204" pitchFamily="18" charset="0"/>
              </a:rPr>
              <a:t>Affairs</a:t>
            </a:r>
          </a:p>
          <a:p>
            <a:pPr lvl="2">
              <a:buFont typeface="Arial" panose="020B0604020202020204" pitchFamily="34" charset="0"/>
              <a:buChar char="•"/>
            </a:pPr>
            <a:r>
              <a:rPr lang="en-US" sz="1600" i="0" dirty="0">
                <a:solidFill>
                  <a:schemeClr val="tx1">
                    <a:lumMod val="90000"/>
                    <a:lumOff val="10000"/>
                  </a:schemeClr>
                </a:solidFill>
                <a:latin typeface="Cambria" panose="02040503050406030204" pitchFamily="18" charset="0"/>
                <a:ea typeface="Cambria" panose="02040503050406030204" pitchFamily="18" charset="0"/>
              </a:rPr>
              <a:t>Lori Marsh (marsh2@oakland.edu)</a:t>
            </a:r>
          </a:p>
          <a:p>
            <a:pPr lvl="1">
              <a:buFont typeface="Arial" panose="020B0604020202020204" pitchFamily="34" charset="0"/>
              <a:buChar char="•"/>
            </a:pPr>
            <a:r>
              <a:rPr lang="en-US" sz="1800" b="1" i="0" dirty="0">
                <a:solidFill>
                  <a:schemeClr val="tx1">
                    <a:lumMod val="90000"/>
                    <a:lumOff val="10000"/>
                  </a:schemeClr>
                </a:solidFill>
                <a:latin typeface="Cambria" panose="02040503050406030204" pitchFamily="18" charset="0"/>
                <a:ea typeface="Cambria" panose="02040503050406030204" pitchFamily="18" charset="0"/>
              </a:rPr>
              <a:t>University Advancement</a:t>
            </a:r>
          </a:p>
          <a:p>
            <a:pPr lvl="2">
              <a:buFont typeface="Arial" panose="020B0604020202020204" pitchFamily="34" charset="0"/>
              <a:buChar char="•"/>
            </a:pPr>
            <a:r>
              <a:rPr lang="en-US" sz="1600" i="0" dirty="0">
                <a:solidFill>
                  <a:schemeClr val="tx1">
                    <a:lumMod val="90000"/>
                    <a:lumOff val="10000"/>
                  </a:schemeClr>
                </a:solidFill>
                <a:latin typeface="Cambria" panose="02040503050406030204" pitchFamily="18" charset="0"/>
                <a:ea typeface="Cambria" panose="02040503050406030204" pitchFamily="18" charset="0"/>
              </a:rPr>
              <a:t>Lauren Jeske (</a:t>
            </a:r>
            <a:r>
              <a:rPr lang="en-US" sz="1600" i="0" dirty="0" smtClean="0">
                <a:solidFill>
                  <a:schemeClr val="tx1">
                    <a:lumMod val="90000"/>
                    <a:lumOff val="10000"/>
                  </a:schemeClr>
                </a:solidFill>
                <a:latin typeface="Cambria" panose="02040503050406030204" pitchFamily="18" charset="0"/>
                <a:ea typeface="Cambria" panose="02040503050406030204" pitchFamily="18" charset="0"/>
                <a:hlinkClick r:id="rId3"/>
              </a:rPr>
              <a:t>lhjeske@oakland.edu</a:t>
            </a:r>
            <a:r>
              <a:rPr lang="en-US" sz="1600" i="0" dirty="0" smtClean="0">
                <a:solidFill>
                  <a:schemeClr val="tx1">
                    <a:lumMod val="90000"/>
                    <a:lumOff val="10000"/>
                  </a:schemeClr>
                </a:solidFill>
                <a:latin typeface="Cambria" panose="02040503050406030204" pitchFamily="18" charset="0"/>
                <a:ea typeface="Cambria" panose="02040503050406030204" pitchFamily="18" charset="0"/>
              </a:rPr>
              <a:t>)</a:t>
            </a:r>
          </a:p>
          <a:p>
            <a:pPr lvl="1">
              <a:buFont typeface="Arial" panose="020B0604020202020204" pitchFamily="34" charset="0"/>
              <a:buChar char="•"/>
            </a:pPr>
            <a:r>
              <a:rPr lang="en-US" sz="1800" b="1" i="0" dirty="0">
                <a:solidFill>
                  <a:schemeClr val="tx1">
                    <a:lumMod val="90000"/>
                    <a:lumOff val="10000"/>
                  </a:schemeClr>
                </a:solidFill>
                <a:latin typeface="Cambria" panose="02040503050406030204" pitchFamily="18" charset="0"/>
                <a:ea typeface="Cambria" panose="02040503050406030204" pitchFamily="18" charset="0"/>
              </a:rPr>
              <a:t>President’s </a:t>
            </a:r>
            <a:r>
              <a:rPr lang="en-US" sz="1800" b="1" i="0" dirty="0" smtClean="0">
                <a:solidFill>
                  <a:schemeClr val="tx1">
                    <a:lumMod val="90000"/>
                    <a:lumOff val="10000"/>
                  </a:schemeClr>
                </a:solidFill>
                <a:latin typeface="Cambria" panose="02040503050406030204" pitchFamily="18" charset="0"/>
                <a:ea typeface="Cambria" panose="02040503050406030204" pitchFamily="18" charset="0"/>
              </a:rPr>
              <a:t>Office</a:t>
            </a:r>
          </a:p>
          <a:p>
            <a:pPr lvl="2">
              <a:buFont typeface="Arial" panose="020B0604020202020204" pitchFamily="34" charset="0"/>
              <a:buChar char="•"/>
            </a:pPr>
            <a:r>
              <a:rPr lang="en-US" sz="1600" dirty="0">
                <a:solidFill>
                  <a:schemeClr val="tx1">
                    <a:lumMod val="90000"/>
                    <a:lumOff val="10000"/>
                  </a:schemeClr>
                </a:solidFill>
                <a:latin typeface="Cambria" panose="02040503050406030204" pitchFamily="18" charset="0"/>
                <a:ea typeface="Cambria" panose="02040503050406030204" pitchFamily="18" charset="0"/>
              </a:rPr>
              <a:t>Adrienne Bass (</a:t>
            </a:r>
            <a:r>
              <a:rPr lang="en-US" sz="1600" dirty="0" smtClean="0">
                <a:solidFill>
                  <a:schemeClr val="tx1">
                    <a:lumMod val="90000"/>
                    <a:lumOff val="10000"/>
                  </a:schemeClr>
                </a:solidFill>
                <a:latin typeface="Cambria" panose="02040503050406030204" pitchFamily="18" charset="0"/>
                <a:ea typeface="Cambria" panose="02040503050406030204" pitchFamily="18" charset="0"/>
                <a:hlinkClick r:id="rId4"/>
              </a:rPr>
              <a:t>bass@Oakland.edu</a:t>
            </a:r>
            <a:r>
              <a:rPr lang="en-US" sz="1600" dirty="0" smtClean="0">
                <a:solidFill>
                  <a:schemeClr val="tx1">
                    <a:lumMod val="90000"/>
                    <a:lumOff val="10000"/>
                  </a:schemeClr>
                </a:solidFill>
                <a:latin typeface="Cambria" panose="02040503050406030204" pitchFamily="18" charset="0"/>
                <a:ea typeface="Cambria" panose="02040503050406030204" pitchFamily="18" charset="0"/>
              </a:rPr>
              <a:t>)</a:t>
            </a:r>
            <a:endParaRPr lang="en-US" sz="1600" b="1" dirty="0">
              <a:solidFill>
                <a:schemeClr val="tx1">
                  <a:lumMod val="90000"/>
                  <a:lumOff val="10000"/>
                </a:schemeClr>
              </a:solidFill>
              <a:latin typeface="Cambria" panose="02040503050406030204" pitchFamily="18" charset="0"/>
              <a:ea typeface="Cambria" panose="02040503050406030204" pitchFamily="18" charset="0"/>
            </a:endParaRPr>
          </a:p>
          <a:p>
            <a:pPr lvl="1">
              <a:buFont typeface="Arial" panose="020B0604020202020204" pitchFamily="34" charset="0"/>
              <a:buChar char="•"/>
            </a:pPr>
            <a:r>
              <a:rPr lang="en-US" b="1" i="0" dirty="0" smtClean="0">
                <a:solidFill>
                  <a:schemeClr val="tx1">
                    <a:lumMod val="90000"/>
                    <a:lumOff val="10000"/>
                  </a:schemeClr>
                </a:solidFill>
                <a:latin typeface="Cambria" panose="02040503050406030204" pitchFamily="18" charset="0"/>
                <a:ea typeface="Cambria" panose="02040503050406030204" pitchFamily="18" charset="0"/>
              </a:rPr>
              <a:t>Chief of Staff</a:t>
            </a:r>
          </a:p>
          <a:p>
            <a:pPr lvl="2">
              <a:buFont typeface="Arial" panose="020B0604020202020204" pitchFamily="34" charset="0"/>
              <a:buChar char="•"/>
            </a:pPr>
            <a:r>
              <a:rPr lang="en-US" dirty="0" err="1"/>
              <a:t>Haroldeane</a:t>
            </a:r>
            <a:r>
              <a:rPr lang="en-US" dirty="0"/>
              <a:t> </a:t>
            </a:r>
            <a:r>
              <a:rPr lang="en-US" dirty="0" err="1" smtClean="0"/>
              <a:t>Perzyk</a:t>
            </a:r>
            <a:r>
              <a:rPr lang="en-US" b="1" dirty="0">
                <a:solidFill>
                  <a:schemeClr val="tx1">
                    <a:lumMod val="90000"/>
                    <a:lumOff val="10000"/>
                  </a:schemeClr>
                </a:solidFill>
                <a:latin typeface="Cambria" panose="02040503050406030204" pitchFamily="18" charset="0"/>
                <a:ea typeface="Cambria" panose="02040503050406030204" pitchFamily="18" charset="0"/>
              </a:rPr>
              <a:t> </a:t>
            </a:r>
            <a:r>
              <a:rPr lang="en-US" b="1" dirty="0" smtClean="0">
                <a:solidFill>
                  <a:schemeClr val="tx1">
                    <a:lumMod val="90000"/>
                    <a:lumOff val="10000"/>
                  </a:schemeClr>
                </a:solidFill>
                <a:latin typeface="Cambria" panose="02040503050406030204" pitchFamily="18" charset="0"/>
                <a:ea typeface="Cambria" panose="02040503050406030204" pitchFamily="18" charset="0"/>
              </a:rPr>
              <a:t> ( </a:t>
            </a:r>
            <a:r>
              <a:rPr lang="en-US" dirty="0" smtClean="0">
                <a:hlinkClick r:id="rId5"/>
              </a:rPr>
              <a:t>perzyk@oakland.edu</a:t>
            </a:r>
            <a:r>
              <a:rPr lang="en-US" dirty="0" smtClean="0"/>
              <a:t>)</a:t>
            </a:r>
          </a:p>
          <a:p>
            <a:pPr lvl="1">
              <a:buFont typeface="Arial" panose="020B0604020202020204" pitchFamily="34" charset="0"/>
              <a:buChar char="•"/>
            </a:pPr>
            <a:r>
              <a:rPr lang="en-US" sz="1800" b="1" i="0" dirty="0" smtClean="0">
                <a:solidFill>
                  <a:schemeClr val="tx1">
                    <a:lumMod val="90000"/>
                    <a:lumOff val="10000"/>
                  </a:schemeClr>
                </a:solidFill>
                <a:latin typeface="Cambria" panose="02040503050406030204" pitchFamily="18" charset="0"/>
                <a:ea typeface="Cambria" panose="02040503050406030204" pitchFamily="18" charset="0"/>
              </a:rPr>
              <a:t>Legal </a:t>
            </a:r>
            <a:r>
              <a:rPr lang="en-US" sz="1800" b="1" i="0" dirty="0" smtClean="0">
                <a:solidFill>
                  <a:schemeClr val="tx1">
                    <a:lumMod val="90000"/>
                    <a:lumOff val="10000"/>
                  </a:schemeClr>
                </a:solidFill>
                <a:latin typeface="Cambria" panose="02040503050406030204" pitchFamily="18" charset="0"/>
                <a:ea typeface="Cambria" panose="02040503050406030204" pitchFamily="18" charset="0"/>
              </a:rPr>
              <a:t>Affairs</a:t>
            </a:r>
          </a:p>
          <a:p>
            <a:pPr lvl="2">
              <a:buFont typeface="Arial" panose="020B0604020202020204" pitchFamily="34" charset="0"/>
              <a:buChar char="•"/>
            </a:pPr>
            <a:r>
              <a:rPr lang="en-US" sz="1600" dirty="0" smtClean="0"/>
              <a:t>Carolyn Hogan</a:t>
            </a:r>
            <a:r>
              <a:rPr lang="en-US" sz="1600" b="1" dirty="0" smtClean="0">
                <a:solidFill>
                  <a:schemeClr val="tx1">
                    <a:lumMod val="90000"/>
                    <a:lumOff val="10000"/>
                  </a:schemeClr>
                </a:solidFill>
                <a:latin typeface="Cambria" panose="02040503050406030204" pitchFamily="18" charset="0"/>
                <a:ea typeface="Cambria" panose="02040503050406030204" pitchFamily="18" charset="0"/>
              </a:rPr>
              <a:t> </a:t>
            </a:r>
            <a:r>
              <a:rPr lang="en-US" sz="1600" b="1" dirty="0">
                <a:solidFill>
                  <a:schemeClr val="tx1">
                    <a:lumMod val="90000"/>
                    <a:lumOff val="10000"/>
                  </a:schemeClr>
                </a:solidFill>
                <a:latin typeface="Cambria" panose="02040503050406030204" pitchFamily="18" charset="0"/>
                <a:ea typeface="Cambria" panose="02040503050406030204" pitchFamily="18" charset="0"/>
              </a:rPr>
              <a:t>( </a:t>
            </a:r>
            <a:r>
              <a:rPr lang="en-US" sz="1600" dirty="0" smtClean="0">
                <a:hlinkClick r:id="rId6"/>
              </a:rPr>
              <a:t>hogan@oakland.edu</a:t>
            </a:r>
            <a:r>
              <a:rPr lang="en-US" sz="1600" dirty="0" smtClean="0"/>
              <a:t>)</a:t>
            </a:r>
            <a:r>
              <a:rPr lang="en-US" sz="1600" b="1" i="0" dirty="0" smtClean="0">
                <a:solidFill>
                  <a:schemeClr val="tx1">
                    <a:lumMod val="90000"/>
                    <a:lumOff val="10000"/>
                  </a:schemeClr>
                </a:solidFill>
                <a:latin typeface="Cambria" panose="02040503050406030204" pitchFamily="18" charset="0"/>
                <a:ea typeface="Cambria" panose="02040503050406030204" pitchFamily="18" charset="0"/>
              </a:rPr>
              <a:t>				</a:t>
            </a:r>
            <a:r>
              <a:rPr lang="en-US" sz="1400" b="1" dirty="0" smtClean="0">
                <a:solidFill>
                  <a:schemeClr val="tx1">
                    <a:lumMod val="90000"/>
                    <a:lumOff val="10000"/>
                  </a:schemeClr>
                </a:solidFill>
                <a:latin typeface="Cambria" panose="02040503050406030204" pitchFamily="18" charset="0"/>
                <a:ea typeface="Cambria" panose="02040503050406030204" pitchFamily="18" charset="0"/>
              </a:rPr>
              <a:t>	</a:t>
            </a:r>
            <a:endParaRPr lang="en-US" sz="1400" b="1" i="0" dirty="0" smtClean="0">
              <a:solidFill>
                <a:schemeClr val="tx1">
                  <a:lumMod val="90000"/>
                  <a:lumOff val="10000"/>
                </a:schemeClr>
              </a:solidFill>
              <a:latin typeface="Cambria" panose="02040503050406030204" pitchFamily="18" charset="0"/>
              <a:ea typeface="Cambria" panose="02040503050406030204" pitchFamily="18" charset="0"/>
            </a:endParaRPr>
          </a:p>
          <a:p>
            <a:pPr marL="530352" lvl="1" indent="0">
              <a:buNone/>
            </a:pPr>
            <a:r>
              <a:rPr lang="en-US" sz="1800" b="1" i="0" dirty="0" smtClean="0">
                <a:solidFill>
                  <a:schemeClr val="tx1">
                    <a:lumMod val="90000"/>
                    <a:lumOff val="10000"/>
                  </a:schemeClr>
                </a:solidFill>
                <a:latin typeface="Cambria" panose="02040503050406030204" pitchFamily="18" charset="0"/>
                <a:ea typeface="Cambria" panose="02040503050406030204" pitchFamily="18" charset="0"/>
              </a:rPr>
              <a:t>	SR VP External Affairs</a:t>
            </a:r>
          </a:p>
          <a:p>
            <a:pPr lvl="2">
              <a:buFont typeface="Arial" panose="020B0604020202020204" pitchFamily="34" charset="0"/>
              <a:buChar char="•"/>
            </a:pPr>
            <a:r>
              <a:rPr lang="en-US" sz="1600" dirty="0">
                <a:solidFill>
                  <a:schemeClr val="tx1">
                    <a:lumMod val="90000"/>
                    <a:lumOff val="10000"/>
                  </a:schemeClr>
                </a:solidFill>
                <a:latin typeface="Cambria" panose="02040503050406030204" pitchFamily="18" charset="0"/>
                <a:ea typeface="Cambria" panose="02040503050406030204" pitchFamily="18" charset="0"/>
              </a:rPr>
              <a:t>Ann Bayley </a:t>
            </a:r>
            <a:r>
              <a:rPr lang="en-US" sz="1600" b="1" dirty="0">
                <a:solidFill>
                  <a:schemeClr val="tx1">
                    <a:lumMod val="90000"/>
                    <a:lumOff val="10000"/>
                  </a:schemeClr>
                </a:solidFill>
                <a:latin typeface="Cambria" panose="02040503050406030204" pitchFamily="18" charset="0"/>
                <a:ea typeface="Cambria" panose="02040503050406030204" pitchFamily="18" charset="0"/>
              </a:rPr>
              <a:t>(</a:t>
            </a:r>
            <a:r>
              <a:rPr lang="en-US" sz="1600" dirty="0">
                <a:solidFill>
                  <a:schemeClr val="tx1">
                    <a:lumMod val="90000"/>
                    <a:lumOff val="10000"/>
                  </a:schemeClr>
                </a:solidFill>
                <a:latin typeface="Cambria" panose="02040503050406030204" pitchFamily="18" charset="0"/>
                <a:ea typeface="Cambria" panose="02040503050406030204" pitchFamily="18" charset="0"/>
                <a:hlinkClick r:id="rId7"/>
              </a:rPr>
              <a:t>Bayley@Oakland.edu</a:t>
            </a:r>
            <a:r>
              <a:rPr lang="en-US" sz="1600" b="1" dirty="0">
                <a:solidFill>
                  <a:schemeClr val="tx1">
                    <a:lumMod val="90000"/>
                    <a:lumOff val="10000"/>
                  </a:schemeClr>
                </a:solidFill>
                <a:latin typeface="Cambria" panose="02040503050406030204" pitchFamily="18" charset="0"/>
                <a:ea typeface="Cambria" panose="02040503050406030204" pitchFamily="18" charset="0"/>
              </a:rPr>
              <a:t>)</a:t>
            </a:r>
            <a:endParaRPr lang="en-US" sz="1600" b="1" i="0" dirty="0" smtClean="0">
              <a:solidFill>
                <a:schemeClr val="tx1">
                  <a:lumMod val="90000"/>
                  <a:lumOff val="10000"/>
                </a:schemeClr>
              </a:solidFill>
              <a:latin typeface="Cambria" panose="02040503050406030204" pitchFamily="18" charset="0"/>
              <a:ea typeface="Cambria" panose="02040503050406030204" pitchFamily="18" charset="0"/>
            </a:endParaRPr>
          </a:p>
          <a:p>
            <a:pPr marL="530352" lvl="1" indent="0">
              <a:buNone/>
            </a:pPr>
            <a:endParaRPr lang="en-US" sz="1800" b="1" i="0" dirty="0">
              <a:solidFill>
                <a:schemeClr val="tx1">
                  <a:lumMod val="90000"/>
                  <a:lumOff val="10000"/>
                </a:schemeClr>
              </a:solidFill>
              <a:latin typeface="Cambria" panose="02040503050406030204" pitchFamily="18" charset="0"/>
              <a:ea typeface="Cambria" panose="02040503050406030204" pitchFamily="18" charset="0"/>
            </a:endParaRPr>
          </a:p>
          <a:p>
            <a:pPr marL="530352" lvl="1" indent="0">
              <a:buNone/>
            </a:pPr>
            <a:endParaRPr lang="en-US" sz="1800" b="1" i="0" dirty="0">
              <a:solidFill>
                <a:schemeClr val="tx1">
                  <a:lumMod val="90000"/>
                  <a:lumOff val="10000"/>
                </a:schemeClr>
              </a:solidFill>
              <a:latin typeface="Cambria" panose="02040503050406030204" pitchFamily="18" charset="0"/>
              <a:ea typeface="Cambria" panose="02040503050406030204" pitchFamily="18" charset="0"/>
            </a:endParaRPr>
          </a:p>
          <a:p>
            <a:pPr lvl="2">
              <a:buFont typeface="Arial" panose="020B0604020202020204" pitchFamily="34" charset="0"/>
              <a:buChar char="•"/>
            </a:pPr>
            <a:endParaRPr lang="en-US" sz="1600" i="0" dirty="0">
              <a:solidFill>
                <a:schemeClr val="tx1">
                  <a:lumMod val="90000"/>
                  <a:lumOff val="10000"/>
                </a:schemeClr>
              </a:solidFill>
              <a:latin typeface="Cambria" panose="02040503050406030204" pitchFamily="18" charset="0"/>
              <a:ea typeface="Cambria" panose="02040503050406030204" pitchFamily="18" charset="0"/>
            </a:endParaRPr>
          </a:p>
          <a:p>
            <a:pPr lvl="1">
              <a:buFont typeface="Arial" panose="020B0604020202020204" pitchFamily="34" charset="0"/>
              <a:buChar char="•"/>
            </a:pPr>
            <a:endParaRPr lang="en-US" sz="1400" i="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Process Deadlines</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Date Placeholder 7"/>
          <p:cNvSpPr>
            <a:spLocks noGrp="1"/>
          </p:cNvSpPr>
          <p:nvPr>
            <p:ph type="dt" sz="half" idx="10"/>
          </p:nvPr>
        </p:nvSpPr>
        <p:spPr/>
        <p:txBody>
          <a:bodyPr/>
          <a:lstStyle/>
          <a:p>
            <a:fld id="{5A929E44-5607-4709-BE57-1B2034EEE7F5}" type="datetime1">
              <a:rPr lang="en-US" sz="900" smtClean="0">
                <a:latin typeface="Cambria" panose="02040503050406030204" pitchFamily="18" charset="0"/>
                <a:ea typeface="Cambria" panose="02040503050406030204" pitchFamily="18" charset="0"/>
              </a:rPr>
              <a:t>6/7/2021</a:t>
            </a:fld>
            <a:endParaRPr lang="en-US" sz="900">
              <a:latin typeface="Cambria" panose="02040503050406030204" pitchFamily="18" charset="0"/>
              <a:ea typeface="Cambria" panose="02040503050406030204" pitchFamily="18" charset="0"/>
            </a:endParaRPr>
          </a:p>
        </p:txBody>
      </p:sp>
      <p:sp>
        <p:nvSpPr>
          <p:cNvPr id="9" name="Slide Number Placeholder 8"/>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6</a:t>
            </a:fld>
            <a:endParaRPr lang="en-US" sz="90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96709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Accessing The Application</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Download Location</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7">
            <a:extLst>
              <a:ext uri="{FF2B5EF4-FFF2-40B4-BE49-F238E27FC236}">
                <a16:creationId xmlns:a16="http://schemas.microsoft.com/office/drawing/2014/main" id="{86E60EFD-5825-49B5-A3AA-AAC7EFBD55A1}"/>
              </a:ext>
            </a:extLst>
          </p:cNvPr>
          <p:cNvSpPr>
            <a:spLocks noGrp="1"/>
          </p:cNvSpPr>
          <p:nvPr>
            <p:ph idx="1"/>
          </p:nvPr>
        </p:nvSpPr>
        <p:spPr>
          <a:xfrm>
            <a:off x="6517180" y="1346972"/>
            <a:ext cx="4638500" cy="5224422"/>
          </a:xfrm>
        </p:spPr>
        <p:txBody>
          <a:bodyPr>
            <a:normAutofit/>
          </a:bodyPr>
          <a:lstStyle/>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Navigate to:</a:t>
            </a:r>
          </a:p>
          <a:p>
            <a:pPr lvl="1">
              <a:buFont typeface="Arial" panose="020B0604020202020204" pitchFamily="34" charset="0"/>
              <a:buChar char="•"/>
            </a:pPr>
            <a:r>
              <a:rPr lang="en-US" sz="1400" i="0" u="sng" dirty="0">
                <a:latin typeface="Cambria" panose="02040503050406030204" pitchFamily="18" charset="0"/>
                <a:ea typeface="Cambria" panose="02040503050406030204" pitchFamily="18" charset="0"/>
                <a:hlinkClick r:id="rId2"/>
              </a:rPr>
              <a:t>www.oakland.edu/budget</a:t>
            </a:r>
            <a:endParaRPr lang="en-US" sz="1400" i="0" u="sng" dirty="0">
              <a:latin typeface="Cambria" panose="02040503050406030204" pitchFamily="18" charset="0"/>
              <a:ea typeface="Cambria" panose="02040503050406030204" pitchFamily="18" charset="0"/>
            </a:endParaRPr>
          </a:p>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Click on the tab labeled </a:t>
            </a:r>
            <a:r>
              <a:rPr lang="en-US" sz="1600" b="1" dirty="0">
                <a:latin typeface="Cambria" panose="02040503050406030204" pitchFamily="18" charset="0"/>
                <a:ea typeface="Cambria" panose="02040503050406030204" pitchFamily="18" charset="0"/>
              </a:rPr>
              <a:t>Forms and Training Materials </a:t>
            </a:r>
            <a:r>
              <a:rPr lang="en-US" sz="1600" dirty="0">
                <a:latin typeface="Cambria" panose="02040503050406030204" pitchFamily="18" charset="0"/>
                <a:ea typeface="Cambria" panose="02040503050406030204" pitchFamily="18" charset="0"/>
              </a:rPr>
              <a:t>on the left-hand side of the page.</a:t>
            </a:r>
          </a:p>
          <a:p>
            <a:pPr>
              <a:buFont typeface="Arial" panose="020B0604020202020204" pitchFamily="34" charset="0"/>
              <a:buChar char="•"/>
            </a:pPr>
            <a:r>
              <a:rPr lang="en-US" sz="1600" i="0" dirty="0">
                <a:latin typeface="Cambria" panose="02040503050406030204" pitchFamily="18" charset="0"/>
                <a:ea typeface="Cambria" panose="02040503050406030204" pitchFamily="18" charset="0"/>
              </a:rPr>
              <a:t>The </a:t>
            </a:r>
            <a:r>
              <a:rPr lang="en-US" sz="1600" b="1" i="0" dirty="0">
                <a:latin typeface="Cambria" panose="02040503050406030204" pitchFamily="18" charset="0"/>
                <a:ea typeface="Cambria" panose="02040503050406030204" pitchFamily="18" charset="0"/>
              </a:rPr>
              <a:t>Forms and Training Materials</a:t>
            </a:r>
            <a:r>
              <a:rPr lang="en-US" sz="1600" i="0" dirty="0">
                <a:latin typeface="Cambria" panose="02040503050406030204" pitchFamily="18" charset="0"/>
                <a:ea typeface="Cambria" panose="02040503050406030204" pitchFamily="18" charset="0"/>
              </a:rPr>
              <a:t> page contains multiple download links. </a:t>
            </a:r>
            <a:r>
              <a:rPr lang="en-US" sz="1600" dirty="0">
                <a:latin typeface="Cambria" panose="02040503050406030204" pitchFamily="18" charset="0"/>
                <a:ea typeface="Cambria" panose="02040503050406030204" pitchFamily="18" charset="0"/>
              </a:rPr>
              <a:t>Go to the end of the list and c</a:t>
            </a:r>
            <a:r>
              <a:rPr lang="en-US" sz="1600" i="0" dirty="0">
                <a:latin typeface="Cambria" panose="02040503050406030204" pitchFamily="18" charset="0"/>
                <a:ea typeface="Cambria" panose="02040503050406030204" pitchFamily="18" charset="0"/>
              </a:rPr>
              <a:t>lick on the link labeled </a:t>
            </a:r>
            <a:r>
              <a:rPr lang="en-US" sz="1600" b="1" i="0" dirty="0">
                <a:latin typeface="Cambria" panose="02040503050406030204" pitchFamily="18" charset="0"/>
                <a:ea typeface="Cambria" panose="02040503050406030204" pitchFamily="18" charset="0"/>
              </a:rPr>
              <a:t>Carry-Forwards and Encumbrances Form</a:t>
            </a:r>
            <a:r>
              <a:rPr lang="en-US" sz="1600" i="0" dirty="0">
                <a:latin typeface="Cambria" panose="02040503050406030204" pitchFamily="18" charset="0"/>
                <a:ea typeface="Cambria" panose="02040503050406030204" pitchFamily="18" charset="0"/>
              </a:rPr>
              <a:t>. A Microsoft Access database with the name </a:t>
            </a:r>
            <a:r>
              <a:rPr lang="en-US" sz="1600" b="1" i="0" dirty="0">
                <a:latin typeface="Cambria" panose="02040503050406030204" pitchFamily="18" charset="0"/>
                <a:ea typeface="Cambria" panose="02040503050406030204" pitchFamily="18" charset="0"/>
              </a:rPr>
              <a:t>Carry-Forwards and Encumbrances </a:t>
            </a:r>
            <a:r>
              <a:rPr lang="en-US" sz="1600" i="0" dirty="0">
                <a:latin typeface="Cambria" panose="02040503050406030204" pitchFamily="18" charset="0"/>
                <a:ea typeface="Cambria" panose="02040503050406030204" pitchFamily="18" charset="0"/>
              </a:rPr>
              <a:t>will begin downloading. </a:t>
            </a:r>
          </a:p>
          <a:p>
            <a:pPr>
              <a:buFont typeface="Arial" panose="020B0604020202020204" pitchFamily="34" charset="0"/>
              <a:buChar char="•"/>
            </a:pPr>
            <a:r>
              <a:rPr lang="en-US" sz="1600" b="1" dirty="0">
                <a:solidFill>
                  <a:srgbClr val="FF0000"/>
                </a:solidFill>
                <a:latin typeface="Cambria" panose="02040503050406030204" pitchFamily="18" charset="0"/>
                <a:ea typeface="Cambria" panose="02040503050406030204" pitchFamily="18" charset="0"/>
              </a:rPr>
              <a:t>You will need to be logged into your work computer in order to use this application, as it requires access to the Shares drive.</a:t>
            </a:r>
            <a:endParaRPr lang="en-US" sz="1400" i="0" dirty="0">
              <a:latin typeface="Cambria" panose="02040503050406030204" pitchFamily="18" charset="0"/>
              <a:ea typeface="Cambria" panose="02040503050406030204" pitchFamily="18" charset="0"/>
            </a:endParaRP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This application </a:t>
            </a:r>
            <a:r>
              <a:rPr lang="en-US" sz="1400" b="1" i="0" dirty="0">
                <a:latin typeface="Cambria" panose="02040503050406030204" pitchFamily="18" charset="0"/>
                <a:ea typeface="Cambria" panose="02040503050406030204" pitchFamily="18" charset="0"/>
              </a:rPr>
              <a:t>WILL</a:t>
            </a:r>
            <a:r>
              <a:rPr lang="en-US" sz="1400" i="0" dirty="0">
                <a:latin typeface="Cambria" panose="02040503050406030204" pitchFamily="18" charset="0"/>
                <a:ea typeface="Cambria" panose="02040503050406030204" pitchFamily="18" charset="0"/>
              </a:rPr>
              <a:t> work through a remote connection to your work computer, so the form can be completed off-site if needed.</a:t>
            </a:r>
            <a:endParaRPr lang="en-US" sz="1200" i="0" dirty="0">
              <a:latin typeface="Cambria" panose="02040503050406030204" pitchFamily="18" charset="0"/>
              <a:ea typeface="Cambria" panose="02040503050406030204" pitchFamily="18" charset="0"/>
            </a:endParaRPr>
          </a:p>
        </p:txBody>
      </p:sp>
      <p:pic>
        <p:nvPicPr>
          <p:cNvPr id="7" name="Picture 6">
            <a:extLst>
              <a:ext uri="{FF2B5EF4-FFF2-40B4-BE49-F238E27FC236}">
                <a16:creationId xmlns:a16="http://schemas.microsoft.com/office/drawing/2014/main" id="{39CFD29B-3CE3-4B8C-AF72-6826EB3EE7F2}"/>
              </a:ext>
            </a:extLst>
          </p:cNvPr>
          <p:cNvPicPr>
            <a:picLocks noChangeAspect="1"/>
          </p:cNvPicPr>
          <p:nvPr/>
        </p:nvPicPr>
        <p:blipFill>
          <a:blip r:embed="rId3"/>
          <a:stretch>
            <a:fillRect/>
          </a:stretch>
        </p:blipFill>
        <p:spPr>
          <a:xfrm>
            <a:off x="1097281" y="1346972"/>
            <a:ext cx="5419900" cy="5061982"/>
          </a:xfrm>
          <a:prstGeom prst="rect">
            <a:avLst/>
          </a:prstGeom>
        </p:spPr>
      </p:pic>
      <p:sp>
        <p:nvSpPr>
          <p:cNvPr id="9" name="Date Placeholder 8"/>
          <p:cNvSpPr>
            <a:spLocks noGrp="1"/>
          </p:cNvSpPr>
          <p:nvPr>
            <p:ph type="dt" sz="half" idx="10"/>
          </p:nvPr>
        </p:nvSpPr>
        <p:spPr/>
        <p:txBody>
          <a:bodyPr/>
          <a:lstStyle/>
          <a:p>
            <a:fld id="{FA339412-CA6A-4B57-8653-C83D2F469704}" type="datetime1">
              <a:rPr lang="en-US" sz="900" smtClean="0">
                <a:latin typeface="Cambria" panose="02040503050406030204" pitchFamily="18" charset="0"/>
                <a:ea typeface="Cambria" panose="02040503050406030204" pitchFamily="18" charset="0"/>
              </a:rPr>
              <a:t>6/7/2021</a:t>
            </a:fld>
            <a:endParaRPr lang="en-US" sz="900" dirty="0">
              <a:latin typeface="Cambria" panose="02040503050406030204" pitchFamily="18" charset="0"/>
              <a:ea typeface="Cambria" panose="02040503050406030204" pitchFamily="18" charset="0"/>
            </a:endParaRPr>
          </a:p>
        </p:txBody>
      </p:sp>
      <p:sp>
        <p:nvSpPr>
          <p:cNvPr id="10" name="Slide Number Placeholder 9"/>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7</a:t>
            </a:fld>
            <a:endParaRPr lang="en-US" sz="9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71992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Accessing The Application</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Initial Start-Up</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7">
            <a:extLst>
              <a:ext uri="{FF2B5EF4-FFF2-40B4-BE49-F238E27FC236}">
                <a16:creationId xmlns:a16="http://schemas.microsoft.com/office/drawing/2014/main" id="{86E60EFD-5825-49B5-A3AA-AAC7EFBD55A1}"/>
              </a:ext>
            </a:extLst>
          </p:cNvPr>
          <p:cNvSpPr>
            <a:spLocks noGrp="1"/>
          </p:cNvSpPr>
          <p:nvPr>
            <p:ph idx="1"/>
          </p:nvPr>
        </p:nvSpPr>
        <p:spPr>
          <a:xfrm>
            <a:off x="6517180" y="1346972"/>
            <a:ext cx="4638500" cy="5224422"/>
          </a:xfrm>
        </p:spPr>
        <p:txBody>
          <a:bodyPr>
            <a:normAutofit/>
          </a:bodyPr>
          <a:lstStyle/>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After the application has finished downloading, open the file with Microsoft Access.</a:t>
            </a:r>
          </a:p>
          <a:p>
            <a:pPr lvl="1">
              <a:buFont typeface="Arial" panose="020B0604020202020204" pitchFamily="34" charset="0"/>
              <a:buChar char="•"/>
            </a:pPr>
            <a:r>
              <a:rPr lang="en-US" sz="1400" i="0" dirty="0">
                <a:latin typeface="Cambria" panose="02040503050406030204" pitchFamily="18" charset="0"/>
                <a:ea typeface="Cambria" panose="02040503050406030204" pitchFamily="18" charset="0"/>
              </a:rPr>
              <a:t>The application may ask for you to </a:t>
            </a:r>
            <a:r>
              <a:rPr lang="en-US" sz="1400" b="1" i="0" dirty="0">
                <a:latin typeface="Cambria" panose="02040503050406030204" pitchFamily="18" charset="0"/>
                <a:ea typeface="Cambria" panose="02040503050406030204" pitchFamily="18" charset="0"/>
              </a:rPr>
              <a:t>Enable Content </a:t>
            </a:r>
            <a:r>
              <a:rPr lang="en-US" sz="1400" i="0" dirty="0">
                <a:latin typeface="Cambria" panose="02040503050406030204" pitchFamily="18" charset="0"/>
                <a:ea typeface="Cambria" panose="02040503050406030204" pitchFamily="18" charset="0"/>
              </a:rPr>
              <a:t>when you open it initially.  If it does, click </a:t>
            </a:r>
            <a:r>
              <a:rPr lang="en-US" sz="1400" b="1" i="0" dirty="0">
                <a:latin typeface="Cambria" panose="02040503050406030204" pitchFamily="18" charset="0"/>
                <a:ea typeface="Cambria" panose="02040503050406030204" pitchFamily="18" charset="0"/>
              </a:rPr>
              <a:t>Enable Content</a:t>
            </a:r>
            <a:r>
              <a:rPr lang="en-US" sz="1400" i="0" dirty="0">
                <a:latin typeface="Cambria" panose="02040503050406030204" pitchFamily="18" charset="0"/>
                <a:ea typeface="Cambria" panose="02040503050406030204" pitchFamily="18" charset="0"/>
              </a:rPr>
              <a:t>. Ignoring this message and/or refusing to enable the content will result in the application not being able to connect to Banner data sources.</a:t>
            </a:r>
          </a:p>
          <a:p>
            <a:pPr>
              <a:buFont typeface="Arial" panose="020B0604020202020204" pitchFamily="34" charset="0"/>
              <a:buChar char="•"/>
            </a:pPr>
            <a:r>
              <a:rPr lang="en-US" sz="1600" i="0" dirty="0">
                <a:latin typeface="Cambria" panose="02040503050406030204" pitchFamily="18" charset="0"/>
                <a:ea typeface="Cambria" panose="02040503050406030204" pitchFamily="18" charset="0"/>
              </a:rPr>
              <a:t>An ODBC Driver Connect window will appear. Log in with the Banner credentials that are used to log into the FRS (Financial Reporting System).</a:t>
            </a:r>
          </a:p>
          <a:p>
            <a:pPr lvl="1">
              <a:buFont typeface="Arial" panose="020B0604020202020204" pitchFamily="34" charset="0"/>
              <a:buChar char="•"/>
            </a:pPr>
            <a:endParaRPr lang="en-US" sz="1400" i="0" dirty="0">
              <a:latin typeface="Cambria" panose="02040503050406030204" pitchFamily="18" charset="0"/>
              <a:ea typeface="Cambria" panose="02040503050406030204" pitchFamily="18" charset="0"/>
            </a:endParaRPr>
          </a:p>
        </p:txBody>
      </p:sp>
      <p:pic>
        <p:nvPicPr>
          <p:cNvPr id="3" name="Picture 2">
            <a:extLst>
              <a:ext uri="{FF2B5EF4-FFF2-40B4-BE49-F238E27FC236}">
                <a16:creationId xmlns:a16="http://schemas.microsoft.com/office/drawing/2014/main" id="{4D2840DF-143B-4305-98A7-8A26BD22651F}"/>
              </a:ext>
            </a:extLst>
          </p:cNvPr>
          <p:cNvPicPr>
            <a:picLocks noChangeAspect="1"/>
          </p:cNvPicPr>
          <p:nvPr/>
        </p:nvPicPr>
        <p:blipFill>
          <a:blip r:embed="rId2"/>
          <a:stretch>
            <a:fillRect/>
          </a:stretch>
        </p:blipFill>
        <p:spPr>
          <a:xfrm>
            <a:off x="1097280" y="1346972"/>
            <a:ext cx="5419900" cy="4779508"/>
          </a:xfrm>
          <a:prstGeom prst="rect">
            <a:avLst/>
          </a:prstGeom>
        </p:spPr>
      </p:pic>
      <p:sp>
        <p:nvSpPr>
          <p:cNvPr id="9" name="Date Placeholder 8"/>
          <p:cNvSpPr>
            <a:spLocks noGrp="1"/>
          </p:cNvSpPr>
          <p:nvPr>
            <p:ph type="dt" sz="half" idx="10"/>
          </p:nvPr>
        </p:nvSpPr>
        <p:spPr/>
        <p:txBody>
          <a:bodyPr/>
          <a:lstStyle/>
          <a:p>
            <a:fld id="{FE22CA19-7735-411B-9E46-75E5422F3D51}" type="datetime1">
              <a:rPr lang="en-US" sz="900" smtClean="0">
                <a:latin typeface="Cambria" panose="02040503050406030204" pitchFamily="18" charset="0"/>
                <a:ea typeface="Cambria" panose="02040503050406030204" pitchFamily="18" charset="0"/>
              </a:rPr>
              <a:t>6/7/2021</a:t>
            </a:fld>
            <a:endParaRPr lang="en-US" sz="900" dirty="0">
              <a:latin typeface="Cambria" panose="02040503050406030204" pitchFamily="18" charset="0"/>
              <a:ea typeface="Cambria" panose="02040503050406030204" pitchFamily="18" charset="0"/>
            </a:endParaRPr>
          </a:p>
        </p:txBody>
      </p:sp>
      <p:sp>
        <p:nvSpPr>
          <p:cNvPr id="10" name="Slide Number Placeholder 9"/>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8</a:t>
            </a:fld>
            <a:endParaRPr lang="en-US" sz="90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79453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5B5D-75A4-42B3-8A18-BABC90CB49D1}"/>
              </a:ext>
            </a:extLst>
          </p:cNvPr>
          <p:cNvSpPr>
            <a:spLocks noGrp="1"/>
          </p:cNvSpPr>
          <p:nvPr>
            <p:ph type="title"/>
          </p:nvPr>
        </p:nvSpPr>
        <p:spPr>
          <a:xfrm>
            <a:off x="1097280" y="286604"/>
            <a:ext cx="10058400" cy="502920"/>
          </a:xfrm>
          <a:ln>
            <a:noFill/>
          </a:ln>
        </p:spPr>
        <p:txBody>
          <a:bodyPr>
            <a:normAutofit/>
          </a:bodyPr>
          <a:lstStyle/>
          <a:p>
            <a:r>
              <a:rPr lang="en-US" sz="2800" dirty="0">
                <a:solidFill>
                  <a:schemeClr val="tx1">
                    <a:lumMod val="90000"/>
                    <a:lumOff val="10000"/>
                  </a:schemeClr>
                </a:solidFill>
                <a:latin typeface="Cambria" panose="02040503050406030204" pitchFamily="18" charset="0"/>
                <a:ea typeface="Cambria" panose="02040503050406030204" pitchFamily="18" charset="0"/>
              </a:rPr>
              <a:t>Utilizing the Application</a:t>
            </a:r>
            <a:endParaRPr lang="en-US" sz="2400" dirty="0">
              <a:solidFill>
                <a:schemeClr val="tx1">
                  <a:lumMod val="90000"/>
                  <a:lumOff val="1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524E597E-0C68-4292-AE5B-4793D5374904}"/>
              </a:ext>
            </a:extLst>
          </p:cNvPr>
          <p:cNvSpPr txBox="1">
            <a:spLocks/>
          </p:cNvSpPr>
          <p:nvPr/>
        </p:nvSpPr>
        <p:spPr>
          <a:xfrm>
            <a:off x="1097280" y="789524"/>
            <a:ext cx="10058400" cy="36576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000" i="1" dirty="0">
                <a:solidFill>
                  <a:schemeClr val="tx1">
                    <a:lumMod val="90000"/>
                    <a:lumOff val="10000"/>
                  </a:schemeClr>
                </a:solidFill>
                <a:latin typeface="Cambria" panose="02040503050406030204" pitchFamily="18" charset="0"/>
                <a:ea typeface="Cambria" panose="02040503050406030204" pitchFamily="18" charset="0"/>
              </a:rPr>
              <a:t> Complete a Request</a:t>
            </a:r>
          </a:p>
        </p:txBody>
      </p:sp>
      <p:cxnSp>
        <p:nvCxnSpPr>
          <p:cNvPr id="6" name="Straight Connector 5">
            <a:extLst>
              <a:ext uri="{FF2B5EF4-FFF2-40B4-BE49-F238E27FC236}">
                <a16:creationId xmlns:a16="http://schemas.microsoft.com/office/drawing/2014/main" id="{0C072B0D-2F51-45E4-B9DC-24EFA0EC7336}"/>
              </a:ext>
            </a:extLst>
          </p:cNvPr>
          <p:cNvCxnSpPr>
            <a:cxnSpLocks/>
          </p:cNvCxnSpPr>
          <p:nvPr/>
        </p:nvCxnSpPr>
        <p:spPr>
          <a:xfrm>
            <a:off x="1097280" y="731520"/>
            <a:ext cx="10058400" cy="0"/>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7">
            <a:extLst>
              <a:ext uri="{FF2B5EF4-FFF2-40B4-BE49-F238E27FC236}">
                <a16:creationId xmlns:a16="http://schemas.microsoft.com/office/drawing/2014/main" id="{86E60EFD-5825-49B5-A3AA-AAC7EFBD55A1}"/>
              </a:ext>
            </a:extLst>
          </p:cNvPr>
          <p:cNvSpPr>
            <a:spLocks noGrp="1"/>
          </p:cNvSpPr>
          <p:nvPr>
            <p:ph idx="1"/>
          </p:nvPr>
        </p:nvSpPr>
        <p:spPr>
          <a:xfrm>
            <a:off x="6550428" y="1346972"/>
            <a:ext cx="4605252" cy="5224422"/>
          </a:xfrm>
        </p:spPr>
        <p:txBody>
          <a:bodyPr>
            <a:normAutofit/>
          </a:bodyPr>
          <a:lstStyle/>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The application will display the form on the left when it opens.</a:t>
            </a:r>
          </a:p>
          <a:p>
            <a:pPr>
              <a:buFont typeface="Arial" panose="020B0604020202020204" pitchFamily="34" charset="0"/>
              <a:buChar char="•"/>
            </a:pPr>
            <a:r>
              <a:rPr lang="en-US" sz="1600" dirty="0">
                <a:latin typeface="Cambria" panose="02040503050406030204" pitchFamily="18" charset="0"/>
                <a:ea typeface="Cambria" panose="02040503050406030204" pitchFamily="18" charset="0"/>
              </a:rPr>
              <a:t>Take note of the three tabs at the top of the form - </a:t>
            </a:r>
            <a:r>
              <a:rPr lang="en-US" sz="1600" b="1" dirty="0">
                <a:latin typeface="Cambria" panose="02040503050406030204" pitchFamily="18" charset="0"/>
                <a:ea typeface="Cambria" panose="02040503050406030204" pitchFamily="18" charset="0"/>
              </a:rPr>
              <a:t>Submit Request, Review Requests, and Review Balances</a:t>
            </a:r>
            <a:r>
              <a:rPr lang="en-US" sz="1600" dirty="0">
                <a:latin typeface="Cambria" panose="02040503050406030204" pitchFamily="18" charset="0"/>
                <a:ea typeface="Cambria" panose="02040503050406030204" pitchFamily="18" charset="0"/>
              </a:rPr>
              <a:t>. Clicking on these tabs will switch between the various sub-forms in the application.</a:t>
            </a:r>
          </a:p>
          <a:p>
            <a:pPr lvl="1">
              <a:buFont typeface="Arial" panose="020B0604020202020204" pitchFamily="34" charset="0"/>
              <a:buChar char="•"/>
            </a:pPr>
            <a:r>
              <a:rPr lang="en-US" sz="1400" b="1" i="0" dirty="0">
                <a:latin typeface="Cambria" panose="02040503050406030204" pitchFamily="18" charset="0"/>
                <a:ea typeface="Cambria" panose="02040503050406030204" pitchFamily="18" charset="0"/>
              </a:rPr>
              <a:t>Submit Request</a:t>
            </a:r>
            <a:r>
              <a:rPr lang="en-US" sz="1400" i="0" dirty="0">
                <a:latin typeface="Cambria" panose="02040503050406030204" pitchFamily="18" charset="0"/>
                <a:ea typeface="Cambria" panose="02040503050406030204" pitchFamily="18" charset="0"/>
              </a:rPr>
              <a:t>: used to submit requests to carry-forward controllable balances.</a:t>
            </a:r>
          </a:p>
          <a:p>
            <a:pPr lvl="1">
              <a:buFont typeface="Arial" panose="020B0604020202020204" pitchFamily="34" charset="0"/>
              <a:buChar char="•"/>
            </a:pPr>
            <a:r>
              <a:rPr lang="en-US" sz="1400" b="1" i="0" dirty="0">
                <a:latin typeface="Cambria" panose="02040503050406030204" pitchFamily="18" charset="0"/>
                <a:ea typeface="Cambria" panose="02040503050406030204" pitchFamily="18" charset="0"/>
              </a:rPr>
              <a:t>Review Requests</a:t>
            </a:r>
            <a:r>
              <a:rPr lang="en-US" sz="1400" i="0" dirty="0">
                <a:latin typeface="Cambria" panose="02040503050406030204" pitchFamily="18" charset="0"/>
                <a:ea typeface="Cambria" panose="02040503050406030204" pitchFamily="18" charset="0"/>
              </a:rPr>
              <a:t>: used to modify requests that have already been submitted by the user.</a:t>
            </a:r>
          </a:p>
          <a:p>
            <a:pPr lvl="1">
              <a:buFont typeface="Arial" panose="020B0604020202020204" pitchFamily="34" charset="0"/>
              <a:buChar char="•"/>
            </a:pPr>
            <a:r>
              <a:rPr lang="en-US" sz="1400" b="1" i="0" dirty="0">
                <a:latin typeface="Cambria" panose="02040503050406030204" pitchFamily="18" charset="0"/>
                <a:ea typeface="Cambria" panose="02040503050406030204" pitchFamily="18" charset="0"/>
              </a:rPr>
              <a:t>Review Balances</a:t>
            </a:r>
            <a:r>
              <a:rPr lang="en-US" sz="1400" i="0" dirty="0">
                <a:latin typeface="Cambria" panose="02040503050406030204" pitchFamily="18" charset="0"/>
                <a:ea typeface="Cambria" panose="02040503050406030204" pitchFamily="18" charset="0"/>
              </a:rPr>
              <a:t>: used to view final fund balances after all submitted requests.</a:t>
            </a:r>
          </a:p>
          <a:p>
            <a:pPr>
              <a:buFont typeface="Arial" panose="020B0604020202020204" pitchFamily="34" charset="0"/>
              <a:buChar char="•"/>
            </a:pPr>
            <a:r>
              <a:rPr lang="en-US" sz="1600" i="0" dirty="0">
                <a:latin typeface="Cambria" panose="02040503050406030204" pitchFamily="18" charset="0"/>
                <a:ea typeface="Cambria" panose="02040503050406030204" pitchFamily="18" charset="0"/>
              </a:rPr>
              <a:t>The active sub-form </a:t>
            </a:r>
            <a:r>
              <a:rPr lang="en-US" sz="1600" dirty="0">
                <a:latin typeface="Cambria" panose="02040503050406030204" pitchFamily="18" charset="0"/>
                <a:ea typeface="Cambria" panose="02040503050406030204" pitchFamily="18" charset="0"/>
              </a:rPr>
              <a:t>is indicated by a gold-color tab button. In this example, </a:t>
            </a:r>
            <a:r>
              <a:rPr lang="en-US" sz="1600" b="1" dirty="0">
                <a:latin typeface="Cambria" panose="02040503050406030204" pitchFamily="18" charset="0"/>
                <a:ea typeface="Cambria" panose="02040503050406030204" pitchFamily="18" charset="0"/>
              </a:rPr>
              <a:t>Submit Request </a:t>
            </a:r>
            <a:r>
              <a:rPr lang="en-US" sz="1600" dirty="0">
                <a:latin typeface="Cambria" panose="02040503050406030204" pitchFamily="18" charset="0"/>
                <a:ea typeface="Cambria" panose="02040503050406030204" pitchFamily="18" charset="0"/>
              </a:rPr>
              <a:t>is the active sub-form.</a:t>
            </a:r>
            <a:endParaRPr lang="en-US" sz="1600" i="0" dirty="0">
              <a:latin typeface="Cambria" panose="02040503050406030204" pitchFamily="18" charset="0"/>
              <a:ea typeface="Cambria" panose="02040503050406030204" pitchFamily="18" charset="0"/>
            </a:endParaRPr>
          </a:p>
          <a:p>
            <a:pPr lvl="1">
              <a:buFont typeface="Arial" panose="020B0604020202020204" pitchFamily="34" charset="0"/>
              <a:buChar char="•"/>
            </a:pPr>
            <a:endParaRPr lang="en-US" sz="1400" i="0" dirty="0">
              <a:latin typeface="Cambria" panose="02040503050406030204" pitchFamily="18" charset="0"/>
              <a:ea typeface="Cambria" panose="02040503050406030204" pitchFamily="18" charset="0"/>
            </a:endParaRPr>
          </a:p>
        </p:txBody>
      </p:sp>
      <p:sp>
        <p:nvSpPr>
          <p:cNvPr id="9" name="Date Placeholder 8"/>
          <p:cNvSpPr>
            <a:spLocks noGrp="1"/>
          </p:cNvSpPr>
          <p:nvPr>
            <p:ph type="dt" sz="half" idx="10"/>
          </p:nvPr>
        </p:nvSpPr>
        <p:spPr/>
        <p:txBody>
          <a:bodyPr/>
          <a:lstStyle/>
          <a:p>
            <a:fld id="{CCCEDEA8-AF17-412B-AE6F-EA616369EE59}" type="datetime1">
              <a:rPr lang="en-US" sz="900" smtClean="0">
                <a:latin typeface="Cambria" panose="02040503050406030204" pitchFamily="18" charset="0"/>
                <a:ea typeface="Cambria" panose="02040503050406030204" pitchFamily="18" charset="0"/>
              </a:rPr>
              <a:t>6/7/2021</a:t>
            </a:fld>
            <a:endParaRPr lang="en-US" sz="900">
              <a:latin typeface="Cambria" panose="02040503050406030204" pitchFamily="18" charset="0"/>
              <a:ea typeface="Cambria" panose="02040503050406030204" pitchFamily="18" charset="0"/>
            </a:endParaRPr>
          </a:p>
        </p:txBody>
      </p:sp>
      <p:sp>
        <p:nvSpPr>
          <p:cNvPr id="10" name="Slide Number Placeholder 9"/>
          <p:cNvSpPr>
            <a:spLocks noGrp="1"/>
          </p:cNvSpPr>
          <p:nvPr>
            <p:ph type="sldNum" sz="quarter" idx="12"/>
          </p:nvPr>
        </p:nvSpPr>
        <p:spPr/>
        <p:txBody>
          <a:bodyPr/>
          <a:lstStyle/>
          <a:p>
            <a:fld id="{F30EE2A9-65D6-4BC5-89FE-2E93DB521D28}" type="slidenum">
              <a:rPr lang="en-US" sz="900" smtClean="0">
                <a:latin typeface="Cambria" panose="02040503050406030204" pitchFamily="18" charset="0"/>
                <a:ea typeface="Cambria" panose="02040503050406030204" pitchFamily="18" charset="0"/>
              </a:rPr>
              <a:t>9</a:t>
            </a:fld>
            <a:endParaRPr lang="en-US" sz="900" dirty="0">
              <a:latin typeface="Cambria" panose="02040503050406030204" pitchFamily="18" charset="0"/>
              <a:ea typeface="Cambria" panose="02040503050406030204" pitchFamily="18" charset="0"/>
            </a:endParaRPr>
          </a:p>
        </p:txBody>
      </p:sp>
      <p:pic>
        <p:nvPicPr>
          <p:cNvPr id="3" name="Picture 2"/>
          <p:cNvPicPr>
            <a:picLocks noChangeAspect="1"/>
          </p:cNvPicPr>
          <p:nvPr/>
        </p:nvPicPr>
        <p:blipFill>
          <a:blip r:embed="rId2"/>
          <a:stretch>
            <a:fillRect/>
          </a:stretch>
        </p:blipFill>
        <p:spPr>
          <a:xfrm>
            <a:off x="1280159" y="66812"/>
            <a:ext cx="5453149" cy="4981890"/>
          </a:xfrm>
          <a:prstGeom prst="rect">
            <a:avLst/>
          </a:prstGeom>
        </p:spPr>
      </p:pic>
    </p:spTree>
    <p:extLst>
      <p:ext uri="{BB962C8B-B14F-4D97-AF65-F5344CB8AC3E}">
        <p14:creationId xmlns:p14="http://schemas.microsoft.com/office/powerpoint/2010/main" val="2676677450"/>
      </p:ext>
    </p:extLst>
  </p:cSld>
  <p:clrMapOvr>
    <a:masterClrMapping/>
  </p:clrMapOvr>
</p:sld>
</file>

<file path=ppt/theme/theme1.xml><?xml version="1.0" encoding="utf-8"?>
<a:theme xmlns:a="http://schemas.openxmlformats.org/drawingml/2006/main" name="Crop">
  <a:themeElements>
    <a:clrScheme name="Custom 1">
      <a:dk1>
        <a:srgbClr val="0C0C0C"/>
      </a:dk1>
      <a:lt1>
        <a:srgbClr val="FFFFFF"/>
      </a:lt1>
      <a:dk2>
        <a:srgbClr val="0C0C0C"/>
      </a:dk2>
      <a:lt2>
        <a:srgbClr val="FFFFFF"/>
      </a:lt2>
      <a:accent1>
        <a:srgbClr val="9DBFBE"/>
      </a:accent1>
      <a:accent2>
        <a:srgbClr val="DB8631"/>
      </a:accent2>
      <a:accent3>
        <a:srgbClr val="B4A050"/>
      </a:accent3>
      <a:accent4>
        <a:srgbClr val="B4A050"/>
      </a:accent4>
      <a:accent5>
        <a:srgbClr val="927C61"/>
      </a:accent5>
      <a:accent6>
        <a:srgbClr val="B3B435"/>
      </a:accent6>
      <a:hlink>
        <a:srgbClr val="0000FF"/>
      </a:hlink>
      <a:folHlink>
        <a:srgbClr val="80008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10859</TotalTime>
  <Words>2275</Words>
  <Application>Microsoft Office PowerPoint</Application>
  <PresentationFormat>Widescreen</PresentationFormat>
  <Paragraphs>202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Cambria</vt:lpstr>
      <vt:lpstr>Franklin Gothic Book</vt:lpstr>
      <vt:lpstr>Crop</vt:lpstr>
      <vt:lpstr>Carry-Forwards and Encumbrances</vt:lpstr>
      <vt:lpstr>Contents</vt:lpstr>
      <vt:lpstr>Overview of the Process</vt:lpstr>
      <vt:lpstr>Overview of the Process</vt:lpstr>
      <vt:lpstr>Overview of the Process</vt:lpstr>
      <vt:lpstr>Overview of the Process</vt:lpstr>
      <vt:lpstr>Accessing The Application</vt:lpstr>
      <vt:lpstr>Accessing The Application</vt:lpstr>
      <vt:lpstr>Utilizing the Application</vt:lpstr>
      <vt:lpstr>Utilizing the Application</vt:lpstr>
      <vt:lpstr>Utilizing the Application</vt:lpstr>
      <vt:lpstr>Utilizing the Application</vt:lpstr>
      <vt:lpstr>Utilizing the Application</vt:lpstr>
      <vt:lpstr>Utilizing the Application</vt:lpstr>
      <vt:lpstr>Utilizing the Application</vt:lpstr>
      <vt:lpstr>Utilizing the Application</vt:lpstr>
      <vt:lpstr>Utilizing the Application</vt:lpstr>
      <vt:lpstr>Utilizing the 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Carry-Forwards and Encumbrances</dc:title>
  <dc:creator>Ross Hallaron</dc:creator>
  <cp:lastModifiedBy>Ann Bayley</cp:lastModifiedBy>
  <cp:revision>38</cp:revision>
  <cp:lastPrinted>2019-06-24T20:17:08Z</cp:lastPrinted>
  <dcterms:created xsi:type="dcterms:W3CDTF">2019-06-21T07:26:36Z</dcterms:created>
  <dcterms:modified xsi:type="dcterms:W3CDTF">2021-06-07T15:41:02Z</dcterms:modified>
</cp:coreProperties>
</file>