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308" r:id="rId3"/>
    <p:sldId id="309" r:id="rId4"/>
    <p:sldId id="258" r:id="rId5"/>
    <p:sldId id="259" r:id="rId6"/>
    <p:sldId id="317" r:id="rId7"/>
    <p:sldId id="265" r:id="rId8"/>
    <p:sldId id="310" r:id="rId9"/>
    <p:sldId id="313" r:id="rId10"/>
    <p:sldId id="311" r:id="rId11"/>
    <p:sldId id="266" r:id="rId12"/>
    <p:sldId id="267" r:id="rId13"/>
    <p:sldId id="269" r:id="rId14"/>
    <p:sldId id="314" r:id="rId15"/>
    <p:sldId id="268" r:id="rId16"/>
    <p:sldId id="315" r:id="rId17"/>
    <p:sldId id="295" r:id="rId18"/>
    <p:sldId id="296" r:id="rId19"/>
    <p:sldId id="316" r:id="rId20"/>
    <p:sldId id="297" r:id="rId21"/>
    <p:sldId id="299" r:id="rId22"/>
    <p:sldId id="300" r:id="rId23"/>
    <p:sldId id="301" r:id="rId24"/>
    <p:sldId id="305" r:id="rId25"/>
    <p:sldId id="303" r:id="rId26"/>
    <p:sldId id="318" r:id="rId27"/>
    <p:sldId id="284" r:id="rId28"/>
    <p:sldId id="285" r:id="rId29"/>
    <p:sldId id="286" r:id="rId30"/>
    <p:sldId id="287" r:id="rId31"/>
    <p:sldId id="288" r:id="rId32"/>
    <p:sldId id="319" r:id="rId33"/>
    <p:sldId id="321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21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F5F94-C9EB-4A34-855F-526C58381641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F34E9A-D61D-4441-917B-51AF17A25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0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1500 colleges; 32% response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70931-8027-4092-B434-D37E142FE7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34E9A-D61D-4441-917B-51AF17A257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34E9A-D61D-4441-917B-51AF17A257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i.ucla.edu/constructfaq.php" TargetMode="External"/><Relationship Id="rId2" Type="http://schemas.openxmlformats.org/officeDocument/2006/relationships/hyperlink" Target="http://www.heri.ucla.edu/PDFs/constructs/technicalrepo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air.org/web_documents/using_random_forest_101.ppt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ternes@oakland.edu" TargetMode="External"/><Relationship Id="rId2" Type="http://schemas.openxmlformats.org/officeDocument/2006/relationships/hyperlink" Target="mailto:Barragan@oakland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akland.edu/?id=14323&amp;sid=250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oakland.edu/OIR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sse.iub.edu/pdf/survey_instruments/2013/2013%20NSSE%20Instrumen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nsse.iub.edu/html/reports.cf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371600"/>
            <a:ext cx="4039710" cy="2593975"/>
          </a:xfrm>
        </p:spPr>
        <p:txBody>
          <a:bodyPr/>
          <a:lstStyle/>
          <a:p>
            <a:r>
              <a:rPr lang="en-US" dirty="0" smtClean="0"/>
              <a:t>Improving Retention Rates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71" y="3886200"/>
            <a:ext cx="6461760" cy="1066800"/>
          </a:xfrm>
        </p:spPr>
        <p:txBody>
          <a:bodyPr/>
          <a:lstStyle/>
          <a:p>
            <a:r>
              <a:rPr lang="en-US" dirty="0" smtClean="0"/>
              <a:t>Using Institutional Data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572000"/>
            <a:ext cx="3657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None/>
              <a:defRPr sz="20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Cassandra </a:t>
            </a:r>
            <a:r>
              <a:rPr lang="en-US" dirty="0" err="1" smtClean="0"/>
              <a:t>Barragan</a:t>
            </a:r>
            <a:r>
              <a:rPr lang="en-US" dirty="0" smtClean="0"/>
              <a:t> &amp; Reuben </a:t>
            </a:r>
            <a:r>
              <a:rPr lang="en-US" dirty="0" err="1" smtClean="0"/>
              <a:t>Ternes</a:t>
            </a:r>
            <a:endParaRPr lang="en-US" dirty="0"/>
          </a:p>
          <a:p>
            <a:pPr algn="r"/>
            <a:r>
              <a:rPr lang="en-US" dirty="0" smtClean="0"/>
              <a:t>Office of Institutional Research and Assessment (OIRA)</a:t>
            </a:r>
          </a:p>
          <a:p>
            <a:pPr algn="r"/>
            <a:r>
              <a:rPr lang="en-US" dirty="0" smtClean="0"/>
              <a:t>Oakland University </a:t>
            </a:r>
          </a:p>
          <a:p>
            <a:pPr algn="r"/>
            <a:r>
              <a:rPr lang="en-US" dirty="0" smtClean="0"/>
              <a:t>March 2013</a:t>
            </a:r>
            <a:endParaRPr lang="en-US" dirty="0"/>
          </a:p>
        </p:txBody>
      </p:sp>
      <p:pic>
        <p:nvPicPr>
          <p:cNvPr id="1028" name="Picture 4" descr="http://www.degreeconnection.info/images/oakland-u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600"/>
            <a:ext cx="3978676" cy="533107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800600"/>
          </a:xfrm>
        </p:spPr>
        <p:txBody>
          <a:bodyPr/>
          <a:lstStyle/>
          <a:p>
            <a:r>
              <a:rPr lang="en-US" dirty="0"/>
              <a:t>Established behaviors in high school;</a:t>
            </a:r>
          </a:p>
          <a:p>
            <a:r>
              <a:rPr lang="en-US" dirty="0"/>
              <a:t>Academic preparedness;</a:t>
            </a:r>
          </a:p>
          <a:p>
            <a:r>
              <a:rPr lang="en-US" dirty="0"/>
              <a:t>Admissions decisions;</a:t>
            </a:r>
          </a:p>
          <a:p>
            <a:r>
              <a:rPr lang="en-US" dirty="0"/>
              <a:t>Expectations of college;</a:t>
            </a:r>
          </a:p>
          <a:p>
            <a:r>
              <a:rPr lang="en-US" dirty="0"/>
              <a:t>Interactions with peers and faculty;</a:t>
            </a:r>
          </a:p>
          <a:p>
            <a:r>
              <a:rPr lang="en-US" dirty="0"/>
              <a:t>Student values and goals and</a:t>
            </a:r>
          </a:p>
          <a:p>
            <a:r>
              <a:rPr lang="en-US" dirty="0"/>
              <a:t>Student demographic characteristics; and</a:t>
            </a:r>
          </a:p>
          <a:p>
            <a:r>
              <a:rPr lang="en-US" dirty="0"/>
              <a:t>Concerns about financing college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Psychometrics &amp; Constructs: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www.heri.ucla.edu/PDFs/constructs/technicalreport.pdf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www.heri.ucla.edu/constructfaq.php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http://www.uco.edu/academic-affairs/assessment/files/images/cirp-logo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55626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Student Affairs</a:t>
            </a:r>
          </a:p>
          <a:p>
            <a:pPr lvl="1"/>
            <a:r>
              <a:rPr lang="en-US" sz="2100" dirty="0" smtClean="0"/>
              <a:t>Student group involvement</a:t>
            </a:r>
          </a:p>
          <a:p>
            <a:pPr lvl="1"/>
            <a:r>
              <a:rPr lang="en-US" sz="2100" dirty="0" smtClean="0"/>
              <a:t>Learning community &amp; housing </a:t>
            </a:r>
          </a:p>
          <a:p>
            <a:r>
              <a:rPr lang="en-US" sz="2800" dirty="0" smtClean="0"/>
              <a:t>Registrar’s Office (Academic Affairs)</a:t>
            </a:r>
          </a:p>
          <a:p>
            <a:pPr lvl="1"/>
            <a:r>
              <a:rPr lang="en-US" dirty="0" smtClean="0"/>
              <a:t>Class information</a:t>
            </a:r>
          </a:p>
          <a:p>
            <a:pPr lvl="1"/>
            <a:r>
              <a:rPr lang="en-US" dirty="0" smtClean="0"/>
              <a:t>Credit hours</a:t>
            </a:r>
          </a:p>
          <a:p>
            <a:pPr lvl="1"/>
            <a:r>
              <a:rPr lang="en-US" dirty="0" smtClean="0"/>
              <a:t>College and Major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Much of it pulled from Banner (OU’s ERP system)</a:t>
            </a:r>
          </a:p>
          <a:p>
            <a:r>
              <a:rPr lang="en-US" sz="2800" dirty="0" smtClean="0"/>
              <a:t>Financial Aid</a:t>
            </a:r>
          </a:p>
          <a:p>
            <a:pPr lvl="1"/>
            <a:r>
              <a:rPr lang="en-US" dirty="0" smtClean="0"/>
              <a:t>Scholarships</a:t>
            </a:r>
          </a:p>
          <a:p>
            <a:pPr lvl="1"/>
            <a:r>
              <a:rPr lang="en-US" dirty="0" smtClean="0"/>
              <a:t>Financial aid offers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Study habits</a:t>
            </a:r>
          </a:p>
          <a:p>
            <a:r>
              <a:rPr lang="en-US" dirty="0" smtClean="0"/>
              <a:t>Personal beliefs</a:t>
            </a:r>
          </a:p>
          <a:p>
            <a:r>
              <a:rPr lang="en-US" dirty="0" smtClean="0"/>
              <a:t>Plans for the future</a:t>
            </a:r>
          </a:p>
          <a:p>
            <a:r>
              <a:rPr lang="en-US" dirty="0" smtClean="0"/>
              <a:t>Engagement in the educational process</a:t>
            </a:r>
          </a:p>
          <a:p>
            <a:r>
              <a:rPr lang="en-US" dirty="0" smtClean="0"/>
              <a:t>Sense of satisfaction </a:t>
            </a:r>
          </a:p>
          <a:p>
            <a:r>
              <a:rPr lang="en-US" dirty="0" smtClean="0"/>
              <a:t>Sense of campus community</a:t>
            </a:r>
          </a:p>
          <a:p>
            <a:r>
              <a:rPr lang="en-US" dirty="0" smtClean="0"/>
              <a:t>Social environment</a:t>
            </a:r>
          </a:p>
          <a:p>
            <a:r>
              <a:rPr lang="en-US" dirty="0" smtClean="0"/>
              <a:t>Faculty/staff involvement</a:t>
            </a:r>
          </a:p>
          <a:p>
            <a:r>
              <a:rPr lang="en-US" dirty="0" smtClean="0"/>
              <a:t>Known predictors of retention</a:t>
            </a:r>
          </a:p>
          <a:p>
            <a:r>
              <a:rPr lang="en-US" dirty="0" smtClean="0"/>
              <a:t>Examine policies</a:t>
            </a:r>
          </a:p>
          <a:p>
            <a:r>
              <a:rPr lang="en-US" dirty="0" smtClean="0"/>
              <a:t>Longitudinal trends</a:t>
            </a:r>
          </a:p>
          <a:p>
            <a:r>
              <a:rPr lang="en-US" dirty="0" smtClean="0"/>
              <a:t>Putting a face to the numbers…what does your student body look like? </a:t>
            </a:r>
          </a:p>
          <a:p>
            <a:pPr marL="114300" indent="0" algn="ctr">
              <a:buNone/>
            </a:pPr>
            <a:r>
              <a:rPr lang="en-US" i="1" dirty="0" smtClean="0"/>
              <a:t>Data is at aggregate &amp; student level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2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6" y="274638"/>
            <a:ext cx="4256314" cy="1143000"/>
          </a:xfrm>
        </p:spPr>
        <p:txBody>
          <a:bodyPr/>
          <a:lstStyle/>
          <a:p>
            <a:r>
              <a:rPr lang="en-US" sz="4000" dirty="0" smtClean="0"/>
              <a:t>F</a:t>
            </a:r>
            <a:r>
              <a:rPr lang="en-US" sz="3600" dirty="0" smtClean="0"/>
              <a:t>inding the data that fits your needs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4800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What populations are on your campus? </a:t>
            </a:r>
          </a:p>
          <a:p>
            <a:r>
              <a:rPr lang="en-US" dirty="0" smtClean="0"/>
              <a:t>Educators</a:t>
            </a:r>
          </a:p>
          <a:p>
            <a:pPr lvl="1"/>
            <a:r>
              <a:rPr lang="en-US" dirty="0" smtClean="0"/>
              <a:t>Can learn more about your students to tailor their education experience to be as relevant as possible</a:t>
            </a:r>
          </a:p>
          <a:p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Tell me about our students. What are they telling us &amp; what can we learn from them? </a:t>
            </a:r>
          </a:p>
          <a:p>
            <a:pPr lvl="2"/>
            <a:r>
              <a:rPr lang="en-US" dirty="0"/>
              <a:t>But it should be granular enough to have meaning to individuals!</a:t>
            </a:r>
          </a:p>
          <a:p>
            <a:pPr lvl="3"/>
            <a:r>
              <a:rPr lang="en-US" dirty="0"/>
              <a:t>Data needs to be actionable.  </a:t>
            </a:r>
          </a:p>
          <a:p>
            <a:pPr lvl="3"/>
            <a:r>
              <a:rPr lang="en-US" dirty="0"/>
              <a:t>(The retention rate for biology students means more to the biology department than the retention rates for all students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6" name="Picture 2" descr="http://cloudfront2.bostinno.com/wp-content/uploads/2011/09/stack-of-boo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4049486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6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400"/>
            <a:ext cx="7659687" cy="1168400"/>
          </a:xfrm>
        </p:spPr>
        <p:txBody>
          <a:bodyPr/>
          <a:lstStyle/>
          <a:p>
            <a:r>
              <a:rPr lang="en-US" sz="4400" dirty="0" smtClean="0"/>
              <a:t>Section II: policy 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17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you are meeting goals and benchmarks? </a:t>
            </a:r>
          </a:p>
          <a:p>
            <a:r>
              <a:rPr lang="en-US" dirty="0" smtClean="0"/>
              <a:t>How do you know that university policies aimed at improving the student experience are working? </a:t>
            </a:r>
          </a:p>
          <a:p>
            <a:r>
              <a:rPr lang="en-US" dirty="0" smtClean="0"/>
              <a:t>Do they impact retention?  </a:t>
            </a:r>
          </a:p>
          <a:p>
            <a:r>
              <a:rPr lang="en-US" dirty="0" smtClean="0"/>
              <a:t>What hurts retention efforts? </a:t>
            </a:r>
          </a:p>
          <a:p>
            <a:r>
              <a:rPr lang="en-US" dirty="0" smtClean="0"/>
              <a:t>Where is the biggest “bang for your buck”? </a:t>
            </a:r>
            <a:endParaRPr lang="en-US" dirty="0"/>
          </a:p>
        </p:txBody>
      </p:sp>
      <p:pic>
        <p:nvPicPr>
          <p:cNvPr id="5126" name="Picture 6" descr="http://saintleoinkblot.files.wordpress.com/2012/04/graduation_silhouette.jpeg?w=483&amp;h=23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10"/>
            <a:ext cx="8458200" cy="27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6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Advising Policies</a:t>
            </a:r>
          </a:p>
          <a:p>
            <a:pPr lvl="1"/>
            <a:r>
              <a:rPr lang="en-US" dirty="0"/>
              <a:t>Data from internal university records</a:t>
            </a:r>
          </a:p>
          <a:p>
            <a:pPr lvl="2"/>
            <a:r>
              <a:rPr lang="en-US" dirty="0"/>
              <a:t>ACT scores</a:t>
            </a:r>
          </a:p>
          <a:p>
            <a:pPr lvl="2"/>
            <a:r>
              <a:rPr lang="en-US" dirty="0"/>
              <a:t>Enrollment/retention information </a:t>
            </a:r>
          </a:p>
          <a:p>
            <a:pPr lvl="2"/>
            <a:r>
              <a:rPr lang="en-US" dirty="0"/>
              <a:t>Number of credits</a:t>
            </a:r>
          </a:p>
          <a:p>
            <a:r>
              <a:rPr lang="en-US" dirty="0" smtClean="0"/>
              <a:t>2. Financial Aid &amp; Retention</a:t>
            </a:r>
          </a:p>
          <a:p>
            <a:pPr lvl="1"/>
            <a:r>
              <a:rPr lang="en-US" dirty="0" smtClean="0"/>
              <a:t>Data from internal university records</a:t>
            </a:r>
          </a:p>
          <a:p>
            <a:pPr lvl="2"/>
            <a:r>
              <a:rPr lang="en-US" dirty="0" smtClean="0"/>
              <a:t>ACT scores</a:t>
            </a:r>
          </a:p>
          <a:p>
            <a:pPr lvl="2"/>
            <a:r>
              <a:rPr lang="en-US" dirty="0" smtClean="0"/>
              <a:t>Enrollment/retention information </a:t>
            </a:r>
          </a:p>
          <a:p>
            <a:pPr lvl="2"/>
            <a:r>
              <a:rPr lang="en-US" dirty="0" smtClean="0"/>
              <a:t>Number of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Advising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recommend that students take smaller class loads if they have lower ACT scores?</a:t>
            </a:r>
          </a:p>
          <a:p>
            <a:pPr lvl="1"/>
            <a:r>
              <a:rPr lang="en-US" dirty="0" smtClean="0"/>
              <a:t>Rationale: We don’t want to ‘overload’ students that might not be academically underprepared.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does the data say?</a:t>
            </a:r>
          </a:p>
          <a:p>
            <a:pPr lvl="1"/>
            <a:r>
              <a:rPr lang="en-US" dirty="0" smtClean="0"/>
              <a:t>Retention rates do drop as ACT scores decline.  </a:t>
            </a:r>
          </a:p>
          <a:p>
            <a:pPr lvl="1"/>
            <a:r>
              <a:rPr lang="en-US" dirty="0" smtClean="0"/>
              <a:t>But the decline is small.  </a:t>
            </a:r>
          </a:p>
          <a:p>
            <a:pPr lvl="1"/>
            <a:r>
              <a:rPr lang="en-US" dirty="0" smtClean="0"/>
              <a:t>The data also show that the more credits a student takes, the more likely they are to be retained.</a:t>
            </a:r>
          </a:p>
          <a:p>
            <a:pPr lvl="1"/>
            <a:r>
              <a:rPr lang="en-US" dirty="0" smtClean="0"/>
              <a:t>The data isn’t causative, its correlational.</a:t>
            </a:r>
          </a:p>
          <a:p>
            <a:pPr lvl="1"/>
            <a:r>
              <a:rPr lang="en-US" dirty="0" smtClean="0"/>
              <a:t>However, there just isn’t any data to support the ‘overload’ theory.</a:t>
            </a:r>
          </a:p>
        </p:txBody>
      </p:sp>
    </p:spTree>
    <p:extLst>
      <p:ext uri="{BB962C8B-B14F-4D97-AF65-F5344CB8AC3E}">
        <p14:creationId xmlns:p14="http://schemas.microsoft.com/office/powerpoint/2010/main" val="12452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Retention Rates by ACT Score and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Term Credits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192254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University Data</a:t>
            </a:r>
            <a:endParaRPr lang="en-US" dirty="0"/>
          </a:p>
        </p:txBody>
      </p:sp>
      <p:pic>
        <p:nvPicPr>
          <p:cNvPr id="2050" name="Picture 2" descr="http://blog.sysomos.com/wp-content/uploads/2010/05/question-mark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09999"/>
            <a:ext cx="28956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dirty="0"/>
              <a:t>You can get a good picture about retention through university data, but other sources may help to understand the “why”.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Advising policy findings:  Students with more credits and higher ACT scores have higher retention rates but those with higher ACT scores and lower credits have a lower retention rate.  </a:t>
            </a:r>
          </a:p>
          <a:p>
            <a:endParaRPr lang="en-US" dirty="0" smtClean="0"/>
          </a:p>
          <a:p>
            <a:r>
              <a:rPr lang="en-US" dirty="0" smtClean="0"/>
              <a:t>Question:  Why is the retention rate low even for those with high ACT scores  </a:t>
            </a:r>
          </a:p>
          <a:p>
            <a:r>
              <a:rPr lang="en-US" dirty="0" smtClean="0"/>
              <a:t>Is there something in the demographic profile? </a:t>
            </a:r>
          </a:p>
          <a:p>
            <a:r>
              <a:rPr lang="en-US" dirty="0" smtClean="0"/>
              <a:t>Personality profile? </a:t>
            </a:r>
          </a:p>
          <a:p>
            <a:r>
              <a:rPr lang="en-US" dirty="0" smtClean="0"/>
              <a:t>Reasons to attend?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ozgundemir.com/wp-content/uploads/2012/10/audience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OIRA </a:t>
            </a:r>
          </a:p>
          <a:p>
            <a:r>
              <a:rPr lang="en-US" dirty="0"/>
              <a:t>Section </a:t>
            </a:r>
            <a:r>
              <a:rPr lang="en-US" dirty="0" smtClean="0"/>
              <a:t>I: </a:t>
            </a:r>
            <a:r>
              <a:rPr lang="en-US" dirty="0"/>
              <a:t>Sources of data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University </a:t>
            </a:r>
          </a:p>
          <a:p>
            <a:r>
              <a:rPr lang="en-US" dirty="0" smtClean="0"/>
              <a:t>Section II: Policy Analysis</a:t>
            </a:r>
          </a:p>
          <a:p>
            <a:r>
              <a:rPr lang="en-US" dirty="0" smtClean="0"/>
              <a:t>Section III: Predictive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Financial Aid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114800" cy="2514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What is the impact of our need-based aid on student retention?  </a:t>
            </a:r>
          </a:p>
          <a:p>
            <a:r>
              <a:rPr lang="en-US" dirty="0" smtClean="0"/>
              <a:t>Can we get at a causative answer instead of just                                                                         correlational?</a:t>
            </a:r>
            <a:endParaRPr lang="en-US" dirty="0"/>
          </a:p>
        </p:txBody>
      </p:sp>
      <p:pic>
        <p:nvPicPr>
          <p:cNvPr id="1028" name="Picture 4" descr="http://media.advisorone.com/advisorone/article/2012/07/25/College_Hat_Money_MI-resize-38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79" y="3581400"/>
            <a:ext cx="4229100" cy="280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2954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/>
              <a:t>In order to qualify for our large institutional grants you must have an ACT score of a 21 or higher.</a:t>
            </a:r>
          </a:p>
          <a:p>
            <a:pPr marL="800100" lvl="1" indent="-3429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/>
              <a:t>Must demonstrate need</a:t>
            </a:r>
          </a:p>
          <a:p>
            <a:pPr marL="800100" lvl="1" indent="-34290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/>
              <a:t>The grant size is usually substantial (several thousand dollars).</a:t>
            </a:r>
          </a:p>
        </p:txBody>
      </p:sp>
    </p:spTree>
    <p:extLst>
      <p:ext uri="{BB962C8B-B14F-4D97-AF65-F5344CB8AC3E}">
        <p14:creationId xmlns:p14="http://schemas.microsoft.com/office/powerpoint/2010/main" val="2365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causality…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We can get at a causative answer by using a regression discontinuity framework.</a:t>
            </a:r>
          </a:p>
          <a:p>
            <a:pPr lvl="1"/>
            <a:r>
              <a:rPr lang="en-US" dirty="0" smtClean="0"/>
              <a:t>Basically, we graph things and look at the relationship right near the area where things are similar in criteria, but have vastly different in experience.</a:t>
            </a:r>
          </a:p>
          <a:p>
            <a:pPr lvl="1"/>
            <a:r>
              <a:rPr lang="en-US" dirty="0" smtClean="0"/>
              <a:t>For us, we will look at students just below the cut-off score (ACT 21).  </a:t>
            </a:r>
          </a:p>
          <a:p>
            <a:pPr lvl="1"/>
            <a:r>
              <a:rPr lang="en-US" dirty="0" smtClean="0"/>
              <a:t>These students are similar to those just above them.  But have vastly different experiences.</a:t>
            </a:r>
          </a:p>
        </p:txBody>
      </p:sp>
    </p:spTree>
    <p:extLst>
      <p:ext uri="{BB962C8B-B14F-4D97-AF65-F5344CB8AC3E}">
        <p14:creationId xmlns:p14="http://schemas.microsoft.com/office/powerpoint/2010/main" val="10999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Retention Rates by ACT Score and Need Status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061396" cy="595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5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Dashed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dashed lines represent students that have not demonstrated financial need. </a:t>
            </a:r>
          </a:p>
          <a:p>
            <a:r>
              <a:rPr lang="en-US" dirty="0" smtClean="0"/>
              <a:t>They are separated into two groups, those with ACT scores 21 and above.</a:t>
            </a:r>
          </a:p>
          <a:p>
            <a:r>
              <a:rPr lang="en-US" dirty="0" smtClean="0"/>
              <a:t>And those with scores below a 21.</a:t>
            </a:r>
          </a:p>
          <a:p>
            <a:r>
              <a:rPr lang="en-US" dirty="0" smtClean="0"/>
              <a:t>Notice that there is NO gap, or discontinuity between the two groups.</a:t>
            </a:r>
          </a:p>
          <a:p>
            <a:pPr lvl="1"/>
            <a:r>
              <a:rPr lang="en-US" dirty="0" smtClean="0"/>
              <a:t>The two dashed lines could be represented by the same color and you would never be able to tell where the discontinuity was.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Retention Rates by ACT Score and Need Status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061396" cy="595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8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Solid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Red line (on the left) represents students with ACT scores of less than a 21.  </a:t>
            </a:r>
          </a:p>
          <a:p>
            <a:pPr lvl="1"/>
            <a:r>
              <a:rPr lang="en-US" dirty="0" smtClean="0"/>
              <a:t>These students did not qualify for a large portion of OU’s need-based aid.</a:t>
            </a:r>
          </a:p>
          <a:p>
            <a:r>
              <a:rPr lang="en-US" dirty="0" smtClean="0"/>
              <a:t>The Black solid line (on the right) represents students with ACT scores of a 21 or more. </a:t>
            </a:r>
          </a:p>
          <a:p>
            <a:pPr lvl="1"/>
            <a:r>
              <a:rPr lang="en-US" dirty="0" smtClean="0"/>
              <a:t>These students potentially qualify for additional need-based aid.</a:t>
            </a:r>
          </a:p>
          <a:p>
            <a:r>
              <a:rPr lang="en-US" dirty="0" smtClean="0"/>
              <a:t>Notice the HUGE gap between the red and black lines.</a:t>
            </a:r>
          </a:p>
          <a:p>
            <a:pPr lvl="1"/>
            <a:r>
              <a:rPr lang="en-US" dirty="0" smtClean="0"/>
              <a:t>This gap is causative evidence that need based aid had a positive impact on the retention of students near the cut-off.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86400"/>
            <a:ext cx="8001000" cy="1168400"/>
          </a:xfrm>
        </p:spPr>
        <p:txBody>
          <a:bodyPr/>
          <a:lstStyle/>
          <a:p>
            <a:r>
              <a:rPr lang="en-US" sz="4000" dirty="0" smtClean="0"/>
              <a:t>Section III: predictive modeling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71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&amp;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easiest ways to model retention is to categorize students into ‘risk factors’</a:t>
            </a:r>
          </a:p>
          <a:p>
            <a:pPr lvl="1"/>
            <a:r>
              <a:rPr lang="en-US" dirty="0" smtClean="0"/>
              <a:t>First Generation</a:t>
            </a:r>
          </a:p>
          <a:p>
            <a:pPr lvl="1"/>
            <a:r>
              <a:rPr lang="en-US" dirty="0" smtClean="0"/>
              <a:t>Minority Status</a:t>
            </a:r>
          </a:p>
          <a:p>
            <a:pPr lvl="1"/>
            <a:r>
              <a:rPr lang="en-US" dirty="0" smtClean="0"/>
              <a:t>Low Incoming Preparation (ACT/HS GPA)</a:t>
            </a:r>
          </a:p>
          <a:p>
            <a:pPr lvl="1"/>
            <a:r>
              <a:rPr lang="en-US" dirty="0" smtClean="0"/>
              <a:t>Pell Eligible</a:t>
            </a:r>
          </a:p>
          <a:p>
            <a:pPr lvl="1"/>
            <a:r>
              <a:rPr lang="en-US" dirty="0" smtClean="0"/>
              <a:t>Etc. </a:t>
            </a:r>
          </a:p>
          <a:p>
            <a:r>
              <a:rPr lang="en-US" dirty="0" smtClean="0"/>
              <a:t>Then count the number of risk factors for each student.</a:t>
            </a:r>
          </a:p>
          <a:p>
            <a:r>
              <a:rPr lang="en-US" dirty="0" smtClean="0"/>
              <a:t>Use historical data to forecast new years.</a:t>
            </a:r>
          </a:p>
          <a:p>
            <a:r>
              <a:rPr lang="en-US" dirty="0" smtClean="0"/>
              <a:t>Generally, the model is very good at the aggregate level.</a:t>
            </a:r>
          </a:p>
          <a:p>
            <a:pPr lvl="1"/>
            <a:r>
              <a:rPr lang="en-US" dirty="0" smtClean="0"/>
              <a:t>But it’s still pretty crude.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Alternatively, IR researchers can use regression</a:t>
            </a:r>
          </a:p>
          <a:p>
            <a:pPr lvl="1"/>
            <a:r>
              <a:rPr lang="en-US" dirty="0" smtClean="0"/>
              <a:t>Improved flexibility</a:t>
            </a:r>
          </a:p>
          <a:p>
            <a:pPr lvl="1"/>
            <a:r>
              <a:rPr lang="en-US" dirty="0" smtClean="0"/>
              <a:t>Can include as many or as few variables as you’d like</a:t>
            </a:r>
          </a:p>
          <a:p>
            <a:pPr lvl="1"/>
            <a:r>
              <a:rPr lang="en-US" dirty="0" smtClean="0"/>
              <a:t>Can build interactions</a:t>
            </a:r>
          </a:p>
          <a:p>
            <a:pPr lvl="1"/>
            <a:r>
              <a:rPr lang="en-US" dirty="0" smtClean="0"/>
              <a:t>Increased sophistication (not all variables are equally important)</a:t>
            </a:r>
          </a:p>
          <a:p>
            <a:pPr lvl="1"/>
            <a:r>
              <a:rPr lang="en-US" dirty="0" smtClean="0"/>
              <a:t>In theory, provides a more reliable retention probability for each student.</a:t>
            </a:r>
          </a:p>
          <a:p>
            <a:pPr lvl="1"/>
            <a:r>
              <a:rPr lang="en-US" dirty="0" smtClean="0"/>
              <a:t>In practice, sometimes it does, sometimes it doesn’t.</a:t>
            </a:r>
          </a:p>
          <a:p>
            <a:pPr lvl="1"/>
            <a:r>
              <a:rPr lang="en-US" dirty="0" smtClean="0"/>
              <a:t>Regression also has some inherent weaknesses such as: </a:t>
            </a:r>
          </a:p>
          <a:p>
            <a:pPr lvl="2"/>
            <a:r>
              <a:rPr lang="en-US" dirty="0" smtClean="0"/>
              <a:t>over-fitting of data </a:t>
            </a:r>
          </a:p>
          <a:p>
            <a:pPr lvl="2"/>
            <a:r>
              <a:rPr lang="en-US" dirty="0" smtClean="0"/>
              <a:t>categorical variable issues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host of relatively new predictive tools are just becoming popular.</a:t>
            </a:r>
          </a:p>
          <a:p>
            <a:r>
              <a:rPr lang="en-US" dirty="0" smtClean="0"/>
              <a:t>Including various machine learning algorithms (MLAs)</a:t>
            </a:r>
          </a:p>
          <a:p>
            <a:r>
              <a:rPr lang="en-US" dirty="0" smtClean="0"/>
              <a:t>These algorithms have several advantages over regression</a:t>
            </a:r>
          </a:p>
          <a:p>
            <a:pPr lvl="1"/>
            <a:r>
              <a:rPr lang="en-US" dirty="0" smtClean="0"/>
              <a:t>Have procedures to estimate missing </a:t>
            </a:r>
            <a:r>
              <a:rPr lang="en-US" dirty="0"/>
              <a:t>data well</a:t>
            </a:r>
          </a:p>
          <a:p>
            <a:pPr lvl="1"/>
            <a:r>
              <a:rPr lang="en-US" dirty="0" smtClean="0"/>
              <a:t>Can reduce the amount of over-fitting</a:t>
            </a:r>
            <a:endParaRPr lang="en-US" dirty="0"/>
          </a:p>
          <a:p>
            <a:pPr lvl="1"/>
            <a:r>
              <a:rPr lang="en-US" dirty="0" smtClean="0"/>
              <a:t>Some MLAs are really easy </a:t>
            </a:r>
            <a:r>
              <a:rPr lang="en-US" dirty="0"/>
              <a:t>to use</a:t>
            </a:r>
          </a:p>
          <a:p>
            <a:pPr lvl="1"/>
            <a:r>
              <a:rPr lang="en-US" dirty="0"/>
              <a:t>Can handle hundreds of different variables</a:t>
            </a:r>
          </a:p>
          <a:p>
            <a:pPr lvl="1"/>
            <a:r>
              <a:rPr lang="en-US" dirty="0"/>
              <a:t>Categorical (i.e. non-numerical) data is OK</a:t>
            </a:r>
          </a:p>
          <a:p>
            <a:pPr lvl="1"/>
            <a:r>
              <a:rPr lang="en-US" dirty="0" smtClean="0"/>
              <a:t>Many do not make any assumptions at all non-parametric</a:t>
            </a:r>
            <a:endParaRPr lang="en-US" dirty="0"/>
          </a:p>
          <a:p>
            <a:pPr lvl="1"/>
            <a:r>
              <a:rPr lang="en-US" dirty="0"/>
              <a:t>Overall good </a:t>
            </a:r>
            <a:r>
              <a:rPr lang="en-US" dirty="0" smtClean="0"/>
              <a:t>performance relative to most regression methods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we giving this presentation?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Many institutions have a vibrant and robust institutional research office that do all kinds of really neat research about students and student retention.</a:t>
            </a:r>
          </a:p>
          <a:p>
            <a:pPr lvl="1"/>
            <a:r>
              <a:rPr lang="en-US" dirty="0" smtClean="0"/>
              <a:t>Our goal is to familiarize you with the types of resources that you may already have at your campus</a:t>
            </a:r>
          </a:p>
          <a:p>
            <a:pPr lvl="1"/>
            <a:r>
              <a:rPr lang="en-US" dirty="0" smtClean="0"/>
              <a:t>Partnering with your IR office can be a valuable way to boost your efforts to improve student success and retention!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 Example MLA – Random Forest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is Random Forest?</a:t>
            </a:r>
          </a:p>
          <a:p>
            <a:r>
              <a:rPr lang="en-US" dirty="0" smtClean="0"/>
              <a:t>A: A tool that makes really good predictions</a:t>
            </a:r>
          </a:p>
          <a:p>
            <a:endParaRPr lang="en-US" dirty="0" smtClean="0"/>
          </a:p>
          <a:p>
            <a:r>
              <a:rPr lang="en-US" dirty="0" smtClean="0"/>
              <a:t>Q: How does it work?</a:t>
            </a:r>
          </a:p>
          <a:p>
            <a:r>
              <a:rPr lang="en-US" dirty="0" smtClean="0"/>
              <a:t>A: It </a:t>
            </a:r>
            <a:r>
              <a:rPr lang="en-US" dirty="0"/>
              <a:t>builds lots of (decision) trees</a:t>
            </a:r>
          </a:p>
          <a:p>
            <a:pPr lvl="1"/>
            <a:r>
              <a:rPr lang="en-US" dirty="0"/>
              <a:t>Randomly</a:t>
            </a:r>
          </a:p>
          <a:p>
            <a:pPr lvl="1"/>
            <a:r>
              <a:rPr lang="en-US" dirty="0"/>
              <a:t>(That’s why it’s called Random Forest)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 Example Decision Tree</a:t>
            </a:r>
            <a:endParaRPr lang="en-US" dirty="0"/>
          </a:p>
        </p:txBody>
      </p:sp>
      <p:pic>
        <p:nvPicPr>
          <p:cNvPr id="4" name="Picture 3" descr="Example Decision Tree.jpg"/>
          <p:cNvPicPr/>
          <p:nvPr/>
        </p:nvPicPr>
        <p:blipFill>
          <a:blip r:embed="rId2" cstate="print"/>
          <a:srcRect t="6231" r="6306" b="15430"/>
          <a:stretch>
            <a:fillRect/>
          </a:stretch>
        </p:blipFill>
        <p:spPr>
          <a:xfrm>
            <a:off x="609600" y="1524000"/>
            <a:ext cx="6781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5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sz="4400" dirty="0" smtClean="0"/>
              <a:t>Advantages &amp; Disadvantages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Deals </a:t>
            </a:r>
            <a:r>
              <a:rPr lang="en-US" dirty="0"/>
              <a:t>with missing data well</a:t>
            </a:r>
          </a:p>
          <a:p>
            <a:pPr lvl="2"/>
            <a:r>
              <a:rPr lang="en-US" dirty="0"/>
              <a:t>Robust to over-fitting</a:t>
            </a:r>
          </a:p>
          <a:p>
            <a:pPr lvl="2"/>
            <a:r>
              <a:rPr lang="en-US" dirty="0"/>
              <a:t>Relatively easy to use</a:t>
            </a:r>
          </a:p>
          <a:p>
            <a:pPr lvl="2"/>
            <a:r>
              <a:rPr lang="en-US" dirty="0"/>
              <a:t>Can handle hundreds of different variables</a:t>
            </a:r>
          </a:p>
          <a:p>
            <a:pPr lvl="2"/>
            <a:r>
              <a:rPr lang="en-US" dirty="0"/>
              <a:t>Categorical (i.e. non-numerical) data is OK</a:t>
            </a:r>
          </a:p>
          <a:p>
            <a:pPr lvl="2"/>
            <a:r>
              <a:rPr lang="en-US" dirty="0"/>
              <a:t>Makes no assumptions (non-parametric)</a:t>
            </a:r>
          </a:p>
          <a:p>
            <a:pPr lvl="2"/>
            <a:r>
              <a:rPr lang="en-US" dirty="0"/>
              <a:t>Overall good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Probability values are the only statistics generated</a:t>
            </a:r>
          </a:p>
          <a:p>
            <a:pPr lvl="2"/>
            <a:r>
              <a:rPr lang="en-US" dirty="0" smtClean="0"/>
              <a:t>List of variables in order of importance, but without statistics to draw your own conclusions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For more information about random </a:t>
            </a:r>
            <a:r>
              <a:rPr lang="en-US" dirty="0"/>
              <a:t>forest methods: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www.miair.org/web_documents/using_random_forest_101.pptx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" y="441664"/>
            <a:ext cx="9037468" cy="609599"/>
          </a:xfrm>
        </p:spPr>
        <p:txBody>
          <a:bodyPr/>
          <a:lstStyle/>
          <a:p>
            <a:r>
              <a:rPr lang="en-US" sz="4800" dirty="0" smtClean="0"/>
              <a:t>Improving Retention Rates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32" y="1066800"/>
            <a:ext cx="3173767" cy="300237"/>
          </a:xfrm>
        </p:spPr>
        <p:txBody>
          <a:bodyPr>
            <a:noAutofit/>
          </a:bodyPr>
          <a:lstStyle/>
          <a:p>
            <a:r>
              <a:rPr lang="en-US" sz="2400" dirty="0" smtClean="0"/>
              <a:t>Using Institutional Data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553200" y="1828800"/>
            <a:ext cx="1845076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None/>
              <a:defRPr sz="20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Cassandra </a:t>
            </a:r>
            <a:r>
              <a:rPr lang="en-US" dirty="0" err="1" smtClean="0"/>
              <a:t>Barragan</a:t>
            </a:r>
            <a:endParaRPr lang="en-US" dirty="0" smtClean="0"/>
          </a:p>
          <a:p>
            <a:pPr algn="r"/>
            <a:r>
              <a:rPr lang="en-US" dirty="0" smtClean="0">
                <a:hlinkClick r:id="rId2"/>
              </a:rPr>
              <a:t>Barragan@oakland.edu</a:t>
            </a:r>
            <a:endParaRPr lang="en-US" dirty="0" smtClean="0"/>
          </a:p>
          <a:p>
            <a:pPr algn="r"/>
            <a:r>
              <a:rPr lang="en-US" dirty="0" smtClean="0"/>
              <a:t>Reuben </a:t>
            </a:r>
            <a:r>
              <a:rPr lang="en-US" dirty="0" err="1" smtClean="0"/>
              <a:t>Ternes</a:t>
            </a:r>
            <a:endParaRPr lang="en-US" dirty="0" smtClean="0"/>
          </a:p>
          <a:p>
            <a:pPr algn="r"/>
            <a:r>
              <a:rPr lang="en-US" dirty="0" smtClean="0">
                <a:hlinkClick r:id="rId3"/>
              </a:rPr>
              <a:t>ternes@oakland.edu</a:t>
            </a:r>
            <a:r>
              <a:rPr lang="en-US" dirty="0" smtClean="0"/>
              <a:t> </a:t>
            </a:r>
            <a:endParaRPr lang="en-US" dirty="0"/>
          </a:p>
          <a:p>
            <a:pPr algn="r"/>
            <a:r>
              <a:rPr lang="en-US" dirty="0" smtClean="0"/>
              <a:t>Office of Institutional Research and Assessment (OIRA)</a:t>
            </a:r>
          </a:p>
          <a:p>
            <a:pPr algn="r"/>
            <a:r>
              <a:rPr lang="en-US" dirty="0" smtClean="0">
                <a:hlinkClick r:id="rId4"/>
              </a:rPr>
              <a:t>www.oakland.edu/OIRA</a:t>
            </a:r>
            <a:endParaRPr lang="en-US" dirty="0" smtClean="0"/>
          </a:p>
          <a:p>
            <a:pPr algn="r"/>
            <a:r>
              <a:rPr lang="en-US" dirty="0" smtClean="0"/>
              <a:t>Oakland University </a:t>
            </a:r>
          </a:p>
          <a:p>
            <a:pPr algn="r"/>
            <a:r>
              <a:rPr lang="en-US" dirty="0" smtClean="0"/>
              <a:t>March 2013</a:t>
            </a:r>
            <a:endParaRPr lang="en-US" dirty="0"/>
          </a:p>
        </p:txBody>
      </p:sp>
      <p:pic>
        <p:nvPicPr>
          <p:cNvPr id="1028" name="Picture 4" descr="http://www.degreeconnection.info/images/oakland-u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072"/>
            <a:ext cx="1311676" cy="175753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386" y="1555072"/>
            <a:ext cx="81178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200" dirty="0" smtClean="0"/>
              <a:t>A.  Introduction </a:t>
            </a:r>
            <a:r>
              <a:rPr lang="en-US" sz="3200" dirty="0"/>
              <a:t>to OIRA 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200" dirty="0" smtClean="0"/>
              <a:t>B.  Section </a:t>
            </a:r>
            <a:r>
              <a:rPr lang="en-US" sz="3200" dirty="0"/>
              <a:t>I: Sources of data</a:t>
            </a:r>
          </a:p>
          <a:p>
            <a:pPr marL="914400" lvl="1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/>
              <a:t>Surveys</a:t>
            </a:r>
          </a:p>
          <a:p>
            <a:pPr marL="914400" lvl="1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/>
              <a:t>University 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200" dirty="0" smtClean="0"/>
              <a:t>C.  Section </a:t>
            </a:r>
            <a:r>
              <a:rPr lang="en-US" sz="3200" dirty="0"/>
              <a:t>II: Policy Analysis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200" dirty="0" smtClean="0"/>
              <a:t>D.  Section </a:t>
            </a:r>
            <a:r>
              <a:rPr lang="en-US" sz="3200" dirty="0"/>
              <a:t>III: Predictive Modeling</a:t>
            </a:r>
          </a:p>
          <a:p>
            <a:endParaRPr lang="en-US" dirty="0"/>
          </a:p>
          <a:p>
            <a:pPr algn="r"/>
            <a:r>
              <a:rPr lang="en-US" dirty="0" smtClean="0"/>
              <a:t>For a copy of this presentation: </a:t>
            </a:r>
          </a:p>
          <a:p>
            <a:pPr algn="r"/>
            <a:r>
              <a:rPr lang="en-US" dirty="0">
                <a:hlinkClick r:id="rId6"/>
              </a:rPr>
              <a:t>http://www.oakland.edu/?</a:t>
            </a:r>
            <a:r>
              <a:rPr lang="en-US" dirty="0" smtClean="0">
                <a:hlinkClick r:id="rId6"/>
              </a:rPr>
              <a:t>id=14323&amp;sid=250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OIRA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620000" cy="3200401"/>
          </a:xfrm>
        </p:spPr>
        <p:txBody>
          <a:bodyPr>
            <a:noAutofit/>
          </a:bodyPr>
          <a:lstStyle/>
          <a:p>
            <a:r>
              <a:rPr lang="en-US" sz="2800" dirty="0" smtClean="0"/>
              <a:t>About OIRA</a:t>
            </a:r>
          </a:p>
          <a:p>
            <a:pPr lvl="1"/>
            <a:r>
              <a:rPr lang="en-US" dirty="0"/>
              <a:t>The Office of Institutional Research and Assessment (OIRA) supports the planning, decision-making and self-assessment activities of the university community by providing and coordinating information about the progress of OU’s efforts to continuously improve itself</a:t>
            </a:r>
            <a:r>
              <a:rPr lang="en-US" dirty="0" smtClean="0"/>
              <a:t>.</a:t>
            </a:r>
            <a:endParaRPr lang="en-US" sz="2400" dirty="0" smtClean="0"/>
          </a:p>
          <a:p>
            <a:r>
              <a:rPr lang="en-US" sz="2800" dirty="0" smtClean="0"/>
              <a:t>Most institutions have an IR office</a:t>
            </a:r>
          </a:p>
          <a:p>
            <a:pPr lvl="1"/>
            <a:r>
              <a:rPr lang="en-US" dirty="0" smtClean="0"/>
              <a:t>Other Names for IR offices: Budget &amp; Planning, Institutional Effectiveness, Institutional Assessment, etc. </a:t>
            </a:r>
          </a:p>
          <a:p>
            <a:pPr lvl="1"/>
            <a:r>
              <a:rPr lang="en-US" dirty="0" smtClean="0"/>
              <a:t>We fill out external surveys, conduct original research, organize internal surveys, report official statistics, and are otherwise responsible for producing a host of different institutional data for the consumption of the university.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06" y="457200"/>
            <a:ext cx="7074393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Data is on our Website?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Enrollment Data</a:t>
            </a:r>
          </a:p>
          <a:p>
            <a:pPr lvl="0"/>
            <a:r>
              <a:rPr lang="en-US" sz="2400" dirty="0"/>
              <a:t>Degrees Awarded</a:t>
            </a:r>
          </a:p>
          <a:p>
            <a:pPr lvl="0"/>
            <a:r>
              <a:rPr lang="en-US" sz="2400" dirty="0"/>
              <a:t>Information about the Assessment of Student Learning</a:t>
            </a:r>
          </a:p>
          <a:p>
            <a:pPr lvl="0"/>
            <a:r>
              <a:rPr lang="en-US" sz="2400" dirty="0"/>
              <a:t>National Student Survey Results</a:t>
            </a:r>
          </a:p>
          <a:p>
            <a:pPr lvl="0"/>
            <a:r>
              <a:rPr lang="en-US" sz="2400" dirty="0"/>
              <a:t>Research on OU Students</a:t>
            </a:r>
          </a:p>
          <a:p>
            <a:pPr lvl="0"/>
            <a:r>
              <a:rPr lang="en-US" sz="2400" dirty="0"/>
              <a:t>Comparative Departmental Information</a:t>
            </a:r>
          </a:p>
          <a:p>
            <a:pPr lvl="0"/>
            <a:r>
              <a:rPr lang="en-US" sz="2400" dirty="0"/>
              <a:t>Presentations</a:t>
            </a:r>
          </a:p>
          <a:p>
            <a:pPr lvl="0"/>
            <a:r>
              <a:rPr lang="en-US" sz="2400" dirty="0"/>
              <a:t>Historical trend data</a:t>
            </a:r>
          </a:p>
          <a:p>
            <a:pPr lvl="0"/>
            <a:r>
              <a:rPr lang="en-US" sz="2400" dirty="0"/>
              <a:t>Faculty </a:t>
            </a:r>
            <a:r>
              <a:rPr lang="en-US" sz="2400" dirty="0" smtClean="0"/>
              <a:t>numbers</a:t>
            </a:r>
          </a:p>
          <a:p>
            <a:pPr lvl="0"/>
            <a:r>
              <a:rPr lang="en-US" sz="2400" dirty="0" smtClean="0"/>
              <a:t>And much more….</a:t>
            </a:r>
            <a:endParaRPr lang="en-US" sz="2400" dirty="0"/>
          </a:p>
        </p:txBody>
      </p:sp>
      <p:pic>
        <p:nvPicPr>
          <p:cNvPr id="4" name="Picture 4" descr="http://gseis.ucla.edu/news-events/news-items/2011-freshman-survey-released/image_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7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Section i:  sources of data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35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pic>
        <p:nvPicPr>
          <p:cNvPr id="4" name="Picture 6" descr="http://www.uco.edu/academic-affairs/assessment/files/images/cirp-log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55626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ameron.edu/uploads/4f/77/4f77e0b36dcabd84016a877242397b19/NSS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07202"/>
            <a:ext cx="3465589" cy="142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bl-educ-cprtest.ads.iu.edu/SAS/fsse-head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819" y="5486400"/>
            <a:ext cx="6019800" cy="91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3699" y="3935125"/>
            <a:ext cx="50139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Internal Surveys – Committees, etc. 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8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382000" cy="601980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2600" b="1" dirty="0" smtClean="0"/>
              <a:t>IRB approved protocol through Indiana University – Bloomington</a:t>
            </a:r>
          </a:p>
          <a:p>
            <a:pPr marL="114300" indent="0">
              <a:buNone/>
            </a:pPr>
            <a:r>
              <a:rPr lang="en-US" dirty="0"/>
              <a:t>Survey instrument: </a:t>
            </a:r>
            <a:r>
              <a:rPr lang="en-US" dirty="0">
                <a:hlinkClick r:id="rId3"/>
              </a:rPr>
              <a:t>http://nsse.iub.edu/pdf/survey_instruments/2013/2013%20NSSE%20Instrument.pdf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Results 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NSSE Results:  http://nsse.iub.edu/html/reports.cfm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Predictive Validity for retention </a:t>
            </a:r>
          </a:p>
          <a:p>
            <a:pPr lvl="1"/>
            <a:r>
              <a:rPr lang="en-US" i="1" dirty="0"/>
              <a:t>Level of Academic Challenge (LAC</a:t>
            </a:r>
            <a:r>
              <a:rPr lang="en-US" i="1" dirty="0" smtClean="0"/>
              <a:t>) – significant for # credit hours earned</a:t>
            </a:r>
          </a:p>
          <a:p>
            <a:pPr lvl="1"/>
            <a:r>
              <a:rPr lang="en-US" i="1" dirty="0"/>
              <a:t>Student‐Faculty Interaction (SFI</a:t>
            </a:r>
            <a:r>
              <a:rPr lang="en-US" i="1" dirty="0" smtClean="0"/>
              <a:t>) - # credit hours &amp; persistence</a:t>
            </a:r>
          </a:p>
          <a:p>
            <a:pPr lvl="1"/>
            <a:r>
              <a:rPr lang="en-US" i="1" dirty="0"/>
              <a:t>Supportive Campus Environment (SCE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/>
              <a:t>Deep Approaches to Learning (DAL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Reliability </a:t>
            </a:r>
          </a:p>
          <a:p>
            <a:pPr lvl="1"/>
            <a:r>
              <a:rPr lang="en-US" i="1" dirty="0" smtClean="0"/>
              <a:t>Measuring of concepts &amp; constructs – internal consistency</a:t>
            </a:r>
          </a:p>
          <a:p>
            <a:pPr lvl="1"/>
            <a:r>
              <a:rPr lang="en-US" i="1" dirty="0" smtClean="0"/>
              <a:t>Stability over time &amp; repeat administration</a:t>
            </a:r>
          </a:p>
          <a:p>
            <a:pPr lvl="1"/>
            <a:r>
              <a:rPr lang="en-US" i="1" dirty="0" smtClean="0"/>
              <a:t>Generalizable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cameron.edu/uploads/4f/77/4f77e0b36dcabd84016a877242397b19/NSSE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"/>
            <a:ext cx="1752600" cy="71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Measured 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2300" dirty="0"/>
              <a:t>The area of Academic Challenge includes four areas—</a:t>
            </a:r>
            <a:r>
              <a:rPr lang="en-US" sz="2300" i="1" dirty="0"/>
              <a:t>Higher-Order Learning, Reflective and Integrative Learning, Quantitative Reasoning, </a:t>
            </a:r>
            <a:r>
              <a:rPr lang="en-US" sz="2300" dirty="0"/>
              <a:t>and </a:t>
            </a:r>
            <a:r>
              <a:rPr lang="en-US" sz="2300" i="1" dirty="0"/>
              <a:t>Learning Strategies</a:t>
            </a:r>
            <a:r>
              <a:rPr lang="en-US" sz="2300" dirty="0"/>
              <a:t>.</a:t>
            </a:r>
          </a:p>
          <a:p>
            <a:pPr marL="114300" indent="0">
              <a:buNone/>
            </a:pPr>
            <a:endParaRPr lang="en-US" sz="2300" i="1" dirty="0"/>
          </a:p>
          <a:p>
            <a:pPr marL="114300" indent="0">
              <a:buNone/>
            </a:pPr>
            <a:r>
              <a:rPr lang="en-US" sz="2300" i="1" dirty="0"/>
              <a:t>Higher-Order Learning</a:t>
            </a:r>
            <a:r>
              <a:rPr lang="en-US" sz="2300" dirty="0"/>
              <a:t>—How much courses emphasize advanced thinking skills such as applying theories to practical problems or synthesizing information into new interpretations</a:t>
            </a:r>
          </a:p>
          <a:p>
            <a:pPr marL="114300" indent="0">
              <a:buNone/>
            </a:pPr>
            <a:endParaRPr lang="en-US" sz="2300" dirty="0"/>
          </a:p>
          <a:p>
            <a:r>
              <a:rPr lang="en-US" sz="2300" dirty="0"/>
              <a:t>Higher-Order Learning  (α2004 = .82, α2005 = .82)</a:t>
            </a:r>
          </a:p>
          <a:p>
            <a:pPr lvl="1"/>
            <a:r>
              <a:rPr lang="en-US" sz="2300" dirty="0"/>
              <a:t>HL1 Analyzed the basic elements of an idea, experience, or theory, such as examining a</a:t>
            </a:r>
          </a:p>
          <a:p>
            <a:pPr lvl="1"/>
            <a:r>
              <a:rPr lang="en-US" sz="2300" dirty="0"/>
              <a:t>particular case or situation in depth and considering its components</a:t>
            </a:r>
          </a:p>
          <a:p>
            <a:pPr lvl="1"/>
            <a:r>
              <a:rPr lang="en-US" sz="2300" dirty="0"/>
              <a:t>HL2 Synthesized and organized ideas, information, or experiences into new, more complex</a:t>
            </a:r>
          </a:p>
          <a:p>
            <a:pPr lvl="1"/>
            <a:r>
              <a:rPr lang="en-US" sz="2300" dirty="0"/>
              <a:t>interpretations and relationships</a:t>
            </a:r>
          </a:p>
          <a:p>
            <a:pPr lvl="1"/>
            <a:r>
              <a:rPr lang="en-US" sz="2300" dirty="0"/>
              <a:t>HL3 Made judgments about the value of information, arguments, or methods, such as</a:t>
            </a:r>
          </a:p>
          <a:p>
            <a:pPr lvl="1"/>
            <a:r>
              <a:rPr lang="en-US" sz="2300" dirty="0"/>
              <a:t>examining how others gathered and interpreted data and assessing the soundness of</a:t>
            </a:r>
          </a:p>
          <a:p>
            <a:pPr lvl="1"/>
            <a:r>
              <a:rPr lang="en-US" sz="2300" dirty="0"/>
              <a:t>their conclusions</a:t>
            </a:r>
          </a:p>
          <a:p>
            <a:pPr lvl="1"/>
            <a:r>
              <a:rPr lang="en-US" sz="2300" dirty="0"/>
              <a:t>HL4 Applied theories or concepts to practical problems or in new situations</a:t>
            </a:r>
          </a:p>
          <a:p>
            <a:endParaRPr lang="en-US" dirty="0"/>
          </a:p>
        </p:txBody>
      </p:sp>
      <p:pic>
        <p:nvPicPr>
          <p:cNvPr id="4" name="Picture 2" descr="http://www.cameron.edu/uploads/4f/77/4f77e0b36dcabd84016a877242397b19/NSSE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260262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8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780</TotalTime>
  <Words>1801</Words>
  <Application>Microsoft Office PowerPoint</Application>
  <PresentationFormat>On-screen Show (4:3)</PresentationFormat>
  <Paragraphs>263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Adjacency</vt:lpstr>
      <vt:lpstr>Improving Retention Rates </vt:lpstr>
      <vt:lpstr>Presentation Outline</vt:lpstr>
      <vt:lpstr>Session Goals</vt:lpstr>
      <vt:lpstr>Introduction to OIRA</vt:lpstr>
      <vt:lpstr>What Data is on our Website?</vt:lpstr>
      <vt:lpstr>Section i:  sources of data</vt:lpstr>
      <vt:lpstr>Surveys</vt:lpstr>
      <vt:lpstr>PowerPoint Presentation</vt:lpstr>
      <vt:lpstr>Areas Measured by </vt:lpstr>
      <vt:lpstr>PowerPoint Presentation</vt:lpstr>
      <vt:lpstr>University Departments</vt:lpstr>
      <vt:lpstr>Combining Data </vt:lpstr>
      <vt:lpstr>Finding the data that fits your needs</vt:lpstr>
      <vt:lpstr>Section II: policy analysis</vt:lpstr>
      <vt:lpstr>Policy Analysis</vt:lpstr>
      <vt:lpstr>Examples</vt:lpstr>
      <vt:lpstr>Example 1: Advising Policies</vt:lpstr>
      <vt:lpstr>Retention Rates by ACT Score and 1st Term Credits</vt:lpstr>
      <vt:lpstr>Augmenting University Data</vt:lpstr>
      <vt:lpstr>Example 2: Financial Aid Policy</vt:lpstr>
      <vt:lpstr>Getting to causality…</vt:lpstr>
      <vt:lpstr>Retention Rates by ACT Score and Need Status</vt:lpstr>
      <vt:lpstr>The Dashed Lines</vt:lpstr>
      <vt:lpstr>Retention Rates by ACT Score and Need Status</vt:lpstr>
      <vt:lpstr>The Solid Lines</vt:lpstr>
      <vt:lpstr>Section III: predictive modeling</vt:lpstr>
      <vt:lpstr>Risk Factors &amp; Retention</vt:lpstr>
      <vt:lpstr>Regression</vt:lpstr>
      <vt:lpstr>Machine Learning Algorithms</vt:lpstr>
      <vt:lpstr>An Example MLA – Random Forest</vt:lpstr>
      <vt:lpstr>An Example Decision Tree</vt:lpstr>
      <vt:lpstr>Advantages &amp; Disadvantages</vt:lpstr>
      <vt:lpstr>Improving Retention Rates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</dc:title>
  <dc:creator>Rueben J. Ternes</dc:creator>
  <cp:lastModifiedBy>Rueben J. Ternes</cp:lastModifiedBy>
  <cp:revision>141</cp:revision>
  <cp:lastPrinted>2013-03-13T19:03:58Z</cp:lastPrinted>
  <dcterms:created xsi:type="dcterms:W3CDTF">2006-08-16T00:00:00Z</dcterms:created>
  <dcterms:modified xsi:type="dcterms:W3CDTF">2013-03-13T19:26:14Z</dcterms:modified>
</cp:coreProperties>
</file>