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5"/>
  </p:notesMasterIdLst>
  <p:sldIdLst>
    <p:sldId id="256" r:id="rId2"/>
    <p:sldId id="272" r:id="rId3"/>
    <p:sldId id="273" r:id="rId4"/>
    <p:sldId id="282" r:id="rId5"/>
    <p:sldId id="293" r:id="rId6"/>
    <p:sldId id="277" r:id="rId7"/>
    <p:sldId id="274" r:id="rId8"/>
    <p:sldId id="278" r:id="rId9"/>
    <p:sldId id="279" r:id="rId10"/>
    <p:sldId id="287" r:id="rId11"/>
    <p:sldId id="276" r:id="rId12"/>
    <p:sldId id="280" r:id="rId13"/>
    <p:sldId id="275" r:id="rId14"/>
    <p:sldId id="294" r:id="rId15"/>
    <p:sldId id="295" r:id="rId16"/>
    <p:sldId id="290" r:id="rId17"/>
    <p:sldId id="286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05" r:id="rId27"/>
    <p:sldId id="306" r:id="rId28"/>
    <p:sldId id="307" r:id="rId29"/>
    <p:sldId id="308" r:id="rId30"/>
    <p:sldId id="309" r:id="rId31"/>
    <p:sldId id="310" r:id="rId32"/>
    <p:sldId id="311" r:id="rId33"/>
    <p:sldId id="312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55" autoAdjust="0"/>
    <p:restoredTop sz="94660"/>
  </p:normalViewPr>
  <p:slideViewPr>
    <p:cSldViewPr>
      <p:cViewPr>
        <p:scale>
          <a:sx n="80" d="100"/>
          <a:sy n="80" d="100"/>
        </p:scale>
        <p:origin x="-1920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79892B-D89C-49F4-AAA3-DD20278CFF1B}" type="doc">
      <dgm:prSet loTypeId="urn:microsoft.com/office/officeart/2005/8/layout/vList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775D59F-E31C-45E2-AEDA-88F90594655F}">
      <dgm:prSet/>
      <dgm:spPr/>
      <dgm:t>
        <a:bodyPr/>
        <a:lstStyle/>
        <a:p>
          <a:pPr rtl="0"/>
          <a:r>
            <a:rPr lang="en-US" smtClean="0"/>
            <a:t>Created scorecards to display trend data to track progress.</a:t>
          </a:r>
          <a:endParaRPr lang="en-US"/>
        </a:p>
      </dgm:t>
    </dgm:pt>
    <dgm:pt modelId="{E496F4E6-9B9F-47BD-943B-2D6127A6902E}" type="parTrans" cxnId="{6219FA75-4C85-434A-B83D-C84C9106B9F1}">
      <dgm:prSet/>
      <dgm:spPr/>
      <dgm:t>
        <a:bodyPr/>
        <a:lstStyle/>
        <a:p>
          <a:endParaRPr lang="en-US"/>
        </a:p>
      </dgm:t>
    </dgm:pt>
    <dgm:pt modelId="{070DA4A3-D9C5-4EB4-8644-60C5CD48FF59}" type="sibTrans" cxnId="{6219FA75-4C85-434A-B83D-C84C9106B9F1}">
      <dgm:prSet/>
      <dgm:spPr/>
      <dgm:t>
        <a:bodyPr/>
        <a:lstStyle/>
        <a:p>
          <a:endParaRPr lang="en-US"/>
        </a:p>
      </dgm:t>
    </dgm:pt>
    <dgm:pt modelId="{5D450195-B532-4F04-9EAF-9CDD242E98BE}">
      <dgm:prSet/>
      <dgm:spPr/>
      <dgm:t>
        <a:bodyPr/>
        <a:lstStyle/>
        <a:p>
          <a:pPr rtl="0"/>
          <a:r>
            <a:rPr lang="en-US" dirty="0" smtClean="0"/>
            <a:t>Aggressively displayed minority/majority differences in student outcomes  </a:t>
          </a:r>
          <a:endParaRPr lang="en-US" dirty="0"/>
        </a:p>
      </dgm:t>
    </dgm:pt>
    <dgm:pt modelId="{76A708DC-3114-49AF-919C-7275D3CE5C97}" type="parTrans" cxnId="{95CB7F56-EC45-48F5-B5D5-36AB33367341}">
      <dgm:prSet/>
      <dgm:spPr/>
      <dgm:t>
        <a:bodyPr/>
        <a:lstStyle/>
        <a:p>
          <a:endParaRPr lang="en-US"/>
        </a:p>
      </dgm:t>
    </dgm:pt>
    <dgm:pt modelId="{8FB17B95-CBD7-4EA1-BEF2-E3F51BEFE6FD}" type="sibTrans" cxnId="{95CB7F56-EC45-48F5-B5D5-36AB33367341}">
      <dgm:prSet/>
      <dgm:spPr/>
      <dgm:t>
        <a:bodyPr/>
        <a:lstStyle/>
        <a:p>
          <a:endParaRPr lang="en-US"/>
        </a:p>
      </dgm:t>
    </dgm:pt>
    <dgm:pt modelId="{FA254602-D7E0-4724-B54A-1138465DA994}" type="pres">
      <dgm:prSet presAssocID="{8679892B-D89C-49F4-AAA3-DD20278CFF1B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44D8DFB-7F4C-46D2-BC47-DAFEF78E87F2}" type="pres">
      <dgm:prSet presAssocID="{D775D59F-E31C-45E2-AEDA-88F90594655F}" presName="comp" presStyleCnt="0"/>
      <dgm:spPr/>
    </dgm:pt>
    <dgm:pt modelId="{1C27A5A8-021E-4AC5-82B5-CD4AC874856E}" type="pres">
      <dgm:prSet presAssocID="{D775D59F-E31C-45E2-AEDA-88F90594655F}" presName="box" presStyleLbl="node1" presStyleIdx="0" presStyleCnt="2"/>
      <dgm:spPr/>
      <dgm:t>
        <a:bodyPr/>
        <a:lstStyle/>
        <a:p>
          <a:endParaRPr lang="en-US"/>
        </a:p>
      </dgm:t>
    </dgm:pt>
    <dgm:pt modelId="{76DD55E5-1CFA-47A8-ADB1-A72ED05A2E34}" type="pres">
      <dgm:prSet presAssocID="{D775D59F-E31C-45E2-AEDA-88F90594655F}" presName="img" presStyleLbl="fgImgPlace1" presStyleIdx="0" presStyleCnt="2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E7CB8EC3-529F-4CDC-B93A-FF771F3BAE7A}" type="pres">
      <dgm:prSet presAssocID="{D775D59F-E31C-45E2-AEDA-88F90594655F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1C112F-F36C-4396-B1E1-D17A830703FD}" type="pres">
      <dgm:prSet presAssocID="{070DA4A3-D9C5-4EB4-8644-60C5CD48FF59}" presName="spacer" presStyleCnt="0"/>
      <dgm:spPr/>
    </dgm:pt>
    <dgm:pt modelId="{7F0A2E83-F979-402B-A936-7CDBC4AFEAC9}" type="pres">
      <dgm:prSet presAssocID="{5D450195-B532-4F04-9EAF-9CDD242E98BE}" presName="comp" presStyleCnt="0"/>
      <dgm:spPr/>
    </dgm:pt>
    <dgm:pt modelId="{A391BB62-890A-4A78-8960-FC3CA92B3548}" type="pres">
      <dgm:prSet presAssocID="{5D450195-B532-4F04-9EAF-9CDD242E98BE}" presName="box" presStyleLbl="node1" presStyleIdx="1" presStyleCnt="2"/>
      <dgm:spPr/>
      <dgm:t>
        <a:bodyPr/>
        <a:lstStyle/>
        <a:p>
          <a:endParaRPr lang="en-US"/>
        </a:p>
      </dgm:t>
    </dgm:pt>
    <dgm:pt modelId="{98A2B824-00F4-4173-ABFE-542AD8FAFE96}" type="pres">
      <dgm:prSet presAssocID="{5D450195-B532-4F04-9EAF-9CDD242E98BE}" presName="img" presStyleLbl="fgImgPlace1" presStyleIdx="1" presStyleCnt="2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185DEFAF-0F88-4C95-8BB4-ACF49C5E8A76}" type="pres">
      <dgm:prSet presAssocID="{5D450195-B532-4F04-9EAF-9CDD242E98BE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19FA75-4C85-434A-B83D-C84C9106B9F1}" srcId="{8679892B-D89C-49F4-AAA3-DD20278CFF1B}" destId="{D775D59F-E31C-45E2-AEDA-88F90594655F}" srcOrd="0" destOrd="0" parTransId="{E496F4E6-9B9F-47BD-943B-2D6127A6902E}" sibTransId="{070DA4A3-D9C5-4EB4-8644-60C5CD48FF59}"/>
    <dgm:cxn modelId="{EC95D530-1A99-45C2-8FD0-2D6F3814B482}" type="presOf" srcId="{5D450195-B532-4F04-9EAF-9CDD242E98BE}" destId="{A391BB62-890A-4A78-8960-FC3CA92B3548}" srcOrd="0" destOrd="0" presId="urn:microsoft.com/office/officeart/2005/8/layout/vList4"/>
    <dgm:cxn modelId="{C5E14B47-DC9A-48A3-A2BF-E05BF0CCB0C3}" type="presOf" srcId="{D775D59F-E31C-45E2-AEDA-88F90594655F}" destId="{1C27A5A8-021E-4AC5-82B5-CD4AC874856E}" srcOrd="0" destOrd="0" presId="urn:microsoft.com/office/officeart/2005/8/layout/vList4"/>
    <dgm:cxn modelId="{E3834077-C5D2-4C8B-A38B-F386F6FD9461}" type="presOf" srcId="{D775D59F-E31C-45E2-AEDA-88F90594655F}" destId="{E7CB8EC3-529F-4CDC-B93A-FF771F3BAE7A}" srcOrd="1" destOrd="0" presId="urn:microsoft.com/office/officeart/2005/8/layout/vList4"/>
    <dgm:cxn modelId="{12FDB57D-3F23-41AF-96B5-0321FF15173F}" type="presOf" srcId="{5D450195-B532-4F04-9EAF-9CDD242E98BE}" destId="{185DEFAF-0F88-4C95-8BB4-ACF49C5E8A76}" srcOrd="1" destOrd="0" presId="urn:microsoft.com/office/officeart/2005/8/layout/vList4"/>
    <dgm:cxn modelId="{95CB7F56-EC45-48F5-B5D5-36AB33367341}" srcId="{8679892B-D89C-49F4-AAA3-DD20278CFF1B}" destId="{5D450195-B532-4F04-9EAF-9CDD242E98BE}" srcOrd="1" destOrd="0" parTransId="{76A708DC-3114-49AF-919C-7275D3CE5C97}" sibTransId="{8FB17B95-CBD7-4EA1-BEF2-E3F51BEFE6FD}"/>
    <dgm:cxn modelId="{7DEA4B71-2874-4F47-BB70-1C059A987D45}" type="presOf" srcId="{8679892B-D89C-49F4-AAA3-DD20278CFF1B}" destId="{FA254602-D7E0-4724-B54A-1138465DA994}" srcOrd="0" destOrd="0" presId="urn:microsoft.com/office/officeart/2005/8/layout/vList4"/>
    <dgm:cxn modelId="{0D7BBF44-06D0-4370-A5EF-3713660BC2A1}" type="presParOf" srcId="{FA254602-D7E0-4724-B54A-1138465DA994}" destId="{744D8DFB-7F4C-46D2-BC47-DAFEF78E87F2}" srcOrd="0" destOrd="0" presId="urn:microsoft.com/office/officeart/2005/8/layout/vList4"/>
    <dgm:cxn modelId="{98CC5F3B-7193-4204-A06B-E92DBED74F40}" type="presParOf" srcId="{744D8DFB-7F4C-46D2-BC47-DAFEF78E87F2}" destId="{1C27A5A8-021E-4AC5-82B5-CD4AC874856E}" srcOrd="0" destOrd="0" presId="urn:microsoft.com/office/officeart/2005/8/layout/vList4"/>
    <dgm:cxn modelId="{3E76B992-1803-45AF-B9A5-12CC5EFF3134}" type="presParOf" srcId="{744D8DFB-7F4C-46D2-BC47-DAFEF78E87F2}" destId="{76DD55E5-1CFA-47A8-ADB1-A72ED05A2E34}" srcOrd="1" destOrd="0" presId="urn:microsoft.com/office/officeart/2005/8/layout/vList4"/>
    <dgm:cxn modelId="{E378C06C-06AD-4CA8-9BC6-F0F182580AB9}" type="presParOf" srcId="{744D8DFB-7F4C-46D2-BC47-DAFEF78E87F2}" destId="{E7CB8EC3-529F-4CDC-B93A-FF771F3BAE7A}" srcOrd="2" destOrd="0" presId="urn:microsoft.com/office/officeart/2005/8/layout/vList4"/>
    <dgm:cxn modelId="{91D2FD26-417A-4B07-B482-51B235F39F1D}" type="presParOf" srcId="{FA254602-D7E0-4724-B54A-1138465DA994}" destId="{EF1C112F-F36C-4396-B1E1-D17A830703FD}" srcOrd="1" destOrd="0" presId="urn:microsoft.com/office/officeart/2005/8/layout/vList4"/>
    <dgm:cxn modelId="{4E6166CA-6021-45D4-B804-C519C7613AA9}" type="presParOf" srcId="{FA254602-D7E0-4724-B54A-1138465DA994}" destId="{7F0A2E83-F979-402B-A936-7CDBC4AFEAC9}" srcOrd="2" destOrd="0" presId="urn:microsoft.com/office/officeart/2005/8/layout/vList4"/>
    <dgm:cxn modelId="{3A29B972-647B-4C4D-A9B8-D960E51E1A70}" type="presParOf" srcId="{7F0A2E83-F979-402B-A936-7CDBC4AFEAC9}" destId="{A391BB62-890A-4A78-8960-FC3CA92B3548}" srcOrd="0" destOrd="0" presId="urn:microsoft.com/office/officeart/2005/8/layout/vList4"/>
    <dgm:cxn modelId="{5F4C8292-22D9-4B38-8EF7-A9C3AD41E3E7}" type="presParOf" srcId="{7F0A2E83-F979-402B-A936-7CDBC4AFEAC9}" destId="{98A2B824-00F4-4173-ABFE-542AD8FAFE96}" srcOrd="1" destOrd="0" presId="urn:microsoft.com/office/officeart/2005/8/layout/vList4"/>
    <dgm:cxn modelId="{F0F5EAB9-6183-4853-BFD5-E67C835D1D29}" type="presParOf" srcId="{7F0A2E83-F979-402B-A936-7CDBC4AFEAC9}" destId="{185DEFAF-0F88-4C95-8BB4-ACF49C5E8A76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27A5A8-021E-4AC5-82B5-CD4AC874856E}">
      <dsp:nvSpPr>
        <dsp:cNvPr id="0" name=""/>
        <dsp:cNvSpPr/>
      </dsp:nvSpPr>
      <dsp:spPr>
        <a:xfrm>
          <a:off x="0" y="0"/>
          <a:ext cx="6777317" cy="167053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Created scorecards to display trend data to track progress.</a:t>
          </a:r>
          <a:endParaRPr lang="en-US" sz="2800" kern="1200"/>
        </a:p>
      </dsp:txBody>
      <dsp:txXfrm>
        <a:off x="1522516" y="0"/>
        <a:ext cx="5254800" cy="1670533"/>
      </dsp:txXfrm>
    </dsp:sp>
    <dsp:sp modelId="{76DD55E5-1CFA-47A8-ADB1-A72ED05A2E34}">
      <dsp:nvSpPr>
        <dsp:cNvPr id="0" name=""/>
        <dsp:cNvSpPr/>
      </dsp:nvSpPr>
      <dsp:spPr>
        <a:xfrm>
          <a:off x="167053" y="167053"/>
          <a:ext cx="1355463" cy="1336426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91BB62-890A-4A78-8960-FC3CA92B3548}">
      <dsp:nvSpPr>
        <dsp:cNvPr id="0" name=""/>
        <dsp:cNvSpPr/>
      </dsp:nvSpPr>
      <dsp:spPr>
        <a:xfrm>
          <a:off x="0" y="1837586"/>
          <a:ext cx="6777317" cy="167053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Aggressively displayed minority/majority differences in student outcomes  </a:t>
          </a:r>
          <a:endParaRPr lang="en-US" sz="2800" kern="1200" dirty="0"/>
        </a:p>
      </dsp:txBody>
      <dsp:txXfrm>
        <a:off x="1522516" y="1837586"/>
        <a:ext cx="5254800" cy="1670533"/>
      </dsp:txXfrm>
    </dsp:sp>
    <dsp:sp modelId="{98A2B824-00F4-4173-ABFE-542AD8FAFE96}">
      <dsp:nvSpPr>
        <dsp:cNvPr id="0" name=""/>
        <dsp:cNvSpPr/>
      </dsp:nvSpPr>
      <dsp:spPr>
        <a:xfrm>
          <a:off x="167053" y="2004640"/>
          <a:ext cx="1355463" cy="1336426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F02423-923D-4D5B-8938-F1C41E2FCAA8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B10440-921A-42AC-86A8-061DBE4A1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313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Events leading to change:</a:t>
            </a:r>
          </a:p>
          <a:p>
            <a:r>
              <a:rPr lang="en-US" dirty="0" smtClean="0"/>
              <a:t>Foundations of Excellence 2005-2006</a:t>
            </a:r>
          </a:p>
          <a:p>
            <a:r>
              <a:rPr lang="en-US" dirty="0" smtClean="0"/>
              <a:t>Stagnant/declining</a:t>
            </a:r>
            <a:r>
              <a:rPr lang="en-US" baseline="0" dirty="0" smtClean="0"/>
              <a:t> retention and graduation rates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10440-921A-42AC-86A8-061DBE4A1B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95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5978AA8-2964-4460-96A7-423C005E3E6D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5F87F93-EED0-42E5-B1CE-F75E6033C601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8AA8-2964-4460-96A7-423C005E3E6D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7F93-EED0-42E5-B1CE-F75E6033C6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8AA8-2964-4460-96A7-423C005E3E6D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7F93-EED0-42E5-B1CE-F75E6033C6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8AA8-2964-4460-96A7-423C005E3E6D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7F93-EED0-42E5-B1CE-F75E6033C6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8AA8-2964-4460-96A7-423C005E3E6D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7F93-EED0-42E5-B1CE-F75E6033C6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8AA8-2964-4460-96A7-423C005E3E6D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7F93-EED0-42E5-B1CE-F75E6033C60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8AA8-2964-4460-96A7-423C005E3E6D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7F93-EED0-42E5-B1CE-F75E6033C6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8AA8-2964-4460-96A7-423C005E3E6D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7F93-EED0-42E5-B1CE-F75E6033C6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8AA8-2964-4460-96A7-423C005E3E6D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7F93-EED0-42E5-B1CE-F75E6033C6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8AA8-2964-4460-96A7-423C005E3E6D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7F93-EED0-42E5-B1CE-F75E6033C601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8AA8-2964-4460-96A7-423C005E3E6D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7F93-EED0-42E5-B1CE-F75E6033C6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5978AA8-2964-4460-96A7-423C005E3E6D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5F87F93-EED0-42E5-B1CE-F75E6033C6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akland.edu/oir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b="1" dirty="0"/>
              <a:t>Boosting Retention</a:t>
            </a:r>
            <a:r>
              <a:rPr lang="en-US" sz="4800" b="1" dirty="0" smtClean="0"/>
              <a:t>: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How a Change in Advising Led to Retention Gains (and How We Know it was Advising)</a:t>
            </a:r>
          </a:p>
        </p:txBody>
      </p:sp>
    </p:spTree>
    <p:extLst>
      <p:ext uri="{BB962C8B-B14F-4D97-AF65-F5344CB8AC3E}">
        <p14:creationId xmlns:p14="http://schemas.microsoft.com/office/powerpoint/2010/main" val="383916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Major/Career Exploration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en-US" b="1" dirty="0" smtClean="0"/>
              <a:t>Then:  </a:t>
            </a:r>
          </a:p>
          <a:p>
            <a:r>
              <a:rPr lang="en-US" dirty="0" smtClean="0"/>
              <a:t>Assumed student had “decided” since advising done in academic unit</a:t>
            </a:r>
          </a:p>
          <a:p>
            <a:r>
              <a:rPr lang="en-US" dirty="0" smtClean="0"/>
              <a:t>Incumbent on student to ask for major/career exploration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b="1" dirty="0" smtClean="0"/>
              <a:t>Now:</a:t>
            </a:r>
          </a:p>
          <a:p>
            <a:r>
              <a:rPr lang="en-US" dirty="0" smtClean="0"/>
              <a:t>Embedded exploration in all interactions with adviser</a:t>
            </a:r>
          </a:p>
          <a:p>
            <a:r>
              <a:rPr lang="en-US" dirty="0" smtClean="0"/>
              <a:t>MBTI/SII available to all students</a:t>
            </a:r>
          </a:p>
          <a:p>
            <a:r>
              <a:rPr lang="en-US" dirty="0" smtClean="0"/>
              <a:t>Parallel Plans</a:t>
            </a:r>
          </a:p>
        </p:txBody>
      </p:sp>
    </p:spTree>
    <p:extLst>
      <p:ext uri="{BB962C8B-B14F-4D97-AF65-F5344CB8AC3E}">
        <p14:creationId xmlns:p14="http://schemas.microsoft.com/office/powerpoint/2010/main" val="280221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Transitions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US" b="1" dirty="0" smtClean="0"/>
              <a:t>Then:  </a:t>
            </a:r>
          </a:p>
          <a:p>
            <a:r>
              <a:rPr lang="en-US" dirty="0" smtClean="0"/>
              <a:t>Summer orientation only university-wide support for transition from high school</a:t>
            </a:r>
          </a:p>
          <a:p>
            <a:r>
              <a:rPr lang="en-US" dirty="0" smtClean="0"/>
              <a:t>Students could opt-in to smaller programs if desired</a:t>
            </a:r>
          </a:p>
          <a:p>
            <a:r>
              <a:rPr lang="en-US" dirty="0" smtClean="0"/>
              <a:t>No formal process for transition to second year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en-US" b="1" dirty="0" smtClean="0"/>
              <a:t>Now:</a:t>
            </a:r>
          </a:p>
          <a:p>
            <a:r>
              <a:rPr lang="en-US" dirty="0" smtClean="0"/>
              <a:t>Focus on transition from high school and navigating first year of college</a:t>
            </a:r>
          </a:p>
          <a:p>
            <a:r>
              <a:rPr lang="en-US" dirty="0" smtClean="0"/>
              <a:t>Collaboration with advising units to create successful transition to second year</a:t>
            </a:r>
          </a:p>
          <a:p>
            <a:pPr lvl="1"/>
            <a:r>
              <a:rPr lang="en-US" dirty="0" smtClean="0"/>
              <a:t>Co-sponsored programming</a:t>
            </a:r>
            <a:endParaRPr lang="en-US" dirty="0"/>
          </a:p>
          <a:p>
            <a:pPr lvl="1"/>
            <a:r>
              <a:rPr lang="en-US" dirty="0" smtClean="0"/>
              <a:t>Hand-off documents</a:t>
            </a:r>
          </a:p>
          <a:p>
            <a:pPr lvl="1"/>
            <a:r>
              <a:rPr lang="en-US" dirty="0" smtClean="0"/>
              <a:t>Second Year Experience (SYE)</a:t>
            </a:r>
          </a:p>
        </p:txBody>
      </p:sp>
    </p:spTree>
    <p:extLst>
      <p:ext uri="{BB962C8B-B14F-4D97-AF65-F5344CB8AC3E}">
        <p14:creationId xmlns:p14="http://schemas.microsoft.com/office/powerpoint/2010/main" val="102021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Communication to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b="1" dirty="0" smtClean="0"/>
              <a:t>Then:  </a:t>
            </a:r>
          </a:p>
          <a:p>
            <a:r>
              <a:rPr lang="en-US" dirty="0" smtClean="0"/>
              <a:t>Communication messages and frequency varied for all FTIACs</a:t>
            </a:r>
          </a:p>
          <a:p>
            <a:r>
              <a:rPr lang="en-US" dirty="0" smtClean="0"/>
              <a:t>Dependent on advising unit</a:t>
            </a:r>
          </a:p>
          <a:p>
            <a:pPr marL="365760" lvl="1" indent="0">
              <a:buNone/>
            </a:pPr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10000"/>
          </a:bodyPr>
          <a:lstStyle/>
          <a:p>
            <a:pPr marL="68580" indent="0">
              <a:buNone/>
            </a:pPr>
            <a:r>
              <a:rPr lang="en-US" b="1" dirty="0" smtClean="0"/>
              <a:t>Now:</a:t>
            </a:r>
          </a:p>
          <a:p>
            <a:r>
              <a:rPr lang="en-US" dirty="0" smtClean="0"/>
              <a:t>Full-time Communications Coordinator</a:t>
            </a:r>
          </a:p>
          <a:p>
            <a:r>
              <a:rPr lang="en-US" dirty="0" smtClean="0"/>
              <a:t>Greater incorporation of university-wide expectations and messages</a:t>
            </a:r>
          </a:p>
          <a:p>
            <a:r>
              <a:rPr lang="en-US" dirty="0" smtClean="0"/>
              <a:t>Robust communication plan includes various mediums</a:t>
            </a:r>
          </a:p>
        </p:txBody>
      </p:sp>
    </p:spTree>
    <p:extLst>
      <p:ext uri="{BB962C8B-B14F-4D97-AF65-F5344CB8AC3E}">
        <p14:creationId xmlns:p14="http://schemas.microsoft.com/office/powerpoint/2010/main" val="158943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Endless Possibilities</a:t>
            </a:r>
            <a:endParaRPr lang="en-US" sz="4000" b="1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It’s more than advising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66224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Students are given direct contact information for adviser</a:t>
            </a:r>
          </a:p>
          <a:p>
            <a:r>
              <a:rPr lang="en-US" dirty="0" smtClean="0"/>
              <a:t>Front desk staffed to personally answer all walk-in, phone and email inquiries</a:t>
            </a:r>
          </a:p>
          <a:p>
            <a:r>
              <a:rPr lang="en-US" dirty="0" smtClean="0"/>
              <a:t>Most email communications come directly from adviser; video messages too!</a:t>
            </a:r>
          </a:p>
          <a:p>
            <a:r>
              <a:rPr lang="en-US" dirty="0" smtClean="0"/>
              <a:t>Students regularly receive phone calls from FYAC staff</a:t>
            </a:r>
          </a:p>
          <a:p>
            <a:r>
              <a:rPr lang="en-US" dirty="0" smtClean="0"/>
              <a:t>FYAC adviser in cafeteria every week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838200"/>
            <a:ext cx="2035661" cy="1470025"/>
          </a:xfrm>
          <a:prstGeom prst="rect">
            <a:avLst/>
          </a:prstGeo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5638800"/>
            <a:ext cx="5638800" cy="727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72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Paying Attention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Birthday greeting</a:t>
            </a:r>
          </a:p>
          <a:p>
            <a:r>
              <a:rPr lang="en-US" dirty="0" smtClean="0"/>
              <a:t>Dean’s list congratulatory letter with hand-written note from adviser</a:t>
            </a:r>
          </a:p>
          <a:p>
            <a:r>
              <a:rPr lang="en-US" dirty="0"/>
              <a:t>Appointment no show follow-up</a:t>
            </a:r>
          </a:p>
          <a:p>
            <a:r>
              <a:rPr lang="en-US" dirty="0"/>
              <a:t>“We haven’t seen you” reach-out</a:t>
            </a:r>
          </a:p>
          <a:p>
            <a:r>
              <a:rPr lang="en-US" dirty="0" smtClean="0"/>
              <a:t>Reach-out to those below full-time status or not registered</a:t>
            </a:r>
          </a:p>
          <a:p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762000"/>
            <a:ext cx="1981200" cy="20075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4876800"/>
            <a:ext cx="2209800" cy="1568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61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Support for At-Risk/Struggling Students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Conditional admits</a:t>
            </a:r>
          </a:p>
          <a:p>
            <a:pPr lvl="1"/>
            <a:r>
              <a:rPr lang="en-US" dirty="0" smtClean="0"/>
              <a:t>Required success course, success coaches</a:t>
            </a:r>
            <a:endParaRPr lang="en-US" dirty="0"/>
          </a:p>
          <a:p>
            <a:r>
              <a:rPr lang="en-US" dirty="0"/>
              <a:t>Low ACT/HSGPA</a:t>
            </a:r>
          </a:p>
          <a:p>
            <a:pPr lvl="1"/>
            <a:r>
              <a:rPr lang="en-US" dirty="0"/>
              <a:t>Five touch-points in fall semester in collaboration with Housing and Center for Multicultural </a:t>
            </a:r>
            <a:r>
              <a:rPr lang="en-US" dirty="0" smtClean="0"/>
              <a:t>Initiatives</a:t>
            </a:r>
            <a:endParaRPr lang="en-US" dirty="0"/>
          </a:p>
          <a:p>
            <a:r>
              <a:rPr lang="en-US" dirty="0" smtClean="0"/>
              <a:t>Students on academic probation</a:t>
            </a:r>
          </a:p>
          <a:p>
            <a:pPr lvl="1"/>
            <a:r>
              <a:rPr lang="en-US" dirty="0" smtClean="0"/>
              <a:t>Academic Recovery Workshop, probation tutorial, success coaches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27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Decisions and Transitions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Undecided (or re-deciding) students</a:t>
            </a:r>
          </a:p>
          <a:p>
            <a:pPr lvl="1"/>
            <a:r>
              <a:rPr lang="en-US" dirty="0" smtClean="0"/>
              <a:t>Pre-start workshops</a:t>
            </a:r>
          </a:p>
          <a:p>
            <a:pPr lvl="1"/>
            <a:r>
              <a:rPr lang="en-US" dirty="0" smtClean="0"/>
              <a:t>Undecided Checklist </a:t>
            </a:r>
          </a:p>
          <a:p>
            <a:pPr lvl="1"/>
            <a:r>
              <a:rPr lang="en-US" dirty="0" smtClean="0"/>
              <a:t>Fall series on exploring careers/majors</a:t>
            </a:r>
          </a:p>
          <a:p>
            <a:r>
              <a:rPr lang="en-US" dirty="0" smtClean="0"/>
              <a:t>Transition to advising units in second year</a:t>
            </a:r>
          </a:p>
          <a:p>
            <a:pPr lvl="1"/>
            <a:r>
              <a:rPr lang="en-US" dirty="0" smtClean="0"/>
              <a:t>Hand-off documents </a:t>
            </a:r>
            <a:endParaRPr lang="en-US" dirty="0"/>
          </a:p>
          <a:p>
            <a:pPr lvl="1"/>
            <a:r>
              <a:rPr lang="en-US" dirty="0" smtClean="0"/>
              <a:t>Easy access to list of released students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205" y="4419600"/>
            <a:ext cx="1474081" cy="19101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205" y="2057400"/>
            <a:ext cx="1474082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46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We Doing with Data?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4128929"/>
              </p:ext>
            </p:extLst>
          </p:nvPr>
        </p:nvGraphicFramePr>
        <p:xfrm>
          <a:off x="1043492" y="2323652"/>
          <a:ext cx="6777317" cy="35089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897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kinds of metrics are we looking 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Retention Rates</a:t>
            </a:r>
          </a:p>
          <a:p>
            <a:pPr lvl="1"/>
            <a:r>
              <a:rPr lang="en-US" dirty="0" smtClean="0"/>
              <a:t>Spliced by: Minority Status, Housing Status, Undecided Status</a:t>
            </a:r>
          </a:p>
          <a:p>
            <a:r>
              <a:rPr lang="en-US" dirty="0" smtClean="0"/>
              <a:t>Probation Rates</a:t>
            </a:r>
          </a:p>
          <a:p>
            <a:r>
              <a:rPr lang="en-US" dirty="0"/>
              <a:t>Success of students formerly on </a:t>
            </a:r>
            <a:r>
              <a:rPr lang="en-US" dirty="0" smtClean="0"/>
              <a:t>probation</a:t>
            </a:r>
          </a:p>
          <a:p>
            <a:r>
              <a:rPr lang="en-US" dirty="0" smtClean="0"/>
              <a:t>By Minority Status:</a:t>
            </a:r>
            <a:endParaRPr lang="en-US" dirty="0"/>
          </a:p>
          <a:p>
            <a:pPr lvl="1"/>
            <a:r>
              <a:rPr lang="en-US" dirty="0" smtClean="0"/>
              <a:t>GPAs (% getting 2.0, % getting 3.6)</a:t>
            </a:r>
          </a:p>
          <a:p>
            <a:pPr lvl="1"/>
            <a:r>
              <a:rPr lang="en-US" dirty="0" smtClean="0"/>
              <a:t>Credits Attempted</a:t>
            </a:r>
          </a:p>
          <a:p>
            <a:pPr lvl="1"/>
            <a:r>
              <a:rPr lang="en-US" dirty="0" smtClean="0"/>
              <a:t>Class Standing (i.e. credits earned)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89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Reuben </a:t>
            </a:r>
            <a:r>
              <a:rPr lang="en-US" dirty="0" err="1" smtClean="0"/>
              <a:t>Ternes</a:t>
            </a:r>
            <a:endParaRPr lang="en-US" dirty="0" smtClean="0"/>
          </a:p>
          <a:p>
            <a:pPr marL="365760" lvl="1" indent="0">
              <a:buNone/>
            </a:pPr>
            <a:r>
              <a:rPr lang="en-US" dirty="0" smtClean="0"/>
              <a:t>Research Associate</a:t>
            </a:r>
          </a:p>
          <a:p>
            <a:pPr marL="365760" lvl="1" indent="0">
              <a:buNone/>
            </a:pPr>
            <a:r>
              <a:rPr lang="en-US" dirty="0" smtClean="0"/>
              <a:t>Office of Institutional Research and Assessment</a:t>
            </a:r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Sara Webb</a:t>
            </a:r>
          </a:p>
          <a:p>
            <a:pPr marL="365760" lvl="1" indent="0">
              <a:buNone/>
            </a:pPr>
            <a:r>
              <a:rPr lang="en-US" dirty="0" smtClean="0"/>
              <a:t>Director</a:t>
            </a:r>
          </a:p>
          <a:p>
            <a:pPr marL="365760" lvl="1" indent="0">
              <a:buNone/>
            </a:pPr>
            <a:r>
              <a:rPr lang="en-US" dirty="0" smtClean="0"/>
              <a:t>First Year Advising 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05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Did We Find?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092434"/>
              </p:ext>
            </p:extLst>
          </p:nvPr>
        </p:nvGraphicFramePr>
        <p:xfrm>
          <a:off x="1371600" y="2209800"/>
          <a:ext cx="6553200" cy="41010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59953"/>
                <a:gridCol w="2170547"/>
                <a:gridCol w="1922700"/>
              </a:tblGrid>
              <a:tr h="314005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Full-Time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FTIAC Retention Rates by School &amp; College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38100" cmpd="sng"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40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School/College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effectLst/>
                        </a:rPr>
                        <a:t>2011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effectLst/>
                        </a:rPr>
                        <a:t>2012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140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Total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70.3%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78.1%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955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CAS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75.9%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79.5%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955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SBA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66.4%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75.7%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140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SEHS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74.3%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85.9%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955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SECS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70.6%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78.9%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955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SHS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73.0%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78.7%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955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SON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63.8%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78.2%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140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UP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62.3%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74.0%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642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&amp; After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Retention up almost 8%!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Retention up for every group of students!</a:t>
            </a:r>
          </a:p>
          <a:p>
            <a:pPr lvl="1"/>
            <a:r>
              <a:rPr lang="en-US" dirty="0" smtClean="0"/>
              <a:t>Up for every school and the college.</a:t>
            </a:r>
          </a:p>
          <a:p>
            <a:pPr lvl="1"/>
            <a:r>
              <a:rPr lang="en-US" dirty="0" smtClean="0"/>
              <a:t>Minority retention up 9%</a:t>
            </a:r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% of Students achieving Sophomore Status up!</a:t>
            </a:r>
          </a:p>
          <a:p>
            <a:endParaRPr lang="en-US" dirty="0"/>
          </a:p>
          <a:p>
            <a:r>
              <a:rPr lang="en-US" dirty="0" smtClean="0"/>
              <a:t>GPAs are up!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10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FYAC responsible for the increase in retention rates?</a:t>
            </a:r>
          </a:p>
          <a:p>
            <a:pPr lvl="1"/>
            <a:r>
              <a:rPr lang="en-US" dirty="0" smtClean="0"/>
              <a:t>We think so, but how can we be sure?</a:t>
            </a:r>
          </a:p>
          <a:p>
            <a:pPr lvl="1"/>
            <a:r>
              <a:rPr lang="en-US" dirty="0" smtClean="0"/>
              <a:t>Is it responsible for all of the increase?</a:t>
            </a:r>
          </a:p>
          <a:p>
            <a:endParaRPr lang="en-US" dirty="0"/>
          </a:p>
          <a:p>
            <a:r>
              <a:rPr lang="en-US" dirty="0" smtClean="0"/>
              <a:t>Correlation ≠ Causation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75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Accounting for Other Explanations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examining non-experimental data, like most educational interventions, one of the techniques researchers can use is to show that alternative hypotheses are unlikely.</a:t>
            </a:r>
          </a:p>
          <a:p>
            <a:endParaRPr lang="en-US" dirty="0"/>
          </a:p>
          <a:p>
            <a:r>
              <a:rPr lang="en-US" dirty="0" smtClean="0"/>
              <a:t>By dismissing all plausible alternative explanations, your own hypothesis is strengthened.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Explanations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Regression towards the mean</a:t>
            </a:r>
          </a:p>
          <a:p>
            <a:r>
              <a:rPr lang="en-US" dirty="0" smtClean="0"/>
              <a:t>Quality of the FTIAC population has improved – causing an increase in retention rates</a:t>
            </a:r>
          </a:p>
          <a:p>
            <a:r>
              <a:rPr lang="en-US" dirty="0" smtClean="0"/>
              <a:t>Random </a:t>
            </a:r>
            <a:r>
              <a:rPr lang="en-US" dirty="0"/>
              <a:t>Chance</a:t>
            </a:r>
          </a:p>
          <a:p>
            <a:r>
              <a:rPr lang="en-US" dirty="0" smtClean="0"/>
              <a:t>Other University Intervention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33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2011 vs.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2011 was a particularly poor year for retention rates.  </a:t>
            </a:r>
          </a:p>
          <a:p>
            <a:r>
              <a:rPr lang="en-US" dirty="0" smtClean="0"/>
              <a:t>So how much of the gain in 2012 is really just a return to ‘normal’</a:t>
            </a:r>
          </a:p>
          <a:p>
            <a:pPr lvl="1"/>
            <a:r>
              <a:rPr lang="en-US" dirty="0" smtClean="0"/>
              <a:t>i.e. known as ‘regression towards the mean’ in statistical parlance.</a:t>
            </a:r>
          </a:p>
          <a:p>
            <a:r>
              <a:rPr lang="en-US" dirty="0" smtClean="0"/>
              <a:t>Answer: Some.</a:t>
            </a:r>
          </a:p>
        </p:txBody>
      </p:sp>
    </p:spTree>
    <p:extLst>
      <p:ext uri="{BB962C8B-B14F-4D97-AF65-F5344CB8AC3E}">
        <p14:creationId xmlns:p14="http://schemas.microsoft.com/office/powerpoint/2010/main" val="376445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the Quality?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2012 had the best FTIAC class in recent history</a:t>
            </a:r>
          </a:p>
          <a:p>
            <a:pPr lvl="1"/>
            <a:r>
              <a:rPr lang="en-US" dirty="0" smtClean="0"/>
              <a:t>How might this have contributed to improvements in retention rates?</a:t>
            </a:r>
          </a:p>
          <a:p>
            <a:r>
              <a:rPr lang="en-US" dirty="0" smtClean="0"/>
              <a:t>Answer: Some.</a:t>
            </a:r>
          </a:p>
          <a:p>
            <a:endParaRPr lang="en-US" dirty="0"/>
          </a:p>
          <a:p>
            <a:r>
              <a:rPr lang="en-US" dirty="0" smtClean="0"/>
              <a:t>But even combining the quality of the class, and the return to normal, not all of the increased is explained.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65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7024744" cy="6466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Retention Rates by ACT Scores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465" b="8257"/>
          <a:stretch/>
        </p:blipFill>
        <p:spPr bwMode="auto">
          <a:xfrm>
            <a:off x="1447800" y="1676400"/>
            <a:ext cx="6324600" cy="4648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3776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Chance?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unlikely.</a:t>
            </a:r>
          </a:p>
          <a:p>
            <a:r>
              <a:rPr lang="en-US" dirty="0" smtClean="0"/>
              <a:t>Since 1992, retention rates have never topped 76%.</a:t>
            </a:r>
          </a:p>
          <a:p>
            <a:r>
              <a:rPr lang="en-US" dirty="0" smtClean="0"/>
              <a:t>Retention rates have also never changed from year to year more than 3.1%.</a:t>
            </a:r>
          </a:p>
          <a:p>
            <a:r>
              <a:rPr lang="en-US" dirty="0" smtClean="0"/>
              <a:t>The typical change is only 1.2%.</a:t>
            </a:r>
          </a:p>
          <a:p>
            <a:r>
              <a:rPr lang="en-US" dirty="0" smtClean="0"/>
              <a:t>The change from 2011 to 2012 was 6 times higher than normal.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60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About All Three of These Things in Combination?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Can the combination of regression towards the mean, incoming FTIAC quality, and random chance explain the increase in retention rates?</a:t>
            </a:r>
          </a:p>
          <a:p>
            <a:r>
              <a:rPr lang="en-US" dirty="0" smtClean="0"/>
              <a:t>Traditional statistics useful here! (Regression)</a:t>
            </a:r>
          </a:p>
          <a:p>
            <a:r>
              <a:rPr lang="en-US" dirty="0" smtClean="0"/>
              <a:t>Answer: No!  The 2012 cohort lies outside of the 95% confidence of past retention rates, even after controlling for academic preparation.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2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First Year Advising</a:t>
            </a:r>
            <a:endParaRPr lang="en-US" sz="4000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Then and Now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37886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While it’s true that some of the variation in retention rate is explained by the quality of the FTIAC class, a return to normal rates, and chance, there is still a significant amount of unexplained increase.</a:t>
            </a:r>
          </a:p>
          <a:p>
            <a:pPr lvl="1"/>
            <a:r>
              <a:rPr lang="en-US" dirty="0" smtClean="0"/>
              <a:t>After accounting for all of this, about 3 to 4 percent of the improvement in retention rates is left unexplained.  </a:t>
            </a:r>
          </a:p>
          <a:p>
            <a:pPr lvl="1"/>
            <a:r>
              <a:rPr lang="en-US" dirty="0" smtClean="0"/>
              <a:t>This is OIRA’s best estimate of the current impact of the FYAC center on retention rates.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57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About Other University Initiatives?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109908" cy="400094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Could other university initiatives explain the improvement in retention rates?</a:t>
            </a:r>
          </a:p>
          <a:p>
            <a:pPr lvl="1"/>
            <a:r>
              <a:rPr lang="en-US" dirty="0" smtClean="0"/>
              <a:t>No one has identified a university initiative that could have impacted so many students so evenly.  </a:t>
            </a:r>
          </a:p>
          <a:p>
            <a:pPr lvl="2"/>
            <a:r>
              <a:rPr lang="en-US" dirty="0" smtClean="0"/>
              <a:t>Improvements in all groups of FTIACs</a:t>
            </a:r>
          </a:p>
          <a:p>
            <a:pPr lvl="2"/>
            <a:r>
              <a:rPr lang="en-US" dirty="0" smtClean="0"/>
              <a:t>Almost all other university initiatives target small pockets of students.  </a:t>
            </a:r>
          </a:p>
          <a:p>
            <a:r>
              <a:rPr lang="en-US" dirty="0" smtClean="0"/>
              <a:t>We saw improvements only in first year FTIACs, not in second year FTIACs.</a:t>
            </a:r>
          </a:p>
          <a:p>
            <a:pPr lvl="1"/>
            <a:r>
              <a:rPr lang="en-US" dirty="0" smtClean="0"/>
              <a:t>Only FYAC Students saw an increase in retention.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66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881308" cy="392474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Retention Improvements:</a:t>
            </a:r>
          </a:p>
          <a:p>
            <a:pPr lvl="1"/>
            <a:r>
              <a:rPr lang="en-US" dirty="0"/>
              <a:t>Undecided student retention up 12%</a:t>
            </a:r>
          </a:p>
          <a:p>
            <a:pPr lvl="1"/>
            <a:r>
              <a:rPr lang="en-US" dirty="0"/>
              <a:t>Retention for housing students up </a:t>
            </a:r>
            <a:r>
              <a:rPr lang="en-US" dirty="0" smtClean="0"/>
              <a:t>13%</a:t>
            </a:r>
          </a:p>
          <a:p>
            <a:pPr lvl="1"/>
            <a:r>
              <a:rPr lang="en-US" dirty="0" smtClean="0"/>
              <a:t>Retention </a:t>
            </a:r>
            <a:r>
              <a:rPr lang="en-US" dirty="0"/>
              <a:t>commuting students up 5</a:t>
            </a:r>
            <a:r>
              <a:rPr lang="en-US" dirty="0" smtClean="0"/>
              <a:t>%</a:t>
            </a:r>
          </a:p>
          <a:p>
            <a:pPr lvl="1"/>
            <a:r>
              <a:rPr lang="en-US" dirty="0" smtClean="0"/>
              <a:t>Minority Retention up 9%</a:t>
            </a:r>
          </a:p>
          <a:p>
            <a:pPr lvl="1"/>
            <a:endParaRPr lang="en-US" dirty="0"/>
          </a:p>
          <a:p>
            <a:r>
              <a:rPr lang="en-US" dirty="0" smtClean="0"/>
              <a:t>Non Retention Improvements:</a:t>
            </a:r>
            <a:endParaRPr lang="en-US" dirty="0"/>
          </a:p>
          <a:p>
            <a:pPr lvl="1"/>
            <a:r>
              <a:rPr lang="en-US" dirty="0" smtClean="0"/>
              <a:t>NSSE </a:t>
            </a:r>
            <a:r>
              <a:rPr lang="en-US" dirty="0"/>
              <a:t>s</a:t>
            </a:r>
            <a:r>
              <a:rPr lang="en-US" dirty="0" smtClean="0"/>
              <a:t>atisfaction w/advisers up 16% in one year!</a:t>
            </a:r>
          </a:p>
          <a:p>
            <a:pPr lvl="1"/>
            <a:r>
              <a:rPr lang="en-US" dirty="0" smtClean="0"/>
              <a:t>Fall probation student end-of-year-success up 12%</a:t>
            </a:r>
          </a:p>
          <a:p>
            <a:pPr lvl="1"/>
            <a:r>
              <a:rPr lang="en-US" dirty="0" smtClean="0"/>
              <a:t>Sophomore standing percent up 10%</a:t>
            </a:r>
          </a:p>
          <a:p>
            <a:pPr lvl="1"/>
            <a:r>
              <a:rPr lang="en-US" dirty="0" smtClean="0"/>
              <a:t>Minority Sophomore Standing up 16% </a:t>
            </a:r>
          </a:p>
          <a:p>
            <a:pPr lvl="1"/>
            <a:r>
              <a:rPr lang="en-US" dirty="0" smtClean="0"/>
              <a:t>Students with good standing up 3%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04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Download This Presentation 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www.oakland.edu/oira</a:t>
            </a:r>
            <a:endParaRPr lang="en-US" dirty="0" smtClean="0"/>
          </a:p>
          <a:p>
            <a:pPr lvl="1"/>
            <a:r>
              <a:rPr lang="en-US" dirty="0" smtClean="0"/>
              <a:t>Institutional Research tab</a:t>
            </a:r>
          </a:p>
          <a:p>
            <a:pPr lvl="2"/>
            <a:r>
              <a:rPr lang="en-US" dirty="0" smtClean="0"/>
              <a:t>Presentations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818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Philosophy of First Year Advising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b="1" dirty="0" smtClean="0"/>
              <a:t>Then:  </a:t>
            </a:r>
          </a:p>
          <a:p>
            <a:r>
              <a:rPr lang="en-US" dirty="0" smtClean="0"/>
              <a:t>Student-initiated</a:t>
            </a:r>
            <a:endParaRPr lang="en-US" dirty="0"/>
          </a:p>
          <a:p>
            <a:r>
              <a:rPr lang="en-US" dirty="0" smtClean="0"/>
              <a:t>Reactive</a:t>
            </a:r>
          </a:p>
          <a:p>
            <a:r>
              <a:rPr lang="en-US" dirty="0" smtClean="0"/>
              <a:t>Optional</a:t>
            </a:r>
          </a:p>
          <a:p>
            <a:r>
              <a:rPr lang="en-US" dirty="0" smtClean="0"/>
              <a:t>Unit-specific</a:t>
            </a:r>
          </a:p>
          <a:p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b="1" dirty="0" smtClean="0"/>
              <a:t>Now:</a:t>
            </a:r>
          </a:p>
          <a:p>
            <a:r>
              <a:rPr lang="en-US" dirty="0" smtClean="0"/>
              <a:t>Proactive, intrusive, holistic</a:t>
            </a:r>
          </a:p>
          <a:p>
            <a:r>
              <a:rPr lang="en-US" dirty="0" smtClean="0"/>
              <a:t>Mandatory</a:t>
            </a:r>
          </a:p>
          <a:p>
            <a:r>
              <a:rPr lang="en-US" dirty="0" smtClean="0"/>
              <a:t>In conjunction with campus partners</a:t>
            </a:r>
          </a:p>
        </p:txBody>
      </p:sp>
    </p:spTree>
    <p:extLst>
      <p:ext uri="{BB962C8B-B14F-4D97-AF65-F5344CB8AC3E}">
        <p14:creationId xmlns:p14="http://schemas.microsoft.com/office/powerpoint/2010/main" val="332568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en-US" b="1" dirty="0" smtClean="0"/>
              <a:t>Then:  </a:t>
            </a:r>
          </a:p>
          <a:p>
            <a:r>
              <a:rPr lang="en-US" dirty="0" smtClean="0"/>
              <a:t>All undergraduates advised in school/college advising units reporting to Dean/Associate Dean</a:t>
            </a:r>
          </a:p>
          <a:p>
            <a:r>
              <a:rPr lang="en-US" dirty="0" smtClean="0"/>
              <a:t>Advising unit for undecided students reporting to Student Affairs</a:t>
            </a:r>
          </a:p>
          <a:p>
            <a:r>
              <a:rPr lang="en-US" dirty="0" smtClean="0"/>
              <a:t>No designated advising unit for first-year students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US" b="1" dirty="0" smtClean="0"/>
              <a:t>Now:</a:t>
            </a:r>
          </a:p>
          <a:p>
            <a:r>
              <a:rPr lang="en-US" dirty="0" smtClean="0"/>
              <a:t>All FTIACs advised in First Year Advising Center (FYAC) reporting to Student Affairs</a:t>
            </a:r>
          </a:p>
          <a:p>
            <a:r>
              <a:rPr lang="en-US" dirty="0" smtClean="0"/>
              <a:t>Advising from second year to graduation in school/college advising units</a:t>
            </a:r>
          </a:p>
        </p:txBody>
      </p:sp>
    </p:spTree>
    <p:extLst>
      <p:ext uri="{BB962C8B-B14F-4D97-AF65-F5344CB8AC3E}">
        <p14:creationId xmlns:p14="http://schemas.microsoft.com/office/powerpoint/2010/main" val="17320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Advising Caseloads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b="1" dirty="0" smtClean="0"/>
              <a:t>Then:  </a:t>
            </a:r>
          </a:p>
          <a:p>
            <a:r>
              <a:rPr lang="en-US" dirty="0" smtClean="0"/>
              <a:t>Vary in each advising unit*</a:t>
            </a:r>
          </a:p>
          <a:p>
            <a:pPr lvl="1"/>
            <a:r>
              <a:rPr lang="en-US" dirty="0" smtClean="0"/>
              <a:t>1:1246 (highest)</a:t>
            </a:r>
          </a:p>
          <a:p>
            <a:pPr lvl="1"/>
            <a:r>
              <a:rPr lang="en-US" dirty="0"/>
              <a:t>1:594 (average)</a:t>
            </a:r>
          </a:p>
          <a:p>
            <a:pPr lvl="1"/>
            <a:r>
              <a:rPr lang="en-US" dirty="0" smtClean="0"/>
              <a:t>1:192 (lowest)</a:t>
            </a:r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r>
              <a:rPr lang="en-US" sz="1400" i="1" dirty="0" smtClean="0"/>
              <a:t>*Ratios include all undergraduate students, including FTIACs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US" b="1" dirty="0" smtClean="0"/>
              <a:t>Now:</a:t>
            </a:r>
          </a:p>
          <a:p>
            <a:r>
              <a:rPr lang="en-US" dirty="0" smtClean="0"/>
              <a:t>Caseloads based on position</a:t>
            </a:r>
          </a:p>
          <a:p>
            <a:pPr lvl="1"/>
            <a:r>
              <a:rPr lang="en-US" dirty="0" smtClean="0"/>
              <a:t>1:360 (adviser)</a:t>
            </a:r>
          </a:p>
          <a:p>
            <a:pPr lvl="1"/>
            <a:r>
              <a:rPr lang="en-US" dirty="0" smtClean="0"/>
              <a:t>1:280 (senior adviser)</a:t>
            </a:r>
          </a:p>
          <a:p>
            <a:pPr lvl="1"/>
            <a:r>
              <a:rPr lang="en-US" dirty="0" smtClean="0"/>
              <a:t>1:130 (assistant director)</a:t>
            </a:r>
          </a:p>
          <a:p>
            <a:r>
              <a:rPr lang="en-US" dirty="0" smtClean="0"/>
              <a:t>Key partnerships with other Student Affairs areas provide additional support</a:t>
            </a:r>
          </a:p>
        </p:txBody>
      </p:sp>
    </p:spTree>
    <p:extLst>
      <p:ext uri="{BB962C8B-B14F-4D97-AF65-F5344CB8AC3E}">
        <p14:creationId xmlns:p14="http://schemas.microsoft.com/office/powerpoint/2010/main" val="223254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of Advising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b="1" dirty="0" smtClean="0"/>
              <a:t>Then:  </a:t>
            </a:r>
          </a:p>
          <a:p>
            <a:r>
              <a:rPr lang="en-US" dirty="0" smtClean="0"/>
              <a:t>Required orientation advising</a:t>
            </a:r>
          </a:p>
          <a:p>
            <a:r>
              <a:rPr lang="en-US" dirty="0" smtClean="0"/>
              <a:t>Student-initiated appointments thereafter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b="1" dirty="0" smtClean="0"/>
              <a:t>Now:</a:t>
            </a:r>
          </a:p>
          <a:p>
            <a:r>
              <a:rPr lang="en-US" dirty="0" smtClean="0"/>
              <a:t>Three required appointments during first year</a:t>
            </a:r>
          </a:p>
          <a:p>
            <a:pPr lvl="1"/>
            <a:r>
              <a:rPr lang="en-US" dirty="0" smtClean="0"/>
              <a:t>Summer orientation</a:t>
            </a:r>
          </a:p>
          <a:p>
            <a:pPr lvl="1"/>
            <a:r>
              <a:rPr lang="en-US" dirty="0" smtClean="0"/>
              <a:t>Fall semester</a:t>
            </a:r>
          </a:p>
          <a:p>
            <a:pPr lvl="1"/>
            <a:r>
              <a:rPr lang="en-US" dirty="0" smtClean="0"/>
              <a:t>Winter semester</a:t>
            </a:r>
          </a:p>
          <a:p>
            <a:r>
              <a:rPr lang="en-US" dirty="0" smtClean="0"/>
              <a:t>Accessibility of advisers at student demand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60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Advising Locations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en-US" b="1" dirty="0" smtClean="0"/>
              <a:t>Then:  </a:t>
            </a:r>
          </a:p>
          <a:p>
            <a:r>
              <a:rPr lang="en-US" dirty="0" smtClean="0"/>
              <a:t>Spread throughout campus in various buildings</a:t>
            </a:r>
          </a:p>
          <a:p>
            <a:r>
              <a:rPr lang="en-US" dirty="0" smtClean="0"/>
              <a:t>Not typically connected to student “hubs”</a:t>
            </a:r>
          </a:p>
          <a:p>
            <a:r>
              <a:rPr lang="en-US" dirty="0" smtClean="0"/>
              <a:t>May be difficult to find for new students</a:t>
            </a:r>
          </a:p>
          <a:p>
            <a:pPr marL="365760" lvl="1" indent="0">
              <a:buNone/>
            </a:pPr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r>
              <a:rPr lang="en-US" sz="2900" b="1" dirty="0" smtClean="0"/>
              <a:t>Now:</a:t>
            </a:r>
          </a:p>
          <a:p>
            <a:r>
              <a:rPr lang="en-US" sz="2600" dirty="0" smtClean="0"/>
              <a:t>Advising located in “student service” building</a:t>
            </a:r>
          </a:p>
          <a:p>
            <a:pPr lvl="1"/>
            <a:r>
              <a:rPr lang="en-US" sz="2600" dirty="0" smtClean="0"/>
              <a:t>Admissions</a:t>
            </a:r>
          </a:p>
          <a:p>
            <a:pPr lvl="1"/>
            <a:r>
              <a:rPr lang="en-US" sz="2600" dirty="0" smtClean="0"/>
              <a:t>Career Services</a:t>
            </a:r>
          </a:p>
          <a:p>
            <a:pPr lvl="1"/>
            <a:r>
              <a:rPr lang="en-US" sz="2600" dirty="0"/>
              <a:t>Center for Multicultural Initiatives</a:t>
            </a:r>
          </a:p>
          <a:p>
            <a:pPr lvl="1"/>
            <a:r>
              <a:rPr lang="en-US" sz="2600" dirty="0" smtClean="0"/>
              <a:t>Disability </a:t>
            </a:r>
            <a:r>
              <a:rPr lang="en-US" sz="2600" dirty="0"/>
              <a:t>Support Services</a:t>
            </a:r>
          </a:p>
          <a:p>
            <a:pPr lvl="1"/>
            <a:r>
              <a:rPr lang="en-US" sz="2600" dirty="0" smtClean="0"/>
              <a:t>Financial Aid</a:t>
            </a:r>
          </a:p>
          <a:p>
            <a:pPr lvl="1"/>
            <a:r>
              <a:rPr lang="en-US" sz="2600" dirty="0" smtClean="0"/>
              <a:t>The Tutoring Center</a:t>
            </a:r>
          </a:p>
          <a:p>
            <a:pPr lvl="1"/>
            <a:r>
              <a:rPr lang="en-US" sz="2600" dirty="0" smtClean="0"/>
              <a:t>Veteran Support Services</a:t>
            </a:r>
          </a:p>
        </p:txBody>
      </p:sp>
    </p:spTree>
    <p:extLst>
      <p:ext uri="{BB962C8B-B14F-4D97-AF65-F5344CB8AC3E}">
        <p14:creationId xmlns:p14="http://schemas.microsoft.com/office/powerpoint/2010/main" val="329866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Student Orientation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pPr marL="68580" indent="0">
              <a:buNone/>
            </a:pPr>
            <a:r>
              <a:rPr lang="en-US" b="1" dirty="0" smtClean="0"/>
              <a:t>Then:  </a:t>
            </a:r>
          </a:p>
          <a:p>
            <a:r>
              <a:rPr lang="en-US" dirty="0"/>
              <a:t>Advisers did not play a key role in the development of the program</a:t>
            </a:r>
          </a:p>
          <a:p>
            <a:r>
              <a:rPr lang="en-US" dirty="0" smtClean="0"/>
              <a:t>Advising units provided time to advise students</a:t>
            </a:r>
          </a:p>
          <a:p>
            <a:r>
              <a:rPr lang="en-US" dirty="0" smtClean="0"/>
              <a:t>No cohesion of advising and orientation outcomes for program</a:t>
            </a:r>
          </a:p>
          <a:p>
            <a:pPr marL="365760" lvl="1" indent="0">
              <a:buNone/>
            </a:pPr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b="1" dirty="0" smtClean="0"/>
              <a:t>Now:</a:t>
            </a:r>
          </a:p>
          <a:p>
            <a:r>
              <a:rPr lang="en-US" dirty="0" smtClean="0"/>
              <a:t>Orientation staff report to First Year Advising Center director</a:t>
            </a:r>
          </a:p>
          <a:p>
            <a:r>
              <a:rPr lang="en-US" dirty="0" smtClean="0"/>
              <a:t>Orientation focused on first year success</a:t>
            </a:r>
          </a:p>
        </p:txBody>
      </p:sp>
    </p:spTree>
    <p:extLst>
      <p:ext uri="{BB962C8B-B14F-4D97-AF65-F5344CB8AC3E}">
        <p14:creationId xmlns:p14="http://schemas.microsoft.com/office/powerpoint/2010/main" val="387449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1141</TotalTime>
  <Words>1377</Words>
  <Application>Microsoft Office PowerPoint</Application>
  <PresentationFormat>On-screen Show (4:3)</PresentationFormat>
  <Paragraphs>253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Austin</vt:lpstr>
      <vt:lpstr>Boosting Retention:</vt:lpstr>
      <vt:lpstr>Presenters</vt:lpstr>
      <vt:lpstr>First Year Advising</vt:lpstr>
      <vt:lpstr>Philosophy of First Year Advising</vt:lpstr>
      <vt:lpstr>Structure</vt:lpstr>
      <vt:lpstr>Advising Caseloads</vt:lpstr>
      <vt:lpstr>Frequency of Advising</vt:lpstr>
      <vt:lpstr>Advising Locations</vt:lpstr>
      <vt:lpstr>New Student Orientation</vt:lpstr>
      <vt:lpstr>Major/Career Exploration</vt:lpstr>
      <vt:lpstr>Student Transitions</vt:lpstr>
      <vt:lpstr>Communication to Students</vt:lpstr>
      <vt:lpstr>Endless Possibilities</vt:lpstr>
      <vt:lpstr>Personal Connection</vt:lpstr>
      <vt:lpstr>Paying Attention</vt:lpstr>
      <vt:lpstr>Support for At-Risk/Struggling Students</vt:lpstr>
      <vt:lpstr>Decisions and Transitions</vt:lpstr>
      <vt:lpstr>What Are We Doing with Data?</vt:lpstr>
      <vt:lpstr>What kinds of metrics are we looking at?</vt:lpstr>
      <vt:lpstr>What Did We Find?</vt:lpstr>
      <vt:lpstr>Before &amp; After Highlights</vt:lpstr>
      <vt:lpstr>Measuring Impact</vt:lpstr>
      <vt:lpstr>Accounting for Other Explanations</vt:lpstr>
      <vt:lpstr>Alternative Explanations</vt:lpstr>
      <vt:lpstr>2011 vs. 2012</vt:lpstr>
      <vt:lpstr>What About the Quality?</vt:lpstr>
      <vt:lpstr>Retention Rates by ACT Scores</vt:lpstr>
      <vt:lpstr>What About Chance?</vt:lpstr>
      <vt:lpstr>What About All Three of These Things in Combination?</vt:lpstr>
      <vt:lpstr>Recap</vt:lpstr>
      <vt:lpstr>What About Other University Initiatives?</vt:lpstr>
      <vt:lpstr>Other Improvements</vt:lpstr>
      <vt:lpstr>Download This Presentation At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The Impact of the FYAC</dc:title>
  <dc:creator>Rueben J. Ternes</dc:creator>
  <cp:lastModifiedBy>Rueben J. Ternes</cp:lastModifiedBy>
  <cp:revision>69</cp:revision>
  <dcterms:created xsi:type="dcterms:W3CDTF">2014-01-10T21:05:44Z</dcterms:created>
  <dcterms:modified xsi:type="dcterms:W3CDTF">2014-02-03T16:14:12Z</dcterms:modified>
</cp:coreProperties>
</file>