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6" r:id="rId4"/>
    <p:sldId id="285" r:id="rId5"/>
    <p:sldId id="287" r:id="rId6"/>
    <p:sldId id="288" r:id="rId7"/>
    <p:sldId id="289" r:id="rId8"/>
    <p:sldId id="274" r:id="rId9"/>
    <p:sldId id="269" r:id="rId10"/>
    <p:sldId id="260" r:id="rId11"/>
    <p:sldId id="257" r:id="rId12"/>
    <p:sldId id="265" r:id="rId13"/>
    <p:sldId id="266" r:id="rId14"/>
    <p:sldId id="267" r:id="rId15"/>
    <p:sldId id="291" r:id="rId16"/>
    <p:sldId id="303" r:id="rId17"/>
    <p:sldId id="299" r:id="rId18"/>
    <p:sldId id="302" r:id="rId19"/>
    <p:sldId id="301" r:id="rId20"/>
    <p:sldId id="306" r:id="rId21"/>
    <p:sldId id="305" r:id="rId22"/>
    <p:sldId id="307" r:id="rId23"/>
    <p:sldId id="298" r:id="rId24"/>
    <p:sldId id="276" r:id="rId25"/>
    <p:sldId id="259" r:id="rId26"/>
    <p:sldId id="275" r:id="rId27"/>
    <p:sldId id="261" r:id="rId28"/>
    <p:sldId id="263" r:id="rId29"/>
    <p:sldId id="292" r:id="rId30"/>
    <p:sldId id="264" r:id="rId31"/>
    <p:sldId id="262" r:id="rId32"/>
    <p:sldId id="297" r:id="rId33"/>
    <p:sldId id="270" r:id="rId34"/>
    <p:sldId id="294" r:id="rId35"/>
    <p:sldId id="296" r:id="rId36"/>
    <p:sldId id="295" r:id="rId37"/>
    <p:sldId id="290" r:id="rId38"/>
    <p:sldId id="258" r:id="rId39"/>
    <p:sldId id="273" r:id="rId40"/>
    <p:sldId id="300" r:id="rId41"/>
    <p:sldId id="271" r:id="rId42"/>
    <p:sldId id="272" r:id="rId43"/>
    <p:sldId id="308" r:id="rId44"/>
    <p:sldId id="310" r:id="rId45"/>
    <p:sldId id="312" r:id="rId46"/>
    <p:sldId id="31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EEE8FA-9FCB-4256-BA00-CE228DC139DA}">
          <p14:sldIdLst>
            <p14:sldId id="256"/>
            <p14:sldId id="284"/>
            <p14:sldId id="286"/>
            <p14:sldId id="285"/>
            <p14:sldId id="287"/>
            <p14:sldId id="288"/>
            <p14:sldId id="289"/>
            <p14:sldId id="274"/>
            <p14:sldId id="269"/>
            <p14:sldId id="260"/>
            <p14:sldId id="257"/>
            <p14:sldId id="265"/>
            <p14:sldId id="266"/>
            <p14:sldId id="267"/>
            <p14:sldId id="291"/>
          </p14:sldIdLst>
        </p14:section>
        <p14:section name="Untitled Section" id="{D132F506-800C-4E47-BBEF-BC61D30417FD}">
          <p14:sldIdLst>
            <p14:sldId id="303"/>
            <p14:sldId id="299"/>
            <p14:sldId id="302"/>
            <p14:sldId id="301"/>
            <p14:sldId id="306"/>
            <p14:sldId id="305"/>
            <p14:sldId id="307"/>
            <p14:sldId id="298"/>
            <p14:sldId id="276"/>
            <p14:sldId id="259"/>
            <p14:sldId id="275"/>
            <p14:sldId id="261"/>
            <p14:sldId id="263"/>
            <p14:sldId id="292"/>
            <p14:sldId id="264"/>
            <p14:sldId id="262"/>
            <p14:sldId id="297"/>
          </p14:sldIdLst>
        </p14:section>
        <p14:section name="Untitled Section" id="{9045F55D-A143-4508-B65A-FBD64BE6584E}">
          <p14:sldIdLst>
            <p14:sldId id="270"/>
            <p14:sldId id="294"/>
            <p14:sldId id="296"/>
            <p14:sldId id="295"/>
            <p14:sldId id="290"/>
            <p14:sldId id="258"/>
            <p14:sldId id="273"/>
            <p14:sldId id="300"/>
            <p14:sldId id="271"/>
            <p14:sldId id="272"/>
            <p14:sldId id="308"/>
            <p14:sldId id="310"/>
            <p14:sldId id="312"/>
            <p14:sldId id="313"/>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4660"/>
  </p:normalViewPr>
  <p:slideViewPr>
    <p:cSldViewPr snapToGrid="0">
      <p:cViewPr>
        <p:scale>
          <a:sx n="59" d="100"/>
          <a:sy n="59" d="100"/>
        </p:scale>
        <p:origin x="-91" y="-7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C82205-270C-41AC-B3BE-4752B28EDA5D}"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F37A7-80E8-4ACE-91A8-65B05B23B496}" type="slidenum">
              <a:rPr lang="en-US" smtClean="0"/>
              <a:t>‹#›</a:t>
            </a:fld>
            <a:endParaRPr lang="en-US"/>
          </a:p>
        </p:txBody>
      </p:sp>
    </p:spTree>
    <p:extLst>
      <p:ext uri="{BB962C8B-B14F-4D97-AF65-F5344CB8AC3E}">
        <p14:creationId xmlns:p14="http://schemas.microsoft.com/office/powerpoint/2010/main" val="355378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82205-270C-41AC-B3BE-4752B28EDA5D}"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F37A7-80E8-4ACE-91A8-65B05B23B496}" type="slidenum">
              <a:rPr lang="en-US" smtClean="0"/>
              <a:t>‹#›</a:t>
            </a:fld>
            <a:endParaRPr lang="en-US"/>
          </a:p>
        </p:txBody>
      </p:sp>
    </p:spTree>
    <p:extLst>
      <p:ext uri="{BB962C8B-B14F-4D97-AF65-F5344CB8AC3E}">
        <p14:creationId xmlns:p14="http://schemas.microsoft.com/office/powerpoint/2010/main" val="33018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82205-270C-41AC-B3BE-4752B28EDA5D}"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F37A7-80E8-4ACE-91A8-65B05B23B496}" type="slidenum">
              <a:rPr lang="en-US" smtClean="0"/>
              <a:t>‹#›</a:t>
            </a:fld>
            <a:endParaRPr lang="en-US"/>
          </a:p>
        </p:txBody>
      </p:sp>
    </p:spTree>
    <p:extLst>
      <p:ext uri="{BB962C8B-B14F-4D97-AF65-F5344CB8AC3E}">
        <p14:creationId xmlns:p14="http://schemas.microsoft.com/office/powerpoint/2010/main" val="398538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82205-270C-41AC-B3BE-4752B28EDA5D}"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F37A7-80E8-4ACE-91A8-65B05B23B496}" type="slidenum">
              <a:rPr lang="en-US" smtClean="0"/>
              <a:t>‹#›</a:t>
            </a:fld>
            <a:endParaRPr lang="en-US"/>
          </a:p>
        </p:txBody>
      </p:sp>
    </p:spTree>
    <p:extLst>
      <p:ext uri="{BB962C8B-B14F-4D97-AF65-F5344CB8AC3E}">
        <p14:creationId xmlns:p14="http://schemas.microsoft.com/office/powerpoint/2010/main" val="3613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82205-270C-41AC-B3BE-4752B28EDA5D}"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F37A7-80E8-4ACE-91A8-65B05B23B496}" type="slidenum">
              <a:rPr lang="en-US" smtClean="0"/>
              <a:t>‹#›</a:t>
            </a:fld>
            <a:endParaRPr lang="en-US"/>
          </a:p>
        </p:txBody>
      </p:sp>
    </p:spTree>
    <p:extLst>
      <p:ext uri="{BB962C8B-B14F-4D97-AF65-F5344CB8AC3E}">
        <p14:creationId xmlns:p14="http://schemas.microsoft.com/office/powerpoint/2010/main" val="255895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C82205-270C-41AC-B3BE-4752B28EDA5D}"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F37A7-80E8-4ACE-91A8-65B05B23B496}" type="slidenum">
              <a:rPr lang="en-US" smtClean="0"/>
              <a:t>‹#›</a:t>
            </a:fld>
            <a:endParaRPr lang="en-US"/>
          </a:p>
        </p:txBody>
      </p:sp>
    </p:spTree>
    <p:extLst>
      <p:ext uri="{BB962C8B-B14F-4D97-AF65-F5344CB8AC3E}">
        <p14:creationId xmlns:p14="http://schemas.microsoft.com/office/powerpoint/2010/main" val="262410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C82205-270C-41AC-B3BE-4752B28EDA5D}" type="datetimeFigureOut">
              <a:rPr lang="en-US" smtClean="0"/>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F37A7-80E8-4ACE-91A8-65B05B23B496}" type="slidenum">
              <a:rPr lang="en-US" smtClean="0"/>
              <a:t>‹#›</a:t>
            </a:fld>
            <a:endParaRPr lang="en-US"/>
          </a:p>
        </p:txBody>
      </p:sp>
    </p:spTree>
    <p:extLst>
      <p:ext uri="{BB962C8B-B14F-4D97-AF65-F5344CB8AC3E}">
        <p14:creationId xmlns:p14="http://schemas.microsoft.com/office/powerpoint/2010/main" val="230638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C82205-270C-41AC-B3BE-4752B28EDA5D}" type="datetimeFigureOut">
              <a:rPr lang="en-US" smtClean="0"/>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F37A7-80E8-4ACE-91A8-65B05B23B496}" type="slidenum">
              <a:rPr lang="en-US" smtClean="0"/>
              <a:t>‹#›</a:t>
            </a:fld>
            <a:endParaRPr lang="en-US"/>
          </a:p>
        </p:txBody>
      </p:sp>
    </p:spTree>
    <p:extLst>
      <p:ext uri="{BB962C8B-B14F-4D97-AF65-F5344CB8AC3E}">
        <p14:creationId xmlns:p14="http://schemas.microsoft.com/office/powerpoint/2010/main" val="411672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82205-270C-41AC-B3BE-4752B28EDA5D}" type="datetimeFigureOut">
              <a:rPr lang="en-US" smtClean="0"/>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F37A7-80E8-4ACE-91A8-65B05B23B496}" type="slidenum">
              <a:rPr lang="en-US" smtClean="0"/>
              <a:t>‹#›</a:t>
            </a:fld>
            <a:endParaRPr lang="en-US"/>
          </a:p>
        </p:txBody>
      </p:sp>
    </p:spTree>
    <p:extLst>
      <p:ext uri="{BB962C8B-B14F-4D97-AF65-F5344CB8AC3E}">
        <p14:creationId xmlns:p14="http://schemas.microsoft.com/office/powerpoint/2010/main" val="101602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82205-270C-41AC-B3BE-4752B28EDA5D}"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F37A7-80E8-4ACE-91A8-65B05B23B496}" type="slidenum">
              <a:rPr lang="en-US" smtClean="0"/>
              <a:t>‹#›</a:t>
            </a:fld>
            <a:endParaRPr lang="en-US"/>
          </a:p>
        </p:txBody>
      </p:sp>
    </p:spTree>
    <p:extLst>
      <p:ext uri="{BB962C8B-B14F-4D97-AF65-F5344CB8AC3E}">
        <p14:creationId xmlns:p14="http://schemas.microsoft.com/office/powerpoint/2010/main" val="418762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82205-270C-41AC-B3BE-4752B28EDA5D}"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F37A7-80E8-4ACE-91A8-65B05B23B496}" type="slidenum">
              <a:rPr lang="en-US" smtClean="0"/>
              <a:t>‹#›</a:t>
            </a:fld>
            <a:endParaRPr lang="en-US"/>
          </a:p>
        </p:txBody>
      </p:sp>
    </p:spTree>
    <p:extLst>
      <p:ext uri="{BB962C8B-B14F-4D97-AF65-F5344CB8AC3E}">
        <p14:creationId xmlns:p14="http://schemas.microsoft.com/office/powerpoint/2010/main" val="40209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82205-270C-41AC-B3BE-4752B28EDA5D}" type="datetimeFigureOut">
              <a:rPr lang="en-US" smtClean="0"/>
              <a:t>10/8/2014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F37A7-80E8-4ACE-91A8-65B05B23B496}" type="slidenum">
              <a:rPr lang="en-US" smtClean="0"/>
              <a:t>‹#›</a:t>
            </a:fld>
            <a:endParaRPr lang="en-US"/>
          </a:p>
        </p:txBody>
      </p:sp>
    </p:spTree>
    <p:extLst>
      <p:ext uri="{BB962C8B-B14F-4D97-AF65-F5344CB8AC3E}">
        <p14:creationId xmlns:p14="http://schemas.microsoft.com/office/powerpoint/2010/main" val="3748947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cole@oakland.edu"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NKXNThJ610" TargetMode="Externa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goodreads.com/book/show/6552463-girl-in-a-blue-dress"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amazon.com/Neo-Victorian-Tropes-Trauma-After-Witness-Nineteenth-Century/dp/9042032308/ref=sr_1_1?s=books&amp;ie=UTF8&amp;qid=1412103162&amp;sr=1-1&amp;keywords=victorian+tropes+of+trauma" TargetMode="External"/><Relationship Id="rId2" Type="http://schemas.openxmlformats.org/officeDocument/2006/relationships/hyperlink" Target="http://www.neovictorianstudies.com/" TargetMode="External"/><Relationship Id="rId1" Type="http://schemas.openxmlformats.org/officeDocument/2006/relationships/slideLayout" Target="../slideLayouts/slideLayout7.xml"/><Relationship Id="rId4" Type="http://schemas.openxmlformats.org/officeDocument/2006/relationships/hyperlink" Target="http://www.amazon.com/Haunting-Spectrality-Neo-Victorian-Fiction-Possessing/dp/0230205577/ref=sr_1_2?s=books&amp;ie=UTF8&amp;qid=1412102876&amp;sr=1-2&amp;keywords=haunting+and+spectrality"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4743"/>
            <a:ext cx="9444507" cy="3200870"/>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sz="8900" b="1" dirty="0" smtClean="0">
                <a:latin typeface="+mn-lt"/>
              </a:rPr>
              <a:t>Teaching </a:t>
            </a:r>
            <a:r>
              <a:rPr lang="en-US" sz="8900" b="1" dirty="0">
                <a:latin typeface="+mn-lt"/>
              </a:rPr>
              <a:t>Dickens and Victorian </a:t>
            </a:r>
            <a:r>
              <a:rPr lang="en-US" sz="8900" b="1" dirty="0" smtClean="0">
                <a:latin typeface="+mn-lt"/>
              </a:rPr>
              <a:t>Afterlives</a:t>
            </a:r>
            <a:r>
              <a:rPr lang="en-US" dirty="0"/>
              <a:t/>
            </a:r>
            <a:br>
              <a:rPr lang="en-US" dirty="0"/>
            </a:br>
            <a:endParaRPr lang="en-US" dirty="0"/>
          </a:p>
        </p:txBody>
      </p:sp>
      <p:sp>
        <p:nvSpPr>
          <p:cNvPr id="3" name="Subtitle 2"/>
          <p:cNvSpPr>
            <a:spLocks noGrp="1"/>
          </p:cNvSpPr>
          <p:nvPr>
            <p:ph type="subTitle" idx="1"/>
          </p:nvPr>
        </p:nvSpPr>
        <p:spPr>
          <a:xfrm>
            <a:off x="1674253" y="3888641"/>
            <a:ext cx="9144000" cy="1655762"/>
          </a:xfrm>
        </p:spPr>
        <p:txBody>
          <a:bodyPr>
            <a:normAutofit fontScale="77500" lnSpcReduction="20000"/>
          </a:bodyPr>
          <a:lstStyle/>
          <a:p>
            <a:pPr>
              <a:lnSpc>
                <a:spcPct val="120000"/>
              </a:lnSpc>
            </a:pPr>
            <a:r>
              <a:rPr lang="en-US" dirty="0" smtClean="0"/>
              <a:t>Natalie B. Cole, Oakland University</a:t>
            </a:r>
          </a:p>
          <a:p>
            <a:pPr>
              <a:lnSpc>
                <a:spcPct val="120000"/>
              </a:lnSpc>
            </a:pPr>
            <a:r>
              <a:rPr lang="en-US" dirty="0" smtClean="0"/>
              <a:t>PICKWICKIAN ENDEAVORS: the Bi-Annual North American Dickens Conference</a:t>
            </a:r>
          </a:p>
          <a:p>
            <a:pPr>
              <a:lnSpc>
                <a:spcPct val="120000"/>
              </a:lnSpc>
            </a:pPr>
            <a:r>
              <a:rPr lang="en-US" dirty="0" smtClean="0"/>
              <a:t>Salem State University</a:t>
            </a:r>
          </a:p>
          <a:p>
            <a:pPr>
              <a:lnSpc>
                <a:spcPct val="120000"/>
              </a:lnSpc>
            </a:pPr>
            <a:r>
              <a:rPr lang="en-US" dirty="0" smtClean="0"/>
              <a:t>26 September 2014</a:t>
            </a:r>
            <a:endParaRPr lang="en-US" dirty="0"/>
          </a:p>
        </p:txBody>
      </p:sp>
    </p:spTree>
    <p:extLst>
      <p:ext uri="{BB962C8B-B14F-4D97-AF65-F5344CB8AC3E}">
        <p14:creationId xmlns:p14="http://schemas.microsoft.com/office/powerpoint/2010/main" val="278976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Journal of Its Own:</a:t>
            </a:r>
            <a:br>
              <a:rPr lang="en-US" dirty="0" smtClean="0"/>
            </a:br>
            <a:endParaRPr lang="en-US" dirty="0"/>
          </a:p>
        </p:txBody>
      </p:sp>
      <p:sp>
        <p:nvSpPr>
          <p:cNvPr id="3" name="Content Placeholder 2"/>
          <p:cNvSpPr>
            <a:spLocks noGrp="1"/>
          </p:cNvSpPr>
          <p:nvPr>
            <p:ph idx="1"/>
          </p:nvPr>
        </p:nvSpPr>
        <p:spPr>
          <a:xfrm>
            <a:off x="838200" y="1262743"/>
            <a:ext cx="10515600" cy="4914220"/>
          </a:xfrm>
        </p:spPr>
        <p:txBody>
          <a:bodyPr>
            <a:normAutofit fontScale="92500" lnSpcReduction="20000"/>
          </a:bodyPr>
          <a:lstStyle/>
          <a:p>
            <a:pPr marL="0" indent="0">
              <a:buNone/>
            </a:pPr>
            <a:r>
              <a:rPr lang="en-US" sz="4100" i="1" dirty="0" smtClean="0"/>
              <a:t>Journal of </a:t>
            </a:r>
            <a:r>
              <a:rPr lang="en-US" sz="4100" i="1" dirty="0" err="1" smtClean="0"/>
              <a:t>NeoVictorian</a:t>
            </a:r>
            <a:r>
              <a:rPr lang="en-US" sz="4100" i="1" dirty="0" smtClean="0"/>
              <a:t> Studies </a:t>
            </a:r>
            <a:r>
              <a:rPr lang="en-US" sz="4100" dirty="0" smtClean="0"/>
              <a:t>(University of Swansea, UK, first issue Fall 2008)</a:t>
            </a:r>
          </a:p>
          <a:p>
            <a:r>
              <a:rPr lang="en-US" b="1" dirty="0" smtClean="0"/>
              <a:t>AIMS AND SCOPE</a:t>
            </a:r>
            <a:endParaRPr lang="en-US" dirty="0" smtClean="0"/>
          </a:p>
          <a:p>
            <a:r>
              <a:rPr lang="en-US" i="1" dirty="0" smtClean="0"/>
              <a:t>Neo-Victorian Studies</a:t>
            </a:r>
            <a:r>
              <a:rPr lang="en-US" dirty="0" smtClean="0"/>
              <a:t> is a peer-reviewed, inter-disciplinary </a:t>
            </a:r>
            <a:r>
              <a:rPr lang="en-US" dirty="0" err="1" smtClean="0"/>
              <a:t>eJournal</a:t>
            </a:r>
            <a:r>
              <a:rPr lang="en-US" dirty="0" smtClean="0"/>
              <a:t> dedicated to the exploration of the contemporary fascination with re-imagining the nineteenth century and its varied literary, artistic, socio-political and historical contexts in both British and international frameworks. Perhaps most evident in the proliferation of so-called neo-Victorian novels, the trend is also discernible in a recent abundance of nineteenth century biographies, the continuing allure of art movements such as the pre-Raphaelites, popular cinema productions and TV adaptations, and historical re-evaluations in such fields as medicine, psychology, sexology, and studies in cultural memory. </a:t>
            </a:r>
          </a:p>
          <a:p>
            <a:r>
              <a:rPr lang="en-US" dirty="0" smtClean="0"/>
              <a:t>(http://www.neovictorianstudies.com/).</a:t>
            </a:r>
          </a:p>
          <a:p>
            <a:pPr marL="0" indent="0">
              <a:buNone/>
            </a:pPr>
            <a:endParaRPr lang="en-US" dirty="0"/>
          </a:p>
        </p:txBody>
      </p:sp>
    </p:spTree>
    <p:extLst>
      <p:ext uri="{BB962C8B-B14F-4D97-AF65-F5344CB8AC3E}">
        <p14:creationId xmlns:p14="http://schemas.microsoft.com/office/powerpoint/2010/main" val="3552524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 </a:t>
            </a:r>
            <a:r>
              <a:rPr lang="en-US" b="1" u="sng" dirty="0" smtClean="0"/>
              <a:t>Afterlife</a:t>
            </a:r>
            <a:r>
              <a:rPr lang="en-US" b="1" dirty="0" smtClean="0"/>
              <a:t> by any other name . . </a:t>
            </a:r>
            <a:r>
              <a:rPr lang="en-US" sz="2400" b="1" dirty="0" smtClean="0"/>
              <a:t>.</a:t>
            </a:r>
            <a:br>
              <a:rPr lang="en-US" sz="2400" b="1" dirty="0" smtClean="0"/>
            </a:br>
            <a:r>
              <a:rPr lang="en-US" sz="2400" b="1" dirty="0" smtClean="0"/>
              <a:t>(see Andrea </a:t>
            </a:r>
            <a:r>
              <a:rPr lang="en-US" sz="2400" b="1" dirty="0" err="1" smtClean="0"/>
              <a:t>Kirchknopf</a:t>
            </a:r>
            <a:r>
              <a:rPr lang="en-US" sz="2400" b="1" dirty="0" smtClean="0"/>
              <a:t>, 2013</a:t>
            </a:r>
            <a:r>
              <a:rPr lang="en-US" sz="2400" b="1" dirty="0"/>
              <a:t>,</a:t>
            </a:r>
            <a:r>
              <a:rPr lang="en-US" sz="2400" b="1" dirty="0" smtClean="0"/>
              <a:t> for the significance &amp; evolution of naming in this field) </a:t>
            </a:r>
            <a:endParaRPr lang="en-US" sz="2400" b="1" dirty="0"/>
          </a:p>
        </p:txBody>
      </p:sp>
      <p:sp>
        <p:nvSpPr>
          <p:cNvPr id="3" name="Content Placeholder 2"/>
          <p:cNvSpPr>
            <a:spLocks noGrp="1"/>
          </p:cNvSpPr>
          <p:nvPr>
            <p:ph idx="1"/>
          </p:nvPr>
        </p:nvSpPr>
        <p:spPr/>
        <p:txBody>
          <a:bodyPr>
            <a:normAutofit fontScale="62500" lnSpcReduction="20000"/>
          </a:bodyPr>
          <a:lstStyle/>
          <a:p>
            <a:r>
              <a:rPr lang="en-US" b="1" dirty="0" err="1" smtClean="0"/>
              <a:t>Historiographic</a:t>
            </a:r>
            <a:r>
              <a:rPr lang="en-US" b="1" dirty="0" smtClean="0"/>
              <a:t> </a:t>
            </a:r>
            <a:r>
              <a:rPr lang="en-US" b="1" dirty="0" err="1" smtClean="0"/>
              <a:t>Metafiction</a:t>
            </a:r>
            <a:endParaRPr lang="en-US" b="1" dirty="0" smtClean="0"/>
          </a:p>
          <a:p>
            <a:r>
              <a:rPr lang="en-US" b="1" dirty="0" smtClean="0"/>
              <a:t>Historical fiction</a:t>
            </a:r>
          </a:p>
          <a:p>
            <a:r>
              <a:rPr lang="en-US" b="1" dirty="0" err="1" smtClean="0"/>
              <a:t>Neovictorian</a:t>
            </a:r>
            <a:endParaRPr lang="en-US" b="1" dirty="0" smtClean="0"/>
          </a:p>
          <a:p>
            <a:r>
              <a:rPr lang="en-US" b="1" dirty="0" smtClean="0"/>
              <a:t>Post-Victorian</a:t>
            </a:r>
          </a:p>
          <a:p>
            <a:r>
              <a:rPr lang="en-US" b="1" dirty="0" err="1" smtClean="0"/>
              <a:t>Victoriographies</a:t>
            </a:r>
            <a:endParaRPr lang="en-US" b="1" dirty="0" smtClean="0"/>
          </a:p>
          <a:p>
            <a:r>
              <a:rPr lang="en-US" b="1" dirty="0" smtClean="0"/>
              <a:t>Adaptation</a:t>
            </a:r>
          </a:p>
          <a:p>
            <a:r>
              <a:rPr lang="en-US" b="1" dirty="0" smtClean="0"/>
              <a:t>Rewriting </a:t>
            </a:r>
          </a:p>
          <a:p>
            <a:r>
              <a:rPr lang="en-US" b="1" dirty="0" err="1" smtClean="0"/>
              <a:t>Spectrality</a:t>
            </a:r>
            <a:r>
              <a:rPr lang="en-US" b="1" dirty="0" smtClean="0"/>
              <a:t> and Haunting</a:t>
            </a:r>
          </a:p>
          <a:p>
            <a:r>
              <a:rPr lang="en-US" b="1" dirty="0" smtClean="0"/>
              <a:t>Memory</a:t>
            </a:r>
          </a:p>
          <a:p>
            <a:r>
              <a:rPr lang="en-US" b="1" dirty="0" smtClean="0"/>
              <a:t>Mirrors</a:t>
            </a:r>
          </a:p>
          <a:p>
            <a:r>
              <a:rPr lang="en-US" b="1" dirty="0" smtClean="0"/>
              <a:t>Refractions</a:t>
            </a:r>
          </a:p>
          <a:p>
            <a:r>
              <a:rPr lang="en-US" b="1" dirty="0" smtClean="0"/>
              <a:t>Nostalgia</a:t>
            </a:r>
          </a:p>
          <a:p>
            <a:r>
              <a:rPr lang="en-US" b="1" dirty="0" smtClean="0"/>
              <a:t>Trauma healing</a:t>
            </a:r>
            <a:endParaRPr lang="en-US" b="1" dirty="0"/>
          </a:p>
        </p:txBody>
      </p:sp>
    </p:spTree>
    <p:extLst>
      <p:ext uri="{BB962C8B-B14F-4D97-AF65-F5344CB8AC3E}">
        <p14:creationId xmlns:p14="http://schemas.microsoft.com/office/powerpoint/2010/main" val="340526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Theories of Victorian Afterlives </a:t>
            </a:r>
            <a:endParaRPr lang="en-US" dirty="0"/>
          </a:p>
        </p:txBody>
      </p:sp>
      <p:sp>
        <p:nvSpPr>
          <p:cNvPr id="5" name="Text Placeholder 4"/>
          <p:cNvSpPr>
            <a:spLocks noGrp="1"/>
          </p:cNvSpPr>
          <p:nvPr>
            <p:ph type="body" idx="1"/>
          </p:nvPr>
        </p:nvSpPr>
        <p:spPr>
          <a:xfrm>
            <a:off x="839788" y="1694042"/>
            <a:ext cx="5157787" cy="823912"/>
          </a:xfrm>
        </p:spPr>
        <p:txBody>
          <a:bodyPr/>
          <a:lstStyle/>
          <a:p>
            <a:r>
              <a:rPr lang="en-US" dirty="0" smtClean="0"/>
              <a:t>Intertextualities</a:t>
            </a:r>
            <a:endParaRPr lang="en-US" dirty="0"/>
          </a:p>
        </p:txBody>
      </p:sp>
      <p:sp>
        <p:nvSpPr>
          <p:cNvPr id="6" name="Content Placeholder 5"/>
          <p:cNvSpPr>
            <a:spLocks noGrp="1"/>
          </p:cNvSpPr>
          <p:nvPr>
            <p:ph sz="half" idx="2"/>
          </p:nvPr>
        </p:nvSpPr>
        <p:spPr/>
        <p:txBody>
          <a:bodyPr>
            <a:normAutofit fontScale="92500" lnSpcReduction="20000"/>
          </a:bodyPr>
          <a:lstStyle/>
          <a:p>
            <a:pPr marL="0" indent="0">
              <a:buNone/>
            </a:pPr>
            <a:r>
              <a:rPr lang="en-US" sz="1700" dirty="0" smtClean="0"/>
              <a:t>Pretext, source text, </a:t>
            </a:r>
            <a:r>
              <a:rPr lang="en-US" sz="1700" dirty="0" err="1" smtClean="0"/>
              <a:t>hypotext</a:t>
            </a:r>
            <a:endParaRPr lang="en-US" sz="1700" dirty="0" smtClean="0"/>
          </a:p>
          <a:p>
            <a:pPr marL="0" indent="0">
              <a:buNone/>
            </a:pPr>
            <a:r>
              <a:rPr lang="en-US" sz="1700" dirty="0" err="1" smtClean="0"/>
              <a:t>Latecome</a:t>
            </a:r>
            <a:r>
              <a:rPr lang="en-US" sz="1700" dirty="0" smtClean="0"/>
              <a:t> text, adaptation, hypertext</a:t>
            </a:r>
          </a:p>
          <a:p>
            <a:pPr marL="0" indent="0">
              <a:buNone/>
            </a:pPr>
            <a:r>
              <a:rPr lang="en-US" sz="1700" dirty="0" smtClean="0"/>
              <a:t>A “promiscuous inter-discipline” borrowing from many other disciplines</a:t>
            </a:r>
          </a:p>
          <a:p>
            <a:pPr marL="0" indent="0">
              <a:buNone/>
            </a:pPr>
            <a:r>
              <a:rPr lang="en-US" sz="1700" dirty="0" smtClean="0"/>
              <a:t>Have been around since the 1960s</a:t>
            </a:r>
          </a:p>
          <a:p>
            <a:pPr marL="0" indent="0">
              <a:buNone/>
            </a:pPr>
            <a:r>
              <a:rPr lang="en-US" sz="1700" dirty="0" smtClean="0"/>
              <a:t>Bloom and </a:t>
            </a:r>
            <a:r>
              <a:rPr lang="en-US" sz="1700" dirty="0" err="1" smtClean="0"/>
              <a:t>Riffaterre</a:t>
            </a:r>
            <a:r>
              <a:rPr lang="en-US" sz="1700" dirty="0" smtClean="0"/>
              <a:t> focus on intertextuality as “the conflict between text and </a:t>
            </a:r>
            <a:r>
              <a:rPr lang="en-US" sz="1700" dirty="0" err="1" smtClean="0"/>
              <a:t>intertext</a:t>
            </a:r>
            <a:r>
              <a:rPr lang="en-US" sz="1700" dirty="0" smtClean="0"/>
              <a:t>” </a:t>
            </a:r>
          </a:p>
          <a:p>
            <a:pPr marL="0" indent="0">
              <a:buNone/>
            </a:pPr>
            <a:r>
              <a:rPr lang="en-US" sz="1700" dirty="0" smtClean="0"/>
              <a:t>2 axes= texts entering via authors (who are, first, readers) and texts entering via readers</a:t>
            </a:r>
            <a:endParaRPr lang="en-US" sz="1700" dirty="0"/>
          </a:p>
          <a:p>
            <a:pPr marL="0" indent="0">
              <a:buNone/>
            </a:pPr>
            <a:r>
              <a:rPr lang="en-US" sz="1700" dirty="0" smtClean="0"/>
              <a:t>(above info from</a:t>
            </a:r>
            <a:r>
              <a:rPr lang="en-US" sz="1700" i="1" dirty="0" smtClean="0"/>
              <a:t> Intertextuality</a:t>
            </a:r>
            <a:r>
              <a:rPr lang="en-US" sz="1700" dirty="0" smtClean="0"/>
              <a:t>, eds. </a:t>
            </a:r>
            <a:r>
              <a:rPr lang="en-US" sz="1700" dirty="0" err="1" smtClean="0"/>
              <a:t>Worton</a:t>
            </a:r>
            <a:r>
              <a:rPr lang="en-US" sz="1700" dirty="0" smtClean="0"/>
              <a:t> and Still 1990: 1-44 passim).</a:t>
            </a:r>
          </a:p>
          <a:p>
            <a:pPr marL="0" indent="0">
              <a:buNone/>
            </a:pPr>
            <a:r>
              <a:rPr lang="en-US" sz="1700" dirty="0" smtClean="0"/>
              <a:t>“Intertextuality itself becomes a product and tool of social reproduction, reflecting hierarchies in society and reproducing them at the same time” (Wolfgang Karrer 130).</a:t>
            </a:r>
          </a:p>
          <a:p>
            <a:pPr marL="0" indent="0">
              <a:buNone/>
            </a:pPr>
            <a:endParaRPr lang="en-US" dirty="0" smtClean="0"/>
          </a:p>
          <a:p>
            <a:pPr marL="0" indent="0">
              <a:buNone/>
            </a:pPr>
            <a:endParaRPr lang="en-US" dirty="0" smtClean="0"/>
          </a:p>
          <a:p>
            <a:pPr marL="0" indent="0">
              <a:buNone/>
            </a:pPr>
            <a:endParaRPr lang="en-US" dirty="0"/>
          </a:p>
        </p:txBody>
      </p:sp>
      <p:sp>
        <p:nvSpPr>
          <p:cNvPr id="7" name="Text Placeholder 6"/>
          <p:cNvSpPr>
            <a:spLocks noGrp="1"/>
          </p:cNvSpPr>
          <p:nvPr>
            <p:ph type="body" sz="quarter" idx="3"/>
          </p:nvPr>
        </p:nvSpPr>
        <p:spPr/>
        <p:txBody>
          <a:bodyPr/>
          <a:lstStyle/>
          <a:p>
            <a:r>
              <a:rPr lang="en-US" dirty="0" smtClean="0"/>
              <a:t>Adaptation Theories </a:t>
            </a:r>
            <a:endParaRPr lang="en-US" dirty="0"/>
          </a:p>
        </p:txBody>
      </p:sp>
      <p:sp>
        <p:nvSpPr>
          <p:cNvPr id="8" name="Content Placeholder 7"/>
          <p:cNvSpPr>
            <a:spLocks noGrp="1"/>
          </p:cNvSpPr>
          <p:nvPr>
            <p:ph sz="quarter" idx="4"/>
          </p:nvPr>
        </p:nvSpPr>
        <p:spPr>
          <a:xfrm>
            <a:off x="6172200" y="2539365"/>
            <a:ext cx="5183188" cy="3684588"/>
          </a:xfrm>
        </p:spPr>
        <p:txBody>
          <a:bodyPr>
            <a:normAutofit lnSpcReduction="10000"/>
          </a:bodyPr>
          <a:lstStyle/>
          <a:p>
            <a:r>
              <a:rPr lang="en-US" dirty="0" smtClean="0"/>
              <a:t>Getting rid of the fidelity argument in film adaptation study (Brian McFarlane,1996)</a:t>
            </a:r>
          </a:p>
          <a:p>
            <a:r>
              <a:rPr lang="en-US" dirty="0" smtClean="0"/>
              <a:t>A “retracing of boundaries which allows for more inclusive categories, within which adaptation simply becomes simply another ‘zone’ on a larger and more variegated map” (</a:t>
            </a:r>
            <a:r>
              <a:rPr lang="en-US" dirty="0" err="1" smtClean="0"/>
              <a:t>Stam</a:t>
            </a:r>
            <a:r>
              <a:rPr lang="en-US" dirty="0" smtClean="0"/>
              <a:t> 2004:9.)</a:t>
            </a:r>
            <a:endParaRPr lang="en-US" dirty="0"/>
          </a:p>
        </p:txBody>
      </p:sp>
    </p:spTree>
    <p:extLst>
      <p:ext uri="{BB962C8B-B14F-4D97-AF65-F5344CB8AC3E}">
        <p14:creationId xmlns:p14="http://schemas.microsoft.com/office/powerpoint/2010/main" val="1418322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i="1" dirty="0" smtClean="0"/>
              <a:t>THEORY TAKES OFF: 2000-2004</a:t>
            </a:r>
            <a:endParaRPr lang="en-US" sz="3200" b="1" i="1" dirty="0"/>
          </a:p>
        </p:txBody>
      </p:sp>
      <p:sp>
        <p:nvSpPr>
          <p:cNvPr id="6" name="Content Placeholder 5"/>
          <p:cNvSpPr>
            <a:spLocks noGrp="1"/>
          </p:cNvSpPr>
          <p:nvPr>
            <p:ph idx="1"/>
          </p:nvPr>
        </p:nvSpPr>
        <p:spPr/>
        <p:txBody>
          <a:bodyPr>
            <a:normAutofit lnSpcReduction="10000"/>
          </a:bodyPr>
          <a:lstStyle/>
          <a:p>
            <a:r>
              <a:rPr lang="en-US" b="1" i="1" dirty="0" smtClean="0"/>
              <a:t>Victorian Afterlives </a:t>
            </a:r>
            <a:r>
              <a:rPr lang="en-US" b="1" dirty="0" smtClean="0"/>
              <a:t>(</a:t>
            </a:r>
            <a:r>
              <a:rPr lang="en-US" b="1" dirty="0" err="1" smtClean="0"/>
              <a:t>Kucich</a:t>
            </a:r>
            <a:r>
              <a:rPr lang="en-US" b="1" dirty="0" smtClean="0"/>
              <a:t> and </a:t>
            </a:r>
            <a:r>
              <a:rPr lang="en-US" b="1" dirty="0" err="1" smtClean="0"/>
              <a:t>Sadoff</a:t>
            </a:r>
            <a:r>
              <a:rPr lang="en-US" b="1" dirty="0" smtClean="0"/>
              <a:t> 2000)</a:t>
            </a:r>
          </a:p>
          <a:p>
            <a:r>
              <a:rPr lang="en-US" i="1" dirty="0" smtClean="0"/>
              <a:t>Nostalgic Post-Modernism: the Victorian Tradition and the Continental British Novel </a:t>
            </a:r>
            <a:r>
              <a:rPr lang="en-US" dirty="0" smtClean="0"/>
              <a:t>(Christian </a:t>
            </a:r>
            <a:r>
              <a:rPr lang="en-US" dirty="0" err="1" smtClean="0"/>
              <a:t>Gutleben</a:t>
            </a:r>
            <a:r>
              <a:rPr lang="en-US" dirty="0" smtClean="0"/>
              <a:t> 2001)</a:t>
            </a:r>
          </a:p>
          <a:p>
            <a:r>
              <a:rPr lang="en-US" b="1" i="1" dirty="0" smtClean="0"/>
              <a:t>Functions of Victorian Culture at the Present Time </a:t>
            </a:r>
            <a:r>
              <a:rPr lang="en-US" b="1" dirty="0" smtClean="0"/>
              <a:t>(</a:t>
            </a:r>
            <a:r>
              <a:rPr lang="en-US" b="1" dirty="0" err="1" smtClean="0"/>
              <a:t>Ed.Christine</a:t>
            </a:r>
            <a:r>
              <a:rPr lang="en-US" b="1" dirty="0" smtClean="0"/>
              <a:t> Krueger 2002)</a:t>
            </a:r>
          </a:p>
          <a:p>
            <a:r>
              <a:rPr lang="en-US" i="1" dirty="0" smtClean="0"/>
              <a:t>Science in the Neo-Victorian Novel </a:t>
            </a:r>
            <a:r>
              <a:rPr lang="en-US" dirty="0" smtClean="0"/>
              <a:t>( Daniel </a:t>
            </a:r>
            <a:r>
              <a:rPr lang="en-US" dirty="0" err="1" smtClean="0"/>
              <a:t>Boorman</a:t>
            </a:r>
            <a:r>
              <a:rPr lang="en-US" dirty="0" smtClean="0"/>
              <a:t> 2002)</a:t>
            </a:r>
            <a:endParaRPr lang="en-US" i="1" dirty="0" smtClean="0"/>
          </a:p>
          <a:p>
            <a:r>
              <a:rPr lang="en-US" b="1" i="1" dirty="0" smtClean="0"/>
              <a:t>Charles Dickens in Cyberspace </a:t>
            </a:r>
            <a:r>
              <a:rPr lang="en-US" b="1" dirty="0" smtClean="0"/>
              <a:t>(Jay Clayton 2003)</a:t>
            </a:r>
          </a:p>
          <a:p>
            <a:r>
              <a:rPr lang="en-US" i="1" dirty="0" smtClean="0"/>
              <a:t>Refracting the Canon in Continental British Literature and Film </a:t>
            </a:r>
            <a:r>
              <a:rPr lang="en-US" dirty="0" smtClean="0"/>
              <a:t>(Christian </a:t>
            </a:r>
            <a:r>
              <a:rPr lang="en-US" dirty="0" err="1" smtClean="0"/>
              <a:t>Gutleben</a:t>
            </a:r>
            <a:r>
              <a:rPr lang="en-US" dirty="0" smtClean="0"/>
              <a:t> and Susanne Onega 2004</a:t>
            </a:r>
            <a:r>
              <a:rPr lang="en-US" i="1" dirty="0" smtClean="0"/>
              <a:t>)</a:t>
            </a:r>
          </a:p>
          <a:p>
            <a:pPr marL="0" indent="0">
              <a:buNone/>
            </a:pPr>
            <a:r>
              <a:rPr lang="en-US" b="1" i="1" dirty="0" smtClean="0"/>
              <a:t>[Boldfaced: used in ENG 566]</a:t>
            </a:r>
            <a:endParaRPr lang="en-US" b="1" i="1" dirty="0"/>
          </a:p>
        </p:txBody>
      </p:sp>
    </p:spTree>
    <p:extLst>
      <p:ext uri="{BB962C8B-B14F-4D97-AF65-F5344CB8AC3E}">
        <p14:creationId xmlns:p14="http://schemas.microsoft.com/office/powerpoint/2010/main" val="2484843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Whole </a:t>
            </a:r>
            <a:r>
              <a:rPr lang="en-US" dirty="0" err="1" smtClean="0"/>
              <a:t>lotta</a:t>
            </a:r>
            <a:r>
              <a:rPr lang="en-US" dirty="0" smtClean="0"/>
              <a:t> </a:t>
            </a:r>
            <a:r>
              <a:rPr lang="en-US" dirty="0" err="1" smtClean="0"/>
              <a:t>Neovictorianism</a:t>
            </a:r>
            <a:r>
              <a:rPr lang="en-US" dirty="0" smtClean="0"/>
              <a:t> </a:t>
            </a:r>
            <a:r>
              <a:rPr lang="en-US" dirty="0" err="1" smtClean="0"/>
              <a:t>goin</a:t>
            </a:r>
            <a:r>
              <a:rPr lang="en-US" dirty="0" smtClean="0"/>
              <a:t>’ on:</a:t>
            </a:r>
            <a:br>
              <a:rPr lang="en-US" dirty="0" smtClean="0"/>
            </a:br>
            <a:r>
              <a:rPr lang="en-US" dirty="0" smtClean="0"/>
              <a:t>2005-2014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a:t>
            </a:r>
            <a:r>
              <a:rPr lang="en-US" i="1" dirty="0" smtClean="0"/>
              <a:t>ctorians in the Rearview Mirror </a:t>
            </a:r>
            <a:r>
              <a:rPr lang="en-US" dirty="0" smtClean="0"/>
              <a:t>(Simon Joyce, 2007)</a:t>
            </a:r>
          </a:p>
          <a:p>
            <a:r>
              <a:rPr lang="en-US" i="1" dirty="0" smtClean="0"/>
              <a:t>Victorian Turns, </a:t>
            </a:r>
            <a:r>
              <a:rPr lang="en-US" i="1" dirty="0" err="1" smtClean="0"/>
              <a:t>NeoVictorian</a:t>
            </a:r>
            <a:r>
              <a:rPr lang="en-US" i="1" dirty="0" smtClean="0"/>
              <a:t> Returns: Essays on Fiction and Culture </a:t>
            </a:r>
            <a:r>
              <a:rPr lang="en-US" dirty="0" smtClean="0"/>
              <a:t>(Eds. Penny Gay, Judith Johnston and Catherine Waters, 2008)</a:t>
            </a:r>
          </a:p>
          <a:p>
            <a:r>
              <a:rPr lang="en-US" i="1" dirty="0" err="1" smtClean="0"/>
              <a:t>NeoVictorian</a:t>
            </a:r>
            <a:r>
              <a:rPr lang="en-US" i="1" dirty="0" smtClean="0"/>
              <a:t> Fiction and Historical Narrative: the Victorians and Us  (</a:t>
            </a:r>
            <a:r>
              <a:rPr lang="en-US" dirty="0" smtClean="0"/>
              <a:t>Louisa Hadley,2010)</a:t>
            </a:r>
          </a:p>
          <a:p>
            <a:r>
              <a:rPr lang="en-US" i="1" dirty="0" err="1" smtClean="0"/>
              <a:t>NeoVictorianism</a:t>
            </a:r>
            <a:r>
              <a:rPr lang="en-US" i="1" dirty="0" smtClean="0"/>
              <a:t>: Victorians in the Twenty-First Century (</a:t>
            </a:r>
            <a:r>
              <a:rPr lang="en-US" dirty="0" smtClean="0"/>
              <a:t>Anne </a:t>
            </a:r>
            <a:r>
              <a:rPr lang="en-US" dirty="0" err="1" smtClean="0"/>
              <a:t>Heilmann</a:t>
            </a:r>
            <a:r>
              <a:rPr lang="en-US" dirty="0" smtClean="0"/>
              <a:t> and Mark Llewellyn 2010</a:t>
            </a:r>
            <a:r>
              <a:rPr lang="en-US" i="1" dirty="0" smtClean="0"/>
              <a:t>)</a:t>
            </a:r>
          </a:p>
          <a:p>
            <a:r>
              <a:rPr lang="en-US" i="1" dirty="0" smtClean="0"/>
              <a:t>Haunting and </a:t>
            </a:r>
            <a:r>
              <a:rPr lang="en-US" i="1" dirty="0" err="1" smtClean="0"/>
              <a:t>Spectrality</a:t>
            </a:r>
            <a:r>
              <a:rPr lang="en-US" i="1" dirty="0" smtClean="0"/>
              <a:t> in </a:t>
            </a:r>
            <a:r>
              <a:rPr lang="en-US" i="1" dirty="0" err="1" smtClean="0"/>
              <a:t>NeoVictorian</a:t>
            </a:r>
            <a:r>
              <a:rPr lang="en-US" i="1" dirty="0" smtClean="0"/>
              <a:t> Fiction </a:t>
            </a:r>
            <a:r>
              <a:rPr lang="en-US" dirty="0" smtClean="0"/>
              <a:t>(Arias and </a:t>
            </a:r>
            <a:r>
              <a:rPr lang="en-US" dirty="0" err="1" smtClean="0"/>
              <a:t>Pulham</a:t>
            </a:r>
            <a:r>
              <a:rPr lang="en-US" dirty="0" smtClean="0"/>
              <a:t> 2010)</a:t>
            </a:r>
          </a:p>
          <a:p>
            <a:r>
              <a:rPr lang="en-US" i="1" dirty="0" err="1" smtClean="0"/>
              <a:t>NeoVictorian</a:t>
            </a:r>
            <a:r>
              <a:rPr lang="en-US" i="1" dirty="0" smtClean="0"/>
              <a:t> Tropes of Trauma </a:t>
            </a:r>
            <a:r>
              <a:rPr lang="en-US" dirty="0" smtClean="0"/>
              <a:t>(</a:t>
            </a:r>
            <a:r>
              <a:rPr lang="en-US" dirty="0" err="1" smtClean="0"/>
              <a:t>Kohlke</a:t>
            </a:r>
            <a:r>
              <a:rPr lang="en-US" dirty="0" smtClean="0"/>
              <a:t> and </a:t>
            </a:r>
            <a:r>
              <a:rPr lang="en-US" dirty="0" err="1" smtClean="0"/>
              <a:t>Gutleben</a:t>
            </a:r>
            <a:r>
              <a:rPr lang="en-US" dirty="0"/>
              <a:t> </a:t>
            </a:r>
            <a:r>
              <a:rPr lang="en-US" dirty="0" smtClean="0"/>
              <a:t>2010)</a:t>
            </a:r>
          </a:p>
          <a:p>
            <a:r>
              <a:rPr lang="en-US" i="1" dirty="0" smtClean="0"/>
              <a:t>Rewriting the Victorians: Modes of Literary Engagement with the Nineteenth Century (</a:t>
            </a:r>
            <a:r>
              <a:rPr lang="en-US" dirty="0" smtClean="0"/>
              <a:t>Andrea </a:t>
            </a:r>
            <a:r>
              <a:rPr lang="en-US" dirty="0" err="1" smtClean="0"/>
              <a:t>Kirchknopf</a:t>
            </a:r>
            <a:r>
              <a:rPr lang="en-US" i="1" dirty="0" smtClean="0"/>
              <a:t>, </a:t>
            </a:r>
            <a:r>
              <a:rPr lang="en-US" dirty="0" smtClean="0"/>
              <a:t>2013)</a:t>
            </a:r>
            <a:endParaRPr lang="en-US" dirty="0"/>
          </a:p>
        </p:txBody>
      </p:sp>
    </p:spTree>
    <p:extLst>
      <p:ext uri="{BB962C8B-B14F-4D97-AF65-F5344CB8AC3E}">
        <p14:creationId xmlns:p14="http://schemas.microsoft.com/office/powerpoint/2010/main" val="3687057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Teaching Dickens and Victorian Afterlives</a:t>
            </a:r>
            <a:br>
              <a:rPr lang="en-US" dirty="0" smtClean="0"/>
            </a:br>
            <a:r>
              <a:rPr lang="en-US" dirty="0" smtClean="0"/>
              <a:t>A. Course Nuts and Bolts</a:t>
            </a:r>
            <a:endParaRPr lang="en-US" dirty="0"/>
          </a:p>
        </p:txBody>
      </p:sp>
      <p:sp>
        <p:nvSpPr>
          <p:cNvPr id="3" name="Content Placeholder 2"/>
          <p:cNvSpPr>
            <a:spLocks noGrp="1"/>
          </p:cNvSpPr>
          <p:nvPr>
            <p:ph idx="1"/>
          </p:nvPr>
        </p:nvSpPr>
        <p:spPr>
          <a:xfrm>
            <a:off x="838200" y="1851025"/>
            <a:ext cx="10515600" cy="4351338"/>
          </a:xfrm>
        </p:spPr>
        <p:txBody>
          <a:bodyPr>
            <a:normAutofit lnSpcReduction="10000"/>
          </a:bodyPr>
          <a:lstStyle/>
          <a:p>
            <a:pPr marL="0" indent="0">
              <a:buNone/>
            </a:pPr>
            <a:r>
              <a:rPr lang="en-US" dirty="0" smtClean="0"/>
              <a:t>ENG 566: Victorian Afterlives, M.A. level course</a:t>
            </a:r>
          </a:p>
          <a:p>
            <a:pPr marL="0" indent="0">
              <a:buNone/>
            </a:pPr>
            <a:r>
              <a:rPr lang="en-US" dirty="0" smtClean="0"/>
              <a:t>Schedule: Winter 2013, 14 Weeks, 6:00-9:20 p.m.</a:t>
            </a:r>
            <a:r>
              <a:rPr lang="en-US" dirty="0"/>
              <a:t> </a:t>
            </a:r>
            <a:r>
              <a:rPr lang="en-US" dirty="0" smtClean="0"/>
              <a:t>Mondays</a:t>
            </a:r>
            <a:endParaRPr lang="en-US" dirty="0"/>
          </a:p>
          <a:p>
            <a:pPr marL="0" indent="0">
              <a:buNone/>
            </a:pPr>
            <a:r>
              <a:rPr lang="en-US" dirty="0"/>
              <a:t> </a:t>
            </a:r>
          </a:p>
          <a:p>
            <a:r>
              <a:rPr lang="en-US" b="1" dirty="0"/>
              <a:t>GRADING:</a:t>
            </a:r>
            <a:endParaRPr lang="en-US" dirty="0"/>
          </a:p>
          <a:p>
            <a:r>
              <a:rPr lang="en-US" dirty="0"/>
              <a:t>Presentation of an “afterlife”	10%</a:t>
            </a:r>
          </a:p>
          <a:p>
            <a:r>
              <a:rPr lang="en-US" dirty="0"/>
              <a:t>Presentation </a:t>
            </a:r>
            <a:r>
              <a:rPr lang="en-US" dirty="0" smtClean="0"/>
              <a:t>of </a:t>
            </a:r>
            <a:r>
              <a:rPr lang="en-US" dirty="0"/>
              <a:t>critical </a:t>
            </a:r>
            <a:r>
              <a:rPr lang="en-US" dirty="0" smtClean="0"/>
              <a:t>essay   10</a:t>
            </a:r>
            <a:r>
              <a:rPr lang="en-US" dirty="0"/>
              <a:t>%</a:t>
            </a:r>
          </a:p>
          <a:p>
            <a:r>
              <a:rPr lang="en-US" dirty="0"/>
              <a:t>In-class essay quizzes		20%</a:t>
            </a:r>
          </a:p>
          <a:p>
            <a:r>
              <a:rPr lang="en-US" dirty="0"/>
              <a:t>3 papers, 20% each		60%			</a:t>
            </a:r>
          </a:p>
          <a:p>
            <a:pPr marL="0" indent="0">
              <a:buNone/>
            </a:pPr>
            <a:r>
              <a:rPr lang="en-US" dirty="0" smtClean="0"/>
              <a:t>(may do a creative project for one of these)</a:t>
            </a:r>
            <a:r>
              <a:rPr lang="en-US" dirty="0"/>
              <a:t> </a:t>
            </a:r>
          </a:p>
        </p:txBody>
      </p:sp>
    </p:spTree>
    <p:extLst>
      <p:ext uri="{BB962C8B-B14F-4D97-AF65-F5344CB8AC3E}">
        <p14:creationId xmlns:p14="http://schemas.microsoft.com/office/powerpoint/2010/main" val="3947050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2228" y="539552"/>
            <a:ext cx="6096000" cy="5847755"/>
          </a:xfrm>
          <a:prstGeom prst="rect">
            <a:avLst/>
          </a:prstGeom>
        </p:spPr>
        <p:txBody>
          <a:bodyPr>
            <a:spAutoFit/>
          </a:bodyPr>
          <a:lstStyle/>
          <a:p>
            <a:pPr algn="ctr"/>
            <a:r>
              <a:rPr lang="en-US" sz="3200" dirty="0">
                <a:latin typeface="Times New Roman" panose="02020603050405020304" pitchFamily="18" charset="0"/>
                <a:ea typeface="Times New Roman" panose="02020603050405020304" pitchFamily="18" charset="0"/>
              </a:rPr>
              <a:t>Creative Project </a:t>
            </a:r>
            <a:r>
              <a:rPr lang="en-US" sz="3200" dirty="0" smtClean="0">
                <a:latin typeface="Times New Roman" panose="02020603050405020304" pitchFamily="18" charset="0"/>
                <a:ea typeface="Times New Roman" panose="02020603050405020304" pitchFamily="18" charset="0"/>
              </a:rPr>
              <a:t>Grading Rubric</a:t>
            </a:r>
            <a:r>
              <a:rPr lang="en-US" sz="3200"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Student:  </a:t>
            </a:r>
            <a:endParaRPr lang="en-US" sz="12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Project </a:t>
            </a:r>
            <a:r>
              <a:rPr lang="en-US" dirty="0">
                <a:latin typeface="Times New Roman" panose="02020603050405020304" pitchFamily="18" charset="0"/>
                <a:ea typeface="Times New Roman" panose="02020603050405020304" pitchFamily="18" charset="0"/>
              </a:rPr>
              <a:t>Title/Description: </a:t>
            </a:r>
            <a:endParaRPr lang="en-US" sz="12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endParaRPr lang="en-US" sz="1200" dirty="0">
              <a:latin typeface="Times New Roman" panose="02020603050405020304" pitchFamily="18" charset="0"/>
              <a:ea typeface="Times New Roman" panose="02020603050405020304" pitchFamily="18" charset="0"/>
            </a:endParaRPr>
          </a:p>
          <a:p>
            <a:pPr marL="342900" indent="-342900">
              <a:buAutoNum type="arabicPeriod"/>
            </a:pPr>
            <a:r>
              <a:rPr lang="en-US" dirty="0" smtClean="0">
                <a:latin typeface="Times New Roman" panose="02020603050405020304" pitchFamily="18" charset="0"/>
                <a:ea typeface="Times New Roman" panose="02020603050405020304" pitchFamily="18" charset="0"/>
              </a:rPr>
              <a:t>10%:  Does project indicate a significant </a:t>
            </a:r>
            <a:r>
              <a:rPr lang="en-US" dirty="0">
                <a:latin typeface="Times New Roman" panose="02020603050405020304" pitchFamily="18" charset="0"/>
                <a:ea typeface="Times New Roman" panose="02020603050405020304" pitchFamily="18" charset="0"/>
              </a:rPr>
              <a:t>investment of time and energy </a:t>
            </a:r>
            <a:r>
              <a:rPr lang="en-US" dirty="0" smtClean="0">
                <a:latin typeface="Times New Roman" panose="02020603050405020304" pitchFamily="18" charset="0"/>
                <a:ea typeface="Times New Roman" panose="02020603050405020304" pitchFamily="18" charset="0"/>
              </a:rPr>
              <a:t>as reflected in the project and project bibliography, comparable </a:t>
            </a:r>
            <a:r>
              <a:rPr lang="en-US" dirty="0">
                <a:latin typeface="Times New Roman" panose="02020603050405020304" pitchFamily="18" charset="0"/>
                <a:ea typeface="Times New Roman" panose="02020603050405020304" pitchFamily="18" charset="0"/>
              </a:rPr>
              <a:t>to that expended in writing a formal paper</a:t>
            </a:r>
            <a:r>
              <a:rPr lang="en-US" dirty="0" smtClean="0">
                <a:latin typeface="Times New Roman" panose="02020603050405020304" pitchFamily="18" charset="0"/>
                <a:ea typeface="Times New Roman" panose="02020603050405020304" pitchFamily="18" charset="0"/>
              </a:rPr>
              <a:t>?   </a:t>
            </a:r>
          </a:p>
          <a:p>
            <a:pPr marL="228600" indent="-228600">
              <a:buAutoNum type="arabicPeriod"/>
            </a:pPr>
            <a:endParaRPr lang="en-US" sz="1200" dirty="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2.  25%:  Does it have a well-theorized headnote explaining the rationale for, genesis of, and outcome of the project?  </a:t>
            </a:r>
          </a:p>
          <a:p>
            <a:endParaRPr lang="en-US" sz="1200" dirty="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3. </a:t>
            </a:r>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50%: How does it offer a unique or creative interpretation of  the </a:t>
            </a:r>
            <a:r>
              <a:rPr lang="en-US" dirty="0">
                <a:latin typeface="Times New Roman" panose="02020603050405020304" pitchFamily="18" charset="0"/>
                <a:ea typeface="Times New Roman" panose="02020603050405020304" pitchFamily="18" charset="0"/>
              </a:rPr>
              <a:t>ENG </a:t>
            </a:r>
            <a:r>
              <a:rPr lang="en-US" dirty="0" smtClean="0">
                <a:latin typeface="Times New Roman" panose="02020603050405020304" pitchFamily="18" charset="0"/>
                <a:ea typeface="Times New Roman" panose="02020603050405020304" pitchFamily="18" charset="0"/>
              </a:rPr>
              <a:t>566 course topic on Victorian Afterlives?  </a:t>
            </a:r>
            <a:endParaRPr lang="en-US" sz="12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4.  15%: How does it add </a:t>
            </a:r>
            <a:r>
              <a:rPr lang="en-US" dirty="0">
                <a:latin typeface="Times New Roman" panose="02020603050405020304" pitchFamily="18" charset="0"/>
                <a:ea typeface="Times New Roman" panose="02020603050405020304" pitchFamily="18" charset="0"/>
              </a:rPr>
              <a:t>to student’s knowledge/understanding </a:t>
            </a:r>
            <a:r>
              <a:rPr lang="en-US" dirty="0" smtClean="0">
                <a:latin typeface="Times New Roman" panose="02020603050405020304" pitchFamily="18" charset="0"/>
                <a:ea typeface="Times New Roman" panose="02020603050405020304" pitchFamily="18" charset="0"/>
              </a:rPr>
              <a:t>of </a:t>
            </a:r>
            <a:r>
              <a:rPr lang="en-US" dirty="0">
                <a:latin typeface="Times New Roman" panose="02020603050405020304" pitchFamily="18" charset="0"/>
                <a:ea typeface="Times New Roman" panose="02020603050405020304" pitchFamily="18" charset="0"/>
              </a:rPr>
              <a:t>topic</a:t>
            </a:r>
            <a:r>
              <a:rPr lang="en-US" dirty="0" smtClean="0">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Grade: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9818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710" y="274320"/>
            <a:ext cx="6096000" cy="6237541"/>
          </a:xfrm>
          <a:prstGeom prst="rect">
            <a:avLst/>
          </a:prstGeom>
        </p:spPr>
        <p:txBody>
          <a:bodyPr>
            <a:spAutoFit/>
          </a:bodyPr>
          <a:lstStyle/>
          <a:p>
            <a:pPr algn="ctr">
              <a:lnSpc>
                <a:spcPct val="115000"/>
              </a:lnSpc>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Oakland University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College of Arts and Sciences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Department of English</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ENGLISH 566: Victorian Novels &amp; Their Afterlives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ea typeface="Times New Roman" panose="02020603050405020304" pitchFamily="18" charset="0"/>
                <a:cs typeface="Times New Roman" panose="02020603050405020304" pitchFamily="18" charset="0"/>
              </a:rPr>
              <a:t>Winter </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2013, Thursdays, 6:00-9:20 p.m.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Professor N.  Cole			</a:t>
            </a:r>
            <a:r>
              <a:rPr lang="en-US" sz="1200" dirty="0" smtClean="0">
                <a:latin typeface="Times New Roman" panose="02020603050405020304" pitchFamily="18" charset="0"/>
                <a:ea typeface="Times New Roman" panose="02020603050405020304" pitchFamily="18" charset="0"/>
                <a:cs typeface="Times New Roman" panose="02020603050405020304" pitchFamily="18" charset="0"/>
              </a:rPr>
              <a:t>E-mail</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cole@oakland.edu</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Office: 521 O’Dowd Hall			Office Hours: TH 3:00-4:30</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Office: (248) 370-2270		</a:t>
            </a:r>
            <a:r>
              <a:rPr lang="en-US" sz="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&amp; by appointment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b="1" dirty="0" smtClean="0">
                <a:latin typeface="Times New Roman" panose="02020603050405020304" pitchFamily="18" charset="0"/>
                <a:ea typeface="Times New Roman" panose="02020603050405020304" pitchFamily="18" charset="0"/>
                <a:cs typeface="Times New Roman" panose="02020603050405020304" pitchFamily="18" charset="0"/>
              </a:rPr>
              <a:t>TEXTS</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 Bronte,	</a:t>
            </a:r>
            <a:r>
              <a:rPr lang="en-US" sz="1200" i="1" dirty="0">
                <a:latin typeface="Times New Roman" panose="02020603050405020304" pitchFamily="18" charset="0"/>
                <a:ea typeface="Times New Roman" panose="02020603050405020304" pitchFamily="18" charset="0"/>
                <a:cs typeface="Times New Roman" panose="02020603050405020304" pitchFamily="18" charset="0"/>
              </a:rPr>
              <a:t>Jane Eyre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(1846)</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Cusk</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1200" i="1" dirty="0">
                <a:latin typeface="Times New Roman" panose="02020603050405020304" pitchFamily="18" charset="0"/>
                <a:ea typeface="Times New Roman" panose="02020603050405020304" pitchFamily="18" charset="0"/>
                <a:cs typeface="Times New Roman" panose="02020603050405020304" pitchFamily="18" charset="0"/>
              </a:rPr>
              <a:t>Country Life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(1997)</a:t>
            </a:r>
            <a:r>
              <a:rPr lang="en-US" sz="12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Dickens,	 </a:t>
            </a:r>
            <a:r>
              <a:rPr lang="en-US" sz="1200" i="1" dirty="0">
                <a:latin typeface="Times New Roman" panose="02020603050405020304" pitchFamily="18" charset="0"/>
                <a:ea typeface="Times New Roman" panose="02020603050405020304" pitchFamily="18" charset="0"/>
                <a:cs typeface="Times New Roman" panose="02020603050405020304" pitchFamily="18" charset="0"/>
              </a:rPr>
              <a:t>David Copperfield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(1849)</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DuMaurier</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ea typeface="Times New Roman" panose="02020603050405020304" pitchFamily="18" charset="0"/>
                <a:cs typeface="Times New Roman" panose="02020603050405020304" pitchFamily="18" charset="0"/>
              </a:rPr>
              <a:t>Rebecca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(1938)</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Irving,	</a:t>
            </a:r>
            <a:r>
              <a:rPr lang="en-US" sz="1200" i="1"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1200" i="1" dirty="0">
                <a:latin typeface="Times New Roman" panose="02020603050405020304" pitchFamily="18" charset="0"/>
                <a:ea typeface="Times New Roman" panose="02020603050405020304" pitchFamily="18" charset="0"/>
                <a:cs typeface="Times New Roman" panose="02020603050405020304" pitchFamily="18" charset="0"/>
              </a:rPr>
              <a:t>Cider House Rules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(1985)</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Ishiguro,	</a:t>
            </a:r>
            <a:r>
              <a:rPr lang="en-US" sz="1200" i="1" dirty="0">
                <a:latin typeface="Times New Roman" panose="02020603050405020304" pitchFamily="18" charset="0"/>
                <a:ea typeface="Times New Roman" panose="02020603050405020304" pitchFamily="18" charset="0"/>
                <a:cs typeface="Times New Roman" panose="02020603050405020304" pitchFamily="18" charset="0"/>
              </a:rPr>
              <a:t>Never Let Me Go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(2005)</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err="1">
                <a:latin typeface="Times New Roman" panose="02020603050405020304" pitchFamily="18" charset="0"/>
                <a:ea typeface="Calibri" panose="020F0502020204030204" pitchFamily="34" charset="0"/>
                <a:cs typeface="Times New Roman" panose="02020603050405020304" pitchFamily="18" charset="0"/>
              </a:rPr>
              <a:t>Pomerance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i="1" dirty="0">
                <a:latin typeface="Times New Roman" panose="02020603050405020304" pitchFamily="18" charset="0"/>
                <a:ea typeface="Calibri" panose="020F0502020204030204" pitchFamily="34" charset="0"/>
                <a:cs typeface="Times New Roman" panose="02020603050405020304" pitchFamily="18" charset="0"/>
              </a:rPr>
              <a:t>Elephant Man</a:t>
            </a:r>
            <a:r>
              <a:rPr lang="en-US" sz="1200" dirty="0">
                <a:latin typeface="Times New Roman" panose="02020603050405020304" pitchFamily="18" charset="0"/>
                <a:ea typeface="Calibri" panose="020F0502020204030204" pitchFamily="34" charset="0"/>
                <a:cs typeface="Times New Roman" panose="02020603050405020304" pitchFamily="18" charset="0"/>
              </a:rPr>
              <a:t> (1979)</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Treves, 	</a:t>
            </a:r>
            <a:r>
              <a:rPr lang="en-US" sz="1200" i="1" dirty="0" smtClean="0">
                <a:latin typeface="Times New Roman" panose="02020603050405020304" pitchFamily="18" charset="0"/>
                <a:ea typeface="Calibri" panose="020F0502020204030204" pitchFamily="34" charset="0"/>
                <a:cs typeface="Times New Roman" panose="02020603050405020304" pitchFamily="18" charset="0"/>
              </a:rPr>
              <a:t>Elephant </a:t>
            </a:r>
            <a:r>
              <a:rPr lang="en-US" sz="1200" i="1" dirty="0">
                <a:latin typeface="Times New Roman" panose="02020603050405020304" pitchFamily="18" charset="0"/>
                <a:ea typeface="Calibri" panose="020F0502020204030204" pitchFamily="34" charset="0"/>
                <a:cs typeface="Times New Roman" panose="02020603050405020304" pitchFamily="18" charset="0"/>
              </a:rPr>
              <a:t>Man &amp; Other Reminiscences</a:t>
            </a:r>
            <a:r>
              <a:rPr lang="en-US" sz="1200" dirty="0">
                <a:latin typeface="Times New Roman" panose="02020603050405020304" pitchFamily="18" charset="0"/>
                <a:ea typeface="Calibri" panose="020F0502020204030204" pitchFamily="34" charset="0"/>
                <a:cs typeface="Times New Roman" panose="02020603050405020304" pitchFamily="18" charset="0"/>
              </a:rPr>
              <a:t>, (1923)</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Moodle:  	Selected</a:t>
            </a:r>
            <a:r>
              <a:rPr lang="en-US" sz="1200" u="sng" dirty="0">
                <a:latin typeface="Times New Roman" panose="02020603050405020304" pitchFamily="18" charset="0"/>
                <a:ea typeface="Times New Roman" panose="02020603050405020304" pitchFamily="18" charset="0"/>
                <a:cs typeface="Times New Roman" panose="02020603050405020304" pitchFamily="18" charset="0"/>
              </a:rPr>
              <a:t> critical essays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   	All Moodle assignments must</a:t>
            </a:r>
            <a:r>
              <a:rPr lang="en-US" sz="1200" u="sng" dirty="0">
                <a:latin typeface="Times New Roman" panose="02020603050405020304" pitchFamily="18" charset="0"/>
                <a:ea typeface="Times New Roman" panose="02020603050405020304" pitchFamily="18" charset="0"/>
                <a:cs typeface="Times New Roman" panose="02020603050405020304" pitchFamily="18" charset="0"/>
              </a:rPr>
              <a:t> be printed, and brought with you to class.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PLEASE NOTE</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This class requires we read at a </a:t>
            </a:r>
            <a:r>
              <a:rPr lang="en-US" sz="1200" dirty="0" smtClean="0">
                <a:latin typeface="Times New Roman" panose="02020603050405020304" pitchFamily="18" charset="0"/>
                <a:ea typeface="Times New Roman" panose="02020603050405020304" pitchFamily="18" charset="0"/>
                <a:cs typeface="Times New Roman" panose="02020603050405020304" pitchFamily="18" charset="0"/>
              </a:rPr>
              <a:t>brisk clip</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so consider carefully if you can get the reading done this semester in balance with your other academic, work, and personal responsibilities.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9554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272" y="0"/>
            <a:ext cx="5195455" cy="6858000"/>
          </a:xfrm>
          <a:prstGeom prst="rect">
            <a:avLst/>
          </a:prstGeom>
        </p:spPr>
      </p:pic>
    </p:spTree>
    <p:extLst>
      <p:ext uri="{BB962C8B-B14F-4D97-AF65-F5344CB8AC3E}">
        <p14:creationId xmlns:p14="http://schemas.microsoft.com/office/powerpoint/2010/main" val="2750973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272" y="0"/>
            <a:ext cx="5195455"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208" y="58056"/>
            <a:ext cx="7855564" cy="6691087"/>
          </a:xfrm>
          <a:prstGeom prst="rect">
            <a:avLst/>
          </a:prstGeom>
        </p:spPr>
      </p:pic>
    </p:spTree>
    <p:extLst>
      <p:ext uri="{BB962C8B-B14F-4D97-AF65-F5344CB8AC3E}">
        <p14:creationId xmlns:p14="http://schemas.microsoft.com/office/powerpoint/2010/main" val="3165398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415"/>
            <a:ext cx="10515600" cy="1325563"/>
          </a:xfrm>
        </p:spPr>
        <p:txBody>
          <a:bodyPr>
            <a:normAutofit/>
          </a:bodyPr>
          <a:lstStyle/>
          <a:p>
            <a:r>
              <a:rPr lang="en-US" sz="2800" dirty="0" smtClean="0"/>
              <a:t>I. Why Focus on the VICTORIAN ERA to Study</a:t>
            </a:r>
            <a:r>
              <a:rPr lang="en-US" sz="2800" i="1" dirty="0" smtClean="0"/>
              <a:t> </a:t>
            </a:r>
            <a:r>
              <a:rPr lang="en-US" sz="2800" i="1" dirty="0"/>
              <a:t>A</a:t>
            </a:r>
            <a:r>
              <a:rPr lang="en-US" sz="2800" i="1" dirty="0" smtClean="0"/>
              <a:t>fterlives</a:t>
            </a:r>
            <a:r>
              <a:rPr lang="en-US" sz="2800" dirty="0" smtClean="0"/>
              <a:t>?</a:t>
            </a:r>
            <a:br>
              <a:rPr lang="en-US" sz="2800" dirty="0" smtClean="0"/>
            </a:br>
            <a:r>
              <a:rPr lang="en-US" sz="2800" dirty="0" smtClean="0"/>
              <a:t>The Victorian Era’s ELIGIBILITY is Postmodernism’s Cultural “Other” (</a:t>
            </a:r>
            <a:r>
              <a:rPr lang="en-US" sz="2800" dirty="0" err="1" smtClean="0"/>
              <a:t>Kucich</a:t>
            </a:r>
            <a:r>
              <a:rPr lang="en-US" sz="2800" dirty="0" smtClean="0"/>
              <a:t> &amp; </a:t>
            </a:r>
            <a:r>
              <a:rPr lang="en-US" sz="2800" dirty="0" err="1" smtClean="0"/>
              <a:t>Sadoff</a:t>
            </a:r>
            <a:r>
              <a:rPr lang="en-US" sz="2800" dirty="0" smtClean="0"/>
              <a:t>, 2000)</a:t>
            </a:r>
            <a:endParaRPr lang="en-US" sz="2800" dirty="0"/>
          </a:p>
        </p:txBody>
      </p:sp>
      <p:pic>
        <p:nvPicPr>
          <p:cNvPr id="1026" name="Picture 2" descr="http://susannaives.com/wordpress/wp-content/uploads/2012/02/cassel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4495" y="1262176"/>
            <a:ext cx="4583827" cy="53651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8343" y="2467429"/>
            <a:ext cx="6348469" cy="2308324"/>
          </a:xfrm>
          <a:prstGeom prst="rect">
            <a:avLst/>
          </a:prstGeom>
          <a:noFill/>
        </p:spPr>
        <p:txBody>
          <a:bodyPr wrap="none" rtlCol="0">
            <a:spAutoFit/>
          </a:bodyPr>
          <a:lstStyle/>
          <a:p>
            <a:r>
              <a:rPr lang="en-US" sz="2400" dirty="0" smtClean="0"/>
              <a:t>“Postmodernism fetishizes notions of cultural</a:t>
            </a:r>
          </a:p>
          <a:p>
            <a:r>
              <a:rPr lang="en-US" sz="2400" dirty="0" smtClean="0"/>
              <a:t>[rupture and] emergence and . . . The nineteenth</a:t>
            </a:r>
          </a:p>
          <a:p>
            <a:r>
              <a:rPr lang="en-US" sz="2400" dirty="0"/>
              <a:t>c</a:t>
            </a:r>
            <a:r>
              <a:rPr lang="en-US" sz="2400" dirty="0" smtClean="0"/>
              <a:t>entury provides multiple eligible sites for </a:t>
            </a:r>
          </a:p>
          <a:p>
            <a:r>
              <a:rPr lang="en-US" sz="2400" dirty="0"/>
              <a:t>t</a:t>
            </a:r>
            <a:r>
              <a:rPr lang="en-US" sz="2400" dirty="0" smtClean="0"/>
              <a:t>heorizing such emergence including economics, </a:t>
            </a:r>
          </a:p>
          <a:p>
            <a:r>
              <a:rPr lang="en-US" sz="2400" dirty="0" smtClean="0"/>
              <a:t>sexuality, politics, technology”</a:t>
            </a:r>
          </a:p>
          <a:p>
            <a:r>
              <a:rPr lang="en-US" sz="2400" dirty="0" smtClean="0"/>
              <a:t> (</a:t>
            </a:r>
            <a:r>
              <a:rPr lang="en-US" sz="2400" dirty="0" err="1" smtClean="0"/>
              <a:t>Kucich</a:t>
            </a:r>
            <a:r>
              <a:rPr lang="en-US" sz="2400" dirty="0" smtClean="0"/>
              <a:t> and </a:t>
            </a:r>
            <a:r>
              <a:rPr lang="en-US" sz="2400" dirty="0" err="1" smtClean="0"/>
              <a:t>Sadoff</a:t>
            </a:r>
            <a:r>
              <a:rPr lang="en-US" sz="2400" dirty="0" smtClean="0"/>
              <a:t> xv).</a:t>
            </a:r>
            <a:endParaRPr lang="en-US" sz="2400" dirty="0"/>
          </a:p>
        </p:txBody>
      </p:sp>
    </p:spTree>
    <p:extLst>
      <p:ext uri="{BB962C8B-B14F-4D97-AF65-F5344CB8AC3E}">
        <p14:creationId xmlns:p14="http://schemas.microsoft.com/office/powerpoint/2010/main" val="3694663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0"/>
            <a:ext cx="11872686" cy="4351338"/>
          </a:xfrm>
        </p:spPr>
        <p:txBody>
          <a:bodyPr>
            <a:normAutofit fontScale="25000" lnSpcReduction="20000"/>
          </a:bodyPr>
          <a:lstStyle/>
          <a:p>
            <a:pPr marL="0" indent="0">
              <a:lnSpc>
                <a:spcPct val="115000"/>
              </a:lnSpc>
              <a:spcAft>
                <a:spcPts val="1000"/>
              </a:spcAft>
              <a:buNone/>
            </a:pPr>
            <a:r>
              <a:rPr lang="en-US" sz="9800" b="1" dirty="0" smtClean="0">
                <a:latin typeface="Calibri" panose="020F0502020204030204" pitchFamily="34" charset="0"/>
                <a:ea typeface="Calibri" panose="020F0502020204030204" pitchFamily="34" charset="0"/>
                <a:cs typeface="Calibri" panose="020F0502020204030204" pitchFamily="34" charset="0"/>
              </a:rPr>
              <a:t>Paper </a:t>
            </a:r>
            <a:r>
              <a:rPr lang="en-US" sz="9800" b="1" dirty="0">
                <a:latin typeface="Calibri" panose="020F0502020204030204" pitchFamily="34" charset="0"/>
                <a:ea typeface="Calibri" panose="020F0502020204030204" pitchFamily="34" charset="0"/>
                <a:cs typeface="Calibri" panose="020F0502020204030204" pitchFamily="34" charset="0"/>
              </a:rPr>
              <a:t>Guidelines, Paper #2, for ENG 566: Victorian Novels and Their Afterlives  </a:t>
            </a:r>
          </a:p>
          <a:p>
            <a:pPr marL="0" indent="0">
              <a:lnSpc>
                <a:spcPct val="115000"/>
              </a:lnSpc>
              <a:spcAft>
                <a:spcPts val="1000"/>
              </a:spcAft>
              <a:buNone/>
            </a:pPr>
            <a:r>
              <a:rPr lang="en-US" sz="7200" b="1" dirty="0" smtClean="0">
                <a:latin typeface="Calibri" panose="020F0502020204030204" pitchFamily="34" charset="0"/>
                <a:ea typeface="Calibri" panose="020F0502020204030204" pitchFamily="34" charset="0"/>
                <a:cs typeface="Calibri" panose="020F0502020204030204" pitchFamily="34" charset="0"/>
              </a:rPr>
              <a:t>Due </a:t>
            </a:r>
            <a:r>
              <a:rPr lang="en-US" sz="7200" b="1" dirty="0">
                <a:latin typeface="Calibri" panose="020F0502020204030204" pitchFamily="34" charset="0"/>
                <a:ea typeface="Calibri" panose="020F0502020204030204" pitchFamily="34" charset="0"/>
                <a:cs typeface="Calibri" panose="020F0502020204030204" pitchFamily="34" charset="0"/>
              </a:rPr>
              <a:t>date</a:t>
            </a:r>
            <a:r>
              <a:rPr lang="en-US" sz="7200" dirty="0">
                <a:latin typeface="Calibri" panose="020F0502020204030204" pitchFamily="34" charset="0"/>
                <a:ea typeface="Calibri" panose="020F0502020204030204" pitchFamily="34" charset="0"/>
                <a:cs typeface="Calibri" panose="020F0502020204030204" pitchFamily="34" charset="0"/>
              </a:rPr>
              <a:t>: March 21, beginning of class</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7200" b="1" dirty="0">
                <a:latin typeface="Calibri" panose="020F0502020204030204" pitchFamily="34" charset="0"/>
                <a:ea typeface="Calibri" panose="020F0502020204030204" pitchFamily="34" charset="0"/>
                <a:cs typeface="Calibri" panose="020F0502020204030204" pitchFamily="34" charset="0"/>
              </a:rPr>
              <a:t>Length:</a:t>
            </a: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smtClean="0">
                <a:latin typeface="Calibri" panose="020F0502020204030204" pitchFamily="34" charset="0"/>
                <a:ea typeface="Calibri" panose="020F0502020204030204" pitchFamily="34" charset="0"/>
                <a:cs typeface="Calibri" panose="020F0502020204030204" pitchFamily="34" charset="0"/>
              </a:rPr>
              <a:t>6-8 </a:t>
            </a:r>
            <a:r>
              <a:rPr lang="en-US" sz="7200" dirty="0">
                <a:latin typeface="Calibri" panose="020F0502020204030204" pitchFamily="34" charset="0"/>
                <a:ea typeface="Calibri" panose="020F0502020204030204" pitchFamily="34" charset="0"/>
                <a:cs typeface="Calibri" panose="020F0502020204030204" pitchFamily="34" charset="0"/>
              </a:rPr>
              <a:t>pages, double-spaced, 12 point font, exclusive of Works Cited</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7200" b="1" dirty="0">
                <a:latin typeface="Calibri" panose="020F0502020204030204" pitchFamily="34" charset="0"/>
                <a:ea typeface="Calibri" panose="020F0502020204030204" pitchFamily="34" charset="0"/>
                <a:cs typeface="Calibri" panose="020F0502020204030204" pitchFamily="34" charset="0"/>
              </a:rPr>
              <a:t>Research required: </a:t>
            </a:r>
            <a:r>
              <a:rPr lang="en-US" sz="7200" dirty="0">
                <a:latin typeface="Calibri" panose="020F0502020204030204" pitchFamily="34" charset="0"/>
                <a:ea typeface="Calibri" panose="020F0502020204030204" pitchFamily="34" charset="0"/>
                <a:cs typeface="Calibri" panose="020F0502020204030204" pitchFamily="34" charset="0"/>
              </a:rPr>
              <a:t>Concentrate most on your own independent analysis of the text(s), with judicious, limited use the articles posted on Moodle and limited, relevant research.  Close-reading of specific passages is a must, as is analysis of the author’s language.</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7200" b="1" dirty="0">
                <a:latin typeface="Calibri" panose="020F0502020204030204" pitchFamily="34" charset="0"/>
                <a:ea typeface="Calibri" panose="020F0502020204030204" pitchFamily="34" charset="0"/>
                <a:cs typeface="Calibri" panose="020F0502020204030204" pitchFamily="34" charset="0"/>
              </a:rPr>
              <a:t>Format: MLA, with parenthetical citation and Works Cited</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en-US" sz="7200" b="1" u="sng" dirty="0">
                <a:latin typeface="Calibri" panose="020F0502020204030204" pitchFamily="34" charset="0"/>
                <a:ea typeface="Calibri" panose="020F0502020204030204" pitchFamily="34" charset="0"/>
                <a:cs typeface="Calibri" panose="020F0502020204030204" pitchFamily="34" charset="0"/>
              </a:rPr>
              <a:t>How will paper be graded?</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en-US" sz="7200" b="1" dirty="0">
                <a:latin typeface="Calibri" panose="020F0502020204030204" pitchFamily="34" charset="0"/>
                <a:ea typeface="Calibri" panose="020F0502020204030204" pitchFamily="34" charset="0"/>
                <a:cs typeface="Calibri" panose="020F0502020204030204" pitchFamily="34" charset="0"/>
              </a:rPr>
              <a:t>20%:	Thesis: strength, originality, completeness	</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en-US" sz="7200" b="1" dirty="0">
                <a:latin typeface="Calibri" panose="020F0502020204030204" pitchFamily="34" charset="0"/>
                <a:ea typeface="Calibri" panose="020F0502020204030204" pitchFamily="34" charset="0"/>
                <a:cs typeface="Calibri" panose="020F0502020204030204" pitchFamily="34" charset="0"/>
              </a:rPr>
              <a:t>40%:	Textual support and analysis</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en-US" sz="7200" b="1" dirty="0">
                <a:latin typeface="Calibri" panose="020F0502020204030204" pitchFamily="34" charset="0"/>
                <a:ea typeface="Times New Roman" panose="02020603050405020304" pitchFamily="18" charset="0"/>
                <a:cs typeface="Calibri" panose="020F0502020204030204" pitchFamily="34" charset="0"/>
              </a:rPr>
              <a:t>20%	Ability to theorize adaptation, genre, and historical context </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en-US" sz="7200" b="1" dirty="0">
                <a:latin typeface="Calibri" panose="020F0502020204030204" pitchFamily="34" charset="0"/>
                <a:ea typeface="Calibri" panose="020F0502020204030204" pitchFamily="34" charset="0"/>
                <a:cs typeface="Calibri" panose="020F0502020204030204" pitchFamily="34" charset="0"/>
              </a:rPr>
              <a:t>20%	Writing</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16898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1886" y="0"/>
            <a:ext cx="6096000" cy="7038337"/>
          </a:xfrm>
          <a:prstGeom prst="rect">
            <a:avLst/>
          </a:prstGeom>
        </p:spPr>
        <p:txBody>
          <a:bodyPr>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sz="2000" b="1" dirty="0">
                <a:latin typeface="Calibri" panose="020F0502020204030204" pitchFamily="34" charset="0"/>
                <a:ea typeface="Calibri" panose="020F0502020204030204" pitchFamily="34" charset="0"/>
                <a:cs typeface="Times New Roman" panose="02020603050405020304" pitchFamily="18" charset="0"/>
              </a:rPr>
              <a:t>Topics: you may choose one of these, revise one of these, or formulate your own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Discuss the evolution of the bildungsroman as it appears in </a:t>
            </a:r>
            <a:r>
              <a:rPr lang="en-US" sz="2000" i="1" dirty="0">
                <a:latin typeface="Calibri" panose="020F0502020204030204" pitchFamily="34" charset="0"/>
                <a:ea typeface="Calibri" panose="020F0502020204030204" pitchFamily="34" charset="0"/>
                <a:cs typeface="Times New Roman" panose="02020603050405020304" pitchFamily="18" charset="0"/>
              </a:rPr>
              <a:t>David Copperfield </a:t>
            </a:r>
            <a:r>
              <a:rPr lang="en-US" sz="2000" dirty="0">
                <a:latin typeface="Calibri" panose="020F0502020204030204" pitchFamily="34" charset="0"/>
                <a:ea typeface="Calibri" panose="020F0502020204030204" pitchFamily="34" charset="0"/>
                <a:cs typeface="Times New Roman" panose="02020603050405020304" pitchFamily="18" charset="0"/>
              </a:rPr>
              <a:t>and </a:t>
            </a:r>
            <a:r>
              <a:rPr lang="en-US" sz="2000" i="1" dirty="0">
                <a:latin typeface="Calibri" panose="020F0502020204030204" pitchFamily="34" charset="0"/>
                <a:ea typeface="Calibri" panose="020F0502020204030204" pitchFamily="34" charset="0"/>
                <a:cs typeface="Times New Roman" panose="02020603050405020304" pitchFamily="18" charset="0"/>
              </a:rPr>
              <a:t>Cider House Rules.</a:t>
            </a:r>
            <a:r>
              <a:rPr lang="en-US" sz="2000" dirty="0">
                <a:latin typeface="Calibri" panose="020F0502020204030204" pitchFamily="34" charset="0"/>
                <a:ea typeface="Calibri" panose="020F0502020204030204" pitchFamily="34" charset="0"/>
                <a:cs typeface="Times New Roman" panose="02020603050405020304" pitchFamily="18" charset="0"/>
              </a:rPr>
              <a:t> Pay special attention to POV and its effects on how readers understand the protagonist. You may consider how Irving’s  literary realism reflects the writer’s post-modern era despite/because of, his use of the historical past.</a:t>
            </a:r>
          </a:p>
          <a:p>
            <a:pPr marL="457200" marR="0">
              <a:lnSpc>
                <a:spcPct val="115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R="0" lvl="0">
              <a:lnSpc>
                <a:spcPct val="115000"/>
              </a:lnSpc>
              <a:spcBef>
                <a:spcPts val="0"/>
              </a:spcBef>
              <a:spcAft>
                <a:spcPts val="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2. Discuss </a:t>
            </a:r>
            <a:r>
              <a:rPr lang="en-US" sz="2000" dirty="0">
                <a:latin typeface="Calibri" panose="020F0502020204030204" pitchFamily="34" charset="0"/>
                <a:ea typeface="Calibri" panose="020F0502020204030204" pitchFamily="34" charset="0"/>
                <a:cs typeface="Times New Roman" panose="02020603050405020304" pitchFamily="18" charset="0"/>
              </a:rPr>
              <a:t>the effect of specific omissions and transcoding of a specific character or in a specific scene, of an adaptation of </a:t>
            </a:r>
            <a:r>
              <a:rPr lang="en-US" sz="2000" i="1" dirty="0">
                <a:latin typeface="Calibri" panose="020F0502020204030204" pitchFamily="34" charset="0"/>
                <a:ea typeface="Calibri" panose="020F0502020204030204" pitchFamily="34" charset="0"/>
                <a:cs typeface="Times New Roman" panose="02020603050405020304" pitchFamily="18" charset="0"/>
              </a:rPr>
              <a:t>David Copperfield</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i="1" dirty="0">
                <a:latin typeface="Calibri" panose="020F0502020204030204" pitchFamily="34" charset="0"/>
                <a:ea typeface="Calibri" panose="020F0502020204030204" pitchFamily="34" charset="0"/>
                <a:cs typeface="Times New Roman" panose="02020603050405020304" pitchFamily="18" charset="0"/>
              </a:rPr>
              <a:t>Cider House Rules, or </a:t>
            </a:r>
            <a:r>
              <a:rPr lang="en-US" sz="2000" dirty="0">
                <a:latin typeface="Calibri" panose="020F0502020204030204" pitchFamily="34" charset="0"/>
                <a:ea typeface="Calibri" panose="020F0502020204030204" pitchFamily="34" charset="0"/>
                <a:cs typeface="Times New Roman" panose="02020603050405020304" pitchFamily="18" charset="0"/>
              </a:rPr>
              <a:t>Lynch’s </a:t>
            </a:r>
            <a:r>
              <a:rPr lang="en-US" sz="2000" i="1" dirty="0">
                <a:latin typeface="Calibri" panose="020F0502020204030204" pitchFamily="34" charset="0"/>
                <a:ea typeface="Calibri" panose="020F0502020204030204" pitchFamily="34" charset="0"/>
                <a:cs typeface="Times New Roman" panose="02020603050405020304" pitchFamily="18" charset="0"/>
              </a:rPr>
              <a:t>The Elephant Man. </a:t>
            </a:r>
            <a:r>
              <a:rPr lang="en-US" sz="2000" dirty="0">
                <a:latin typeface="Calibri" panose="020F0502020204030204" pitchFamily="34" charset="0"/>
                <a:ea typeface="Calibri" panose="020F0502020204030204" pitchFamily="34" charset="0"/>
                <a:cs typeface="Times New Roman" panose="02020603050405020304" pitchFamily="18" charset="0"/>
              </a:rPr>
              <a:t>Be sure to use appropriate theoretical key terms from Robert </a:t>
            </a:r>
            <a:r>
              <a:rPr lang="en-US" sz="2000" dirty="0" err="1">
                <a:latin typeface="Calibri" panose="020F0502020204030204" pitchFamily="34" charset="0"/>
                <a:ea typeface="Calibri" panose="020F0502020204030204" pitchFamily="34" charset="0"/>
                <a:cs typeface="Times New Roman" panose="02020603050405020304" pitchFamily="18" charset="0"/>
              </a:rPr>
              <a:t>Stam’s</a:t>
            </a:r>
            <a:r>
              <a:rPr lang="en-US" sz="2000" dirty="0">
                <a:latin typeface="Calibri" panose="020F0502020204030204" pitchFamily="34" charset="0"/>
                <a:ea typeface="Calibri" panose="020F0502020204030204" pitchFamily="34" charset="0"/>
                <a:cs typeface="Times New Roman" panose="02020603050405020304" pitchFamily="18" charset="0"/>
              </a:rPr>
              <a:t> essay on adaptation. Be sure to find production information and film reviews to inform your essay</a:t>
            </a:r>
            <a:r>
              <a:rPr lang="en-US" sz="2000" dirty="0" smtClean="0">
                <a:latin typeface="Calibri" panose="020F0502020204030204" pitchFamily="34" charset="0"/>
                <a:ea typeface="Calibri" panose="020F0502020204030204" pitchFamily="34" charset="0"/>
                <a:cs typeface="Times New Roman" panose="02020603050405020304" pitchFamily="18" charset="0"/>
              </a:rPr>
              <a:t>. [continued on next slide]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809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247086" cy="5896999"/>
          </a:xfrm>
          <a:prstGeom prst="rect">
            <a:avLst/>
          </a:prstGeom>
        </p:spPr>
        <p:txBody>
          <a:bodyPr wrap="square">
            <a:spAutoFit/>
          </a:bodyPr>
          <a:lstStyle/>
          <a:p>
            <a:pPr marL="457200" marR="0">
              <a:lnSpc>
                <a:spcPct val="115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3. Discuss </a:t>
            </a:r>
            <a:r>
              <a:rPr lang="en-US" sz="2000" dirty="0">
                <a:latin typeface="Calibri" panose="020F0502020204030204" pitchFamily="34" charset="0"/>
                <a:ea typeface="Calibri" panose="020F0502020204030204" pitchFamily="34" charset="0"/>
                <a:cs typeface="Times New Roman" panose="02020603050405020304" pitchFamily="18" charset="0"/>
              </a:rPr>
              <a:t>the challenges </a:t>
            </a:r>
            <a:r>
              <a:rPr lang="en-US" sz="2000" dirty="0" smtClean="0">
                <a:latin typeface="Calibri" panose="020F0502020204030204" pitchFamily="34" charset="0"/>
                <a:ea typeface="Calibri" panose="020F0502020204030204" pitchFamily="34" charset="0"/>
                <a:cs typeface="Times New Roman" panose="02020603050405020304" pitchFamily="18" charset="0"/>
              </a:rPr>
              <a:t>and successes </a:t>
            </a:r>
            <a:r>
              <a:rPr lang="en-US" sz="2000" dirty="0">
                <a:latin typeface="Calibri" panose="020F0502020204030204" pitchFamily="34" charset="0"/>
                <a:ea typeface="Calibri" panose="020F0502020204030204" pitchFamily="34" charset="0"/>
                <a:cs typeface="Times New Roman" panose="02020603050405020304" pitchFamily="18" charset="0"/>
              </a:rPr>
              <a:t>of Bernard </a:t>
            </a:r>
            <a:r>
              <a:rPr lang="en-US" sz="2000" dirty="0" err="1">
                <a:latin typeface="Calibri" panose="020F0502020204030204" pitchFamily="34" charset="0"/>
                <a:ea typeface="Calibri" panose="020F0502020204030204" pitchFamily="34" charset="0"/>
                <a:cs typeface="Times New Roman" panose="02020603050405020304" pitchFamily="18" charset="0"/>
              </a:rPr>
              <a:t>Pomerance</a:t>
            </a:r>
            <a:r>
              <a:rPr lang="en-US" sz="2000" dirty="0">
                <a:latin typeface="Calibri" panose="020F0502020204030204" pitchFamily="34" charset="0"/>
                <a:ea typeface="Calibri" panose="020F0502020204030204" pitchFamily="34" charset="0"/>
                <a:cs typeface="Times New Roman" panose="02020603050405020304" pitchFamily="18" charset="0"/>
              </a:rPr>
              <a:t> in adapting material from Frederick Treves’ memoir about John Merrick, the “Elephant Man.” How does the drama genre adapt Treves’ medical memoir? As Patricia </a:t>
            </a:r>
            <a:r>
              <a:rPr lang="en-US" sz="2000" dirty="0" err="1">
                <a:latin typeface="Calibri" panose="020F0502020204030204" pitchFamily="34" charset="0"/>
                <a:ea typeface="Calibri" panose="020F0502020204030204" pitchFamily="34" charset="0"/>
                <a:cs typeface="Times New Roman" panose="02020603050405020304" pitchFamily="18" charset="0"/>
              </a:rPr>
              <a:t>Hampl</a:t>
            </a:r>
            <a:r>
              <a:rPr lang="en-US" sz="2000" dirty="0">
                <a:latin typeface="Calibri" panose="020F0502020204030204" pitchFamily="34" charset="0"/>
                <a:ea typeface="Calibri" panose="020F0502020204030204" pitchFamily="34" charset="0"/>
                <a:cs typeface="Times New Roman" panose="02020603050405020304" pitchFamily="18" charset="0"/>
              </a:rPr>
              <a:t> and Elaine Tyler May remind us, both the historian and the memoirist face “blank spaces” where they must “do the work of interpretation and imagination,” and while memoir “angles forward with strong claims for the individual voice,” “History charts the big picture” (</a:t>
            </a:r>
            <a:r>
              <a:rPr lang="en-US" sz="2000" i="1" dirty="0">
                <a:latin typeface="Calibri" panose="020F0502020204030204" pitchFamily="34" charset="0"/>
                <a:ea typeface="Calibri" panose="020F0502020204030204" pitchFamily="34" charset="0"/>
                <a:cs typeface="Times New Roman" panose="02020603050405020304" pitchFamily="18" charset="0"/>
              </a:rPr>
              <a:t>Tell Me True: Memoir, History, and Writing a Life, </a:t>
            </a:r>
            <a:r>
              <a:rPr lang="en-US" sz="2000" dirty="0">
                <a:latin typeface="Calibri" panose="020F0502020204030204" pitchFamily="34" charset="0"/>
                <a:ea typeface="Calibri" panose="020F0502020204030204" pitchFamily="34" charset="0"/>
                <a:cs typeface="Times New Roman" panose="02020603050405020304" pitchFamily="18" charset="0"/>
              </a:rPr>
              <a:t>3-4</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4. Discuss </a:t>
            </a:r>
            <a:r>
              <a:rPr lang="en-US" sz="2000" dirty="0">
                <a:latin typeface="Calibri" panose="020F0502020204030204" pitchFamily="34" charset="0"/>
                <a:ea typeface="Calibri" panose="020F0502020204030204" pitchFamily="34" charset="0"/>
                <a:cs typeface="Times New Roman" panose="02020603050405020304" pitchFamily="18" charset="0"/>
              </a:rPr>
              <a:t>the representation of </a:t>
            </a:r>
            <a:r>
              <a:rPr lang="en-US" sz="2000" u="sng" dirty="0">
                <a:latin typeface="Calibri" panose="020F0502020204030204" pitchFamily="34" charset="0"/>
                <a:ea typeface="Calibri" panose="020F0502020204030204" pitchFamily="34" charset="0"/>
                <a:cs typeface="Times New Roman" panose="02020603050405020304" pitchFamily="18" charset="0"/>
              </a:rPr>
              <a:t>orphans and fallen women</a:t>
            </a:r>
            <a:r>
              <a:rPr lang="en-US" sz="2000" dirty="0">
                <a:latin typeface="Calibri" panose="020F0502020204030204" pitchFamily="34" charset="0"/>
                <a:ea typeface="Calibri" panose="020F0502020204030204" pitchFamily="34" charset="0"/>
                <a:cs typeface="Times New Roman" panose="02020603050405020304" pitchFamily="18" charset="0"/>
              </a:rPr>
              <a:t> in </a:t>
            </a:r>
            <a:r>
              <a:rPr lang="en-US" sz="2000" i="1" dirty="0">
                <a:latin typeface="Calibri" panose="020F0502020204030204" pitchFamily="34" charset="0"/>
                <a:ea typeface="Calibri" panose="020F0502020204030204" pitchFamily="34" charset="0"/>
                <a:cs typeface="Times New Roman" panose="02020603050405020304" pitchFamily="18" charset="0"/>
              </a:rPr>
              <a:t>David Copperfield</a:t>
            </a:r>
            <a:r>
              <a:rPr lang="en-US" sz="2000" dirty="0">
                <a:latin typeface="Calibri" panose="020F0502020204030204" pitchFamily="34" charset="0"/>
                <a:ea typeface="Calibri" panose="020F0502020204030204" pitchFamily="34" charset="0"/>
                <a:cs typeface="Times New Roman" panose="02020603050405020304" pitchFamily="18" charset="0"/>
              </a:rPr>
              <a:t> and </a:t>
            </a:r>
            <a:r>
              <a:rPr lang="en-US" sz="2000" i="1" dirty="0">
                <a:latin typeface="Calibri" panose="020F0502020204030204" pitchFamily="34" charset="0"/>
                <a:ea typeface="Calibri" panose="020F0502020204030204" pitchFamily="34" charset="0"/>
                <a:cs typeface="Times New Roman" panose="02020603050405020304" pitchFamily="18" charset="0"/>
              </a:rPr>
              <a:t>Cider House Rules</a:t>
            </a:r>
            <a:r>
              <a:rPr lang="en-US" sz="2000" dirty="0">
                <a:latin typeface="Calibri" panose="020F0502020204030204" pitchFamily="34" charset="0"/>
                <a:ea typeface="Calibri" panose="020F0502020204030204" pitchFamily="34" charset="0"/>
                <a:cs typeface="Times New Roman" panose="02020603050405020304" pitchFamily="18" charset="0"/>
              </a:rPr>
              <a:t> and the cultural ideologies that define and try to contain them. </a:t>
            </a:r>
            <a:r>
              <a:rPr lang="en-US" sz="2000" dirty="0" err="1">
                <a:latin typeface="Calibri" panose="020F0502020204030204" pitchFamily="34" charset="0"/>
                <a:ea typeface="Calibri" panose="020F0502020204030204" pitchFamily="34" charset="0"/>
                <a:cs typeface="Times New Roman" panose="02020603050405020304" pitchFamily="18" charset="0"/>
              </a:rPr>
              <a:t>Stallybrass</a:t>
            </a:r>
            <a:r>
              <a:rPr lang="en-US" sz="2000" dirty="0">
                <a:latin typeface="Calibri" panose="020F0502020204030204" pitchFamily="34" charset="0"/>
                <a:ea typeface="Calibri" panose="020F0502020204030204" pitchFamily="34" charset="0"/>
                <a:cs typeface="Times New Roman" panose="02020603050405020304" pitchFamily="18" charset="0"/>
              </a:rPr>
              <a:t> and White have argued, following Mikhail </a:t>
            </a:r>
            <a:r>
              <a:rPr lang="en-US" sz="2000" dirty="0" err="1">
                <a:latin typeface="Calibri" panose="020F0502020204030204" pitchFamily="34" charset="0"/>
                <a:ea typeface="Calibri" panose="020F0502020204030204" pitchFamily="34" charset="0"/>
                <a:cs typeface="Times New Roman" panose="02020603050405020304" pitchFamily="18" charset="0"/>
              </a:rPr>
              <a:t>Bakhtin</a:t>
            </a:r>
            <a:r>
              <a:rPr lang="en-US" sz="2000" dirty="0">
                <a:latin typeface="Calibri" panose="020F0502020204030204" pitchFamily="34" charset="0"/>
                <a:ea typeface="Calibri" panose="020F0502020204030204" pitchFamily="34" charset="0"/>
                <a:cs typeface="Times New Roman" panose="02020603050405020304" pitchFamily="18" charset="0"/>
              </a:rPr>
              <a:t>, that “that which is socially peripheral is symbolically central” to a culture and society. Further, one might consider how locations such as the hospital at St. Cloud’s and even the apple orchard, employ what </a:t>
            </a:r>
            <a:r>
              <a:rPr lang="en-US" sz="2000" dirty="0" err="1">
                <a:latin typeface="Calibri" panose="020F0502020204030204" pitchFamily="34" charset="0"/>
                <a:ea typeface="Calibri" panose="020F0502020204030204" pitchFamily="34" charset="0"/>
                <a:cs typeface="Times New Roman" panose="02020603050405020304" pitchFamily="18" charset="0"/>
              </a:rPr>
              <a:t>Stallybrass</a:t>
            </a:r>
            <a:r>
              <a:rPr lang="en-US" sz="2000" dirty="0">
                <a:latin typeface="Calibri" panose="020F0502020204030204" pitchFamily="34" charset="0"/>
                <a:ea typeface="Calibri" panose="020F0502020204030204" pitchFamily="34" charset="0"/>
                <a:cs typeface="Times New Roman" panose="02020603050405020304" pitchFamily="18" charset="0"/>
              </a:rPr>
              <a:t> and White describe as </a:t>
            </a:r>
            <a:r>
              <a:rPr lang="en-US" sz="2000" u="sng" dirty="0">
                <a:latin typeface="Calibri" panose="020F0502020204030204" pitchFamily="34" charset="0"/>
                <a:ea typeface="Calibri" panose="020F0502020204030204" pitchFamily="34" charset="0"/>
                <a:cs typeface="Times New Roman" panose="02020603050405020304" pitchFamily="18" charset="0"/>
              </a:rPr>
              <a:t> inversion</a:t>
            </a:r>
            <a:r>
              <a:rPr lang="en-US" sz="2000" dirty="0">
                <a:latin typeface="Calibri" panose="020F0502020204030204" pitchFamily="34" charset="0"/>
                <a:ea typeface="Calibri" panose="020F0502020204030204" pitchFamily="34" charset="0"/>
                <a:cs typeface="Times New Roman" panose="02020603050405020304" pitchFamily="18" charset="0"/>
              </a:rPr>
              <a:t>: “the reversible world which encodes ways that carnival inverts the everyday hierarchies, structures, rules and customs of its social formation” (1986, ch.5:183</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134564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172527"/>
            <a:ext cx="10515600" cy="5685473"/>
          </a:xfrm>
        </p:spPr>
        <p:txBody>
          <a:bodyPr>
            <a:normAutofit fontScale="92500"/>
          </a:bodyPr>
          <a:lstStyle/>
          <a:p>
            <a:r>
              <a:rPr lang="en-US" dirty="0"/>
              <a:t>PROFESSOR’S INTEREST IN, ENJOYMENT OF, </a:t>
            </a:r>
            <a:r>
              <a:rPr lang="en-US" dirty="0" err="1"/>
              <a:t>Neovictorian</a:t>
            </a:r>
            <a:r>
              <a:rPr lang="en-US" dirty="0"/>
              <a:t> </a:t>
            </a:r>
            <a:r>
              <a:rPr lang="en-US" dirty="0" smtClean="0"/>
              <a:t>fiction, spurred by colleagues’ work and conversations at conferences like these</a:t>
            </a:r>
            <a:endParaRPr lang="en-US" dirty="0"/>
          </a:p>
          <a:p>
            <a:r>
              <a:rPr lang="en-US" dirty="0"/>
              <a:t>Follows </a:t>
            </a:r>
            <a:r>
              <a:rPr lang="en-US" dirty="0" smtClean="0"/>
              <a:t>frequent teaching of adaptations in Victorian, English Novel, and Brit Lit Survey Courses and specific 2 </a:t>
            </a:r>
            <a:r>
              <a:rPr lang="en-US" dirty="0"/>
              <a:t>adaptation courses I taught: DICKENS AND ADAPTATION [OLIVER TWIST, GREAT EXPECTATIONS],</a:t>
            </a:r>
          </a:p>
          <a:p>
            <a:pPr marL="0" indent="0">
              <a:buNone/>
            </a:pPr>
            <a:r>
              <a:rPr lang="en-US" dirty="0"/>
              <a:t>ADAPTATION (Lit. to Film: A CHRISTMAS CAROL, PRIDE AND PREJUDICE, DRACULA, DOUBLE INDEMNITY)</a:t>
            </a:r>
          </a:p>
          <a:p>
            <a:r>
              <a:rPr lang="en-US" dirty="0"/>
              <a:t>Academy’s emphasis on keeping humanities “relevant” to growing number of STEM students (current Honors College enrollment at Oakland University, 650 students, comprised of 35% pre-med, 25% engineering)</a:t>
            </a:r>
          </a:p>
          <a:p>
            <a:r>
              <a:rPr lang="en-US" dirty="0"/>
              <a:t>New Cinema Studies Major in English Department and shifting organization of English Department, decentering literary period studies</a:t>
            </a:r>
          </a:p>
          <a:p>
            <a:endParaRPr lang="en-US" dirty="0"/>
          </a:p>
        </p:txBody>
      </p:sp>
      <p:sp>
        <p:nvSpPr>
          <p:cNvPr id="4" name="TextBox 3"/>
          <p:cNvSpPr txBox="1"/>
          <p:nvPr/>
        </p:nvSpPr>
        <p:spPr>
          <a:xfrm>
            <a:off x="2438400" y="266700"/>
            <a:ext cx="8026400" cy="954107"/>
          </a:xfrm>
          <a:prstGeom prst="rect">
            <a:avLst/>
          </a:prstGeom>
          <a:noFill/>
        </p:spPr>
        <p:txBody>
          <a:bodyPr wrap="square" rtlCol="0">
            <a:spAutoFit/>
          </a:bodyPr>
          <a:lstStyle/>
          <a:p>
            <a:r>
              <a:rPr lang="en-US" sz="2800" dirty="0" smtClean="0"/>
              <a:t>III. B. Teaching Afterlives: Inspirations for this course:  good question to consider</a:t>
            </a:r>
            <a:endParaRPr lang="en-US" sz="2800" dirty="0"/>
          </a:p>
        </p:txBody>
      </p:sp>
    </p:spTree>
    <p:extLst>
      <p:ext uri="{BB962C8B-B14F-4D97-AF65-F5344CB8AC3E}">
        <p14:creationId xmlns:p14="http://schemas.microsoft.com/office/powerpoint/2010/main" val="2862842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3" name="TextBox 2"/>
          <p:cNvSpPr txBox="1"/>
          <p:nvPr/>
        </p:nvSpPr>
        <p:spPr>
          <a:xfrm>
            <a:off x="437882" y="721217"/>
            <a:ext cx="3147849" cy="3139321"/>
          </a:xfrm>
          <a:prstGeom prst="rect">
            <a:avLst/>
          </a:prstGeom>
          <a:noFill/>
        </p:spPr>
        <p:txBody>
          <a:bodyPr wrap="none" rtlCol="0">
            <a:spAutoFit/>
          </a:bodyPr>
          <a:lstStyle/>
          <a:p>
            <a:r>
              <a:rPr lang="en-US" dirty="0" smtClean="0"/>
              <a:t>Expansion of the canon since</a:t>
            </a:r>
          </a:p>
          <a:p>
            <a:r>
              <a:rPr lang="en-US" dirty="0" smtClean="0"/>
              <a:t>Mid-70s in the Academy has</a:t>
            </a:r>
          </a:p>
          <a:p>
            <a:r>
              <a:rPr lang="en-US" dirty="0"/>
              <a:t>s</a:t>
            </a:r>
            <a:r>
              <a:rPr lang="en-US" dirty="0" smtClean="0"/>
              <a:t>hifted status/position of</a:t>
            </a:r>
          </a:p>
          <a:p>
            <a:r>
              <a:rPr lang="en-US" dirty="0" smtClean="0"/>
              <a:t>British Literature.</a:t>
            </a:r>
          </a:p>
          <a:p>
            <a:r>
              <a:rPr lang="en-US" dirty="0" smtClean="0"/>
              <a:t>The British at Heart</a:t>
            </a:r>
          </a:p>
          <a:p>
            <a:r>
              <a:rPr lang="en-US" dirty="0" smtClean="0"/>
              <a:t>Faculty/Student Club at my</a:t>
            </a:r>
          </a:p>
          <a:p>
            <a:r>
              <a:rPr lang="en-US" dirty="0" smtClean="0"/>
              <a:t>university is a </a:t>
            </a:r>
          </a:p>
          <a:p>
            <a:r>
              <a:rPr lang="en-US" dirty="0"/>
              <a:t>r</a:t>
            </a:r>
            <a:r>
              <a:rPr lang="en-US" dirty="0" smtClean="0"/>
              <a:t>esponse to that and follows on</a:t>
            </a:r>
          </a:p>
          <a:p>
            <a:r>
              <a:rPr lang="en-US" dirty="0"/>
              <a:t>t</a:t>
            </a:r>
            <a:r>
              <a:rPr lang="en-US" dirty="0" smtClean="0"/>
              <a:t>he heels of such groups for</a:t>
            </a:r>
          </a:p>
          <a:p>
            <a:r>
              <a:rPr lang="en-US" dirty="0" smtClean="0"/>
              <a:t>Creative Writing, American</a:t>
            </a:r>
          </a:p>
          <a:p>
            <a:r>
              <a:rPr lang="en-US" dirty="0" smtClean="0"/>
              <a:t>Studies, and Cinema Studies.</a:t>
            </a:r>
            <a:endParaRPr lang="en-US" dirty="0"/>
          </a:p>
        </p:txBody>
      </p:sp>
    </p:spTree>
    <p:extLst>
      <p:ext uri="{BB962C8B-B14F-4D97-AF65-F5344CB8AC3E}">
        <p14:creationId xmlns:p14="http://schemas.microsoft.com/office/powerpoint/2010/main" val="3382989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David Copperfield: A Norton Critical Ed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016" y="1099595"/>
            <a:ext cx="355282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ne Eyre (Norton Critical Ed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46" y="1089957"/>
            <a:ext cx="3502025" cy="57680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215086" y="1089957"/>
            <a:ext cx="3736838" cy="5721000"/>
          </a:xfrm>
          <a:prstGeom prst="rect">
            <a:avLst/>
          </a:prstGeom>
        </p:spPr>
      </p:pic>
      <p:sp>
        <p:nvSpPr>
          <p:cNvPr id="6" name="TextBox 5"/>
          <p:cNvSpPr txBox="1"/>
          <p:nvPr/>
        </p:nvSpPr>
        <p:spPr>
          <a:xfrm>
            <a:off x="682172" y="261257"/>
            <a:ext cx="8834726" cy="646331"/>
          </a:xfrm>
          <a:prstGeom prst="rect">
            <a:avLst/>
          </a:prstGeom>
          <a:noFill/>
        </p:spPr>
        <p:txBody>
          <a:bodyPr wrap="none" rtlCol="0">
            <a:spAutoFit/>
          </a:bodyPr>
          <a:lstStyle/>
          <a:p>
            <a:r>
              <a:rPr lang="en-US" sz="3600" dirty="0" smtClean="0"/>
              <a:t>III. C: Texts for English 566: Victorian Afterlives</a:t>
            </a:r>
            <a:endParaRPr lang="en-US" sz="3600" dirty="0"/>
          </a:p>
        </p:txBody>
      </p:sp>
    </p:spTree>
    <p:extLst>
      <p:ext uri="{BB962C8B-B14F-4D97-AF65-F5344CB8AC3E}">
        <p14:creationId xmlns:p14="http://schemas.microsoft.com/office/powerpoint/2010/main" val="1254471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103032"/>
            <a:ext cx="5299364" cy="6858000"/>
          </a:xfrm>
          <a:prstGeom prst="rect">
            <a:avLst/>
          </a:prstGeom>
        </p:spPr>
      </p:pic>
      <p:sp>
        <p:nvSpPr>
          <p:cNvPr id="3" name="TextBox 2"/>
          <p:cNvSpPr txBox="1"/>
          <p:nvPr/>
        </p:nvSpPr>
        <p:spPr>
          <a:xfrm>
            <a:off x="787400" y="863600"/>
            <a:ext cx="3027111" cy="1477328"/>
          </a:xfrm>
          <a:prstGeom prst="rect">
            <a:avLst/>
          </a:prstGeom>
          <a:noFill/>
        </p:spPr>
        <p:txBody>
          <a:bodyPr wrap="none" rtlCol="0">
            <a:spAutoFit/>
          </a:bodyPr>
          <a:lstStyle/>
          <a:p>
            <a:r>
              <a:rPr lang="en-US" dirty="0" smtClean="0"/>
              <a:t>With enrollments</a:t>
            </a:r>
          </a:p>
          <a:p>
            <a:r>
              <a:rPr lang="en-US" dirty="0" smtClean="0"/>
              <a:t>dropping, flyers help</a:t>
            </a:r>
          </a:p>
          <a:p>
            <a:r>
              <a:rPr lang="en-US" dirty="0"/>
              <a:t>a</a:t>
            </a:r>
            <a:r>
              <a:rPr lang="en-US" dirty="0" smtClean="0"/>
              <a:t>dvertise classes. This</a:t>
            </a:r>
          </a:p>
          <a:p>
            <a:r>
              <a:rPr lang="en-US" dirty="0"/>
              <a:t>i</a:t>
            </a:r>
            <a:r>
              <a:rPr lang="en-US" dirty="0" smtClean="0"/>
              <a:t>s the flyer for ENG 566, which</a:t>
            </a:r>
          </a:p>
          <a:p>
            <a:r>
              <a:rPr lang="en-US" dirty="0"/>
              <a:t>e</a:t>
            </a:r>
            <a:r>
              <a:rPr lang="en-US" dirty="0" smtClean="0"/>
              <a:t>nrolled 12 students.</a:t>
            </a:r>
          </a:p>
        </p:txBody>
      </p:sp>
    </p:spTree>
    <p:extLst>
      <p:ext uri="{BB962C8B-B14F-4D97-AF65-F5344CB8AC3E}">
        <p14:creationId xmlns:p14="http://schemas.microsoft.com/office/powerpoint/2010/main" val="2050010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1000">
              <a:schemeClr val="tx1">
                <a:lumMod val="75000"/>
                <a:lumOff val="25000"/>
              </a:schemeClr>
            </a:gs>
            <a:gs pos="100000">
              <a:schemeClr val="tx1"/>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45599"/>
            <a:ext cx="2221690" cy="3350746"/>
          </a:xfrm>
          <a:prstGeom prst="rect">
            <a:avLst/>
          </a:prstGeom>
        </p:spPr>
      </p:pic>
      <p:pic>
        <p:nvPicPr>
          <p:cNvPr id="3078" name="Picture 6" descr="http://ecx.images-amazon.com/images/I/51bPfjo4hGL._SY344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96344"/>
            <a:ext cx="2221690" cy="34783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flavorwire.files.wordpress.com/2010/05/bronte-sisters-doll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131" y="1450265"/>
            <a:ext cx="2161882" cy="137407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ow do Jane and Mr. Rochester first me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5721" y="4811606"/>
            <a:ext cx="3391305" cy="183808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news.bbcimg.co.uk/media/images/71764000/jpg/_71764007_eyrewelles44re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5721" y="2579924"/>
            <a:ext cx="3408539" cy="191975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2.bp.blogspot.com/-g3Te9Im03Rw/Ud58LEqv5xI/AAAAAAAAALY/wumjzl4zGsg/s1600/8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5369" y="60380"/>
            <a:ext cx="3421657" cy="21385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94048" y="6579081"/>
            <a:ext cx="3344505" cy="276999"/>
          </a:xfrm>
          <a:prstGeom prst="rect">
            <a:avLst/>
          </a:prstGeom>
          <a:noFill/>
        </p:spPr>
        <p:txBody>
          <a:bodyPr wrap="none" rtlCol="0">
            <a:spAutoFit/>
          </a:bodyPr>
          <a:lstStyle/>
          <a:p>
            <a:r>
              <a:rPr lang="en-US" sz="1200" dirty="0" smtClean="0">
                <a:solidFill>
                  <a:schemeClr val="bg1"/>
                </a:solidFill>
              </a:rPr>
              <a:t>https://www.youtube.com/watch?v=-NKXNThJ610</a:t>
            </a:r>
            <a:endParaRPr lang="en-US" sz="1200" dirty="0">
              <a:solidFill>
                <a:schemeClr val="bg1"/>
              </a:solidFill>
            </a:endParaRPr>
          </a:p>
        </p:txBody>
      </p:sp>
      <p:sp>
        <p:nvSpPr>
          <p:cNvPr id="8" name="TextBox 7"/>
          <p:cNvSpPr txBox="1"/>
          <p:nvPr/>
        </p:nvSpPr>
        <p:spPr>
          <a:xfrm>
            <a:off x="3223635" y="122795"/>
            <a:ext cx="4485330" cy="646331"/>
          </a:xfrm>
          <a:prstGeom prst="rect">
            <a:avLst/>
          </a:prstGeom>
          <a:noFill/>
        </p:spPr>
        <p:txBody>
          <a:bodyPr wrap="none" rtlCol="0">
            <a:spAutoFit/>
          </a:bodyPr>
          <a:lstStyle/>
          <a:p>
            <a:r>
              <a:rPr lang="en-US" sz="3600" dirty="0" smtClean="0">
                <a:solidFill>
                  <a:schemeClr val="bg1"/>
                </a:solidFill>
              </a:rPr>
              <a:t>JANE EYRE INTERTEXTS</a:t>
            </a:r>
            <a:endParaRPr lang="en-US" sz="3600" dirty="0">
              <a:solidFill>
                <a:schemeClr val="bg1"/>
              </a:solidFill>
            </a:endParaRPr>
          </a:p>
        </p:txBody>
      </p:sp>
      <p:pic>
        <p:nvPicPr>
          <p:cNvPr id="2" name="-NKXNThJ610"/>
          <p:cNvPicPr>
            <a:picLocks noRot="1" noChangeAspect="1"/>
          </p:cNvPicPr>
          <p:nvPr>
            <a:videoFile r:link="rId1"/>
          </p:nvPr>
        </p:nvPicPr>
        <p:blipFill>
          <a:blip r:embed="rId9"/>
          <a:stretch>
            <a:fillRect/>
          </a:stretch>
        </p:blipFill>
        <p:spPr>
          <a:xfrm>
            <a:off x="2328902" y="3061940"/>
            <a:ext cx="6266826" cy="3525090"/>
          </a:xfrm>
          <a:prstGeom prst="rect">
            <a:avLst/>
          </a:prstGeom>
        </p:spPr>
      </p:pic>
    </p:spTree>
    <p:extLst>
      <p:ext uri="{BB962C8B-B14F-4D97-AF65-F5344CB8AC3E}">
        <p14:creationId xmlns:p14="http://schemas.microsoft.com/office/powerpoint/2010/main" val="2153305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602" y="1184448"/>
            <a:ext cx="3693899" cy="4915727"/>
          </a:xfrm>
          <a:prstGeom prst="rect">
            <a:avLst/>
          </a:prstGeom>
        </p:spPr>
      </p:pic>
      <p:pic>
        <p:nvPicPr>
          <p:cNvPr id="5122" name="Picture 2" descr="http://ecx.images-amazon.com/images/I/61RhpGBmK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6055" y="730653"/>
            <a:ext cx="3626512" cy="56556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ecx.images-amazon.com/images/I/61RhpGBmK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866" y="1184448"/>
            <a:ext cx="3063177" cy="47770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70959" y="52783"/>
            <a:ext cx="5435847" cy="646331"/>
          </a:xfrm>
          <a:prstGeom prst="rect">
            <a:avLst/>
          </a:prstGeom>
          <a:noFill/>
        </p:spPr>
        <p:txBody>
          <a:bodyPr wrap="none" rtlCol="0">
            <a:spAutoFit/>
          </a:bodyPr>
          <a:lstStyle/>
          <a:p>
            <a:r>
              <a:rPr lang="en-US" sz="3600" i="1" dirty="0" smtClean="0"/>
              <a:t>David Copperfield </a:t>
            </a:r>
            <a:r>
              <a:rPr lang="en-US" sz="3600" dirty="0" err="1" smtClean="0"/>
              <a:t>Intertexts</a:t>
            </a:r>
            <a:endParaRPr lang="en-US" sz="3600" dirty="0"/>
          </a:p>
        </p:txBody>
      </p:sp>
      <p:pic>
        <p:nvPicPr>
          <p:cNvPr id="5126" name="Picture 6" descr="http://upload.wikimedia.org/wikipedia/en/e/e9/David_Copperfield_%281935_film%29_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309" y="1819815"/>
            <a:ext cx="3257748" cy="51168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5602" y="757115"/>
            <a:ext cx="2290948" cy="369332"/>
          </a:xfrm>
          <a:prstGeom prst="rect">
            <a:avLst/>
          </a:prstGeom>
          <a:noFill/>
        </p:spPr>
        <p:txBody>
          <a:bodyPr wrap="none" rtlCol="0">
            <a:spAutoFit/>
          </a:bodyPr>
          <a:lstStyle/>
          <a:p>
            <a:r>
              <a:rPr lang="en-US" dirty="0" smtClean="0"/>
              <a:t>Novel 1985, film  1999</a:t>
            </a:r>
            <a:endParaRPr lang="en-US" dirty="0"/>
          </a:p>
        </p:txBody>
      </p:sp>
      <p:sp>
        <p:nvSpPr>
          <p:cNvPr id="6" name="TextBox 5"/>
          <p:cNvSpPr txBox="1"/>
          <p:nvPr/>
        </p:nvSpPr>
        <p:spPr>
          <a:xfrm>
            <a:off x="5100686" y="1126447"/>
            <a:ext cx="652743" cy="369332"/>
          </a:xfrm>
          <a:prstGeom prst="rect">
            <a:avLst/>
          </a:prstGeom>
          <a:noFill/>
        </p:spPr>
        <p:txBody>
          <a:bodyPr wrap="none" rtlCol="0">
            <a:spAutoFit/>
          </a:bodyPr>
          <a:lstStyle/>
          <a:p>
            <a:r>
              <a:rPr lang="en-US" dirty="0" smtClean="0"/>
              <a:t>1935</a:t>
            </a:r>
            <a:endParaRPr lang="en-US" dirty="0"/>
          </a:p>
        </p:txBody>
      </p:sp>
      <p:sp>
        <p:nvSpPr>
          <p:cNvPr id="7" name="TextBox 6"/>
          <p:cNvSpPr txBox="1"/>
          <p:nvPr/>
        </p:nvSpPr>
        <p:spPr>
          <a:xfrm>
            <a:off x="9245967" y="765446"/>
            <a:ext cx="2308581" cy="369332"/>
          </a:xfrm>
          <a:prstGeom prst="rect">
            <a:avLst/>
          </a:prstGeom>
          <a:noFill/>
        </p:spPr>
        <p:txBody>
          <a:bodyPr wrap="none" rtlCol="0">
            <a:spAutoFit/>
          </a:bodyPr>
          <a:lstStyle/>
          <a:p>
            <a:r>
              <a:rPr lang="en-US" dirty="0" smtClean="0"/>
              <a:t>Novel 2005, film 2010)</a:t>
            </a:r>
            <a:endParaRPr lang="en-US" dirty="0"/>
          </a:p>
        </p:txBody>
      </p:sp>
    </p:spTree>
    <p:extLst>
      <p:ext uri="{BB962C8B-B14F-4D97-AF65-F5344CB8AC3E}">
        <p14:creationId xmlns:p14="http://schemas.microsoft.com/office/powerpoint/2010/main" val="1703886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4350" y="52000"/>
            <a:ext cx="3756028" cy="7017306"/>
          </a:xfrm>
          <a:prstGeom prst="rect">
            <a:avLst/>
          </a:prstGeom>
          <a:noFill/>
        </p:spPr>
        <p:txBody>
          <a:bodyPr wrap="none" rtlCol="0">
            <a:spAutoFit/>
          </a:bodyPr>
          <a:lstStyle/>
          <a:p>
            <a:r>
              <a:rPr lang="en-US" b="1" u="sng" dirty="0" smtClean="0"/>
              <a:t>DAVID COPPERFIELD </a:t>
            </a:r>
            <a:r>
              <a:rPr lang="en-US" dirty="0" smtClean="0"/>
              <a:t>(1849-50)</a:t>
            </a:r>
          </a:p>
          <a:p>
            <a:r>
              <a:rPr lang="en-US" dirty="0" smtClean="0"/>
              <a:t>Bildungsroman  of orphan</a:t>
            </a:r>
          </a:p>
          <a:p>
            <a:endParaRPr lang="en-US" dirty="0"/>
          </a:p>
          <a:p>
            <a:r>
              <a:rPr lang="en-US" dirty="0" smtClean="0"/>
              <a:t>Mentor figure: </a:t>
            </a:r>
            <a:r>
              <a:rPr lang="en-US" dirty="0" err="1" smtClean="0"/>
              <a:t>Micawber</a:t>
            </a:r>
            <a:endParaRPr lang="en-US" dirty="0" smtClean="0"/>
          </a:p>
          <a:p>
            <a:endParaRPr lang="en-US" dirty="0" smtClean="0"/>
          </a:p>
          <a:p>
            <a:r>
              <a:rPr lang="en-US" dirty="0" smtClean="0"/>
              <a:t>Move from province to city</a:t>
            </a:r>
          </a:p>
          <a:p>
            <a:r>
              <a:rPr lang="en-US" dirty="0" smtClean="0"/>
              <a:t>Education: formal and informal</a:t>
            </a:r>
          </a:p>
          <a:p>
            <a:endParaRPr lang="en-US" dirty="0" smtClean="0"/>
          </a:p>
          <a:p>
            <a:r>
              <a:rPr lang="en-US" dirty="0" smtClean="0"/>
              <a:t>Nicknames: Daisy, </a:t>
            </a:r>
            <a:r>
              <a:rPr lang="en-US" dirty="0" err="1" smtClean="0"/>
              <a:t>Doady</a:t>
            </a:r>
            <a:r>
              <a:rPr lang="en-US" dirty="0" smtClean="0"/>
              <a:t>,</a:t>
            </a:r>
          </a:p>
          <a:p>
            <a:r>
              <a:rPr lang="en-US" dirty="0" smtClean="0"/>
              <a:t>Trotwood</a:t>
            </a:r>
          </a:p>
          <a:p>
            <a:r>
              <a:rPr lang="en-US" dirty="0" smtClean="0"/>
              <a:t>Fairy godmother: Betsy Trotwood</a:t>
            </a:r>
          </a:p>
          <a:p>
            <a:endParaRPr lang="en-US" dirty="0"/>
          </a:p>
          <a:p>
            <a:r>
              <a:rPr lang="en-US" dirty="0" smtClean="0"/>
              <a:t>School days: Salem House boys school</a:t>
            </a:r>
          </a:p>
          <a:p>
            <a:r>
              <a:rPr lang="en-US" dirty="0" smtClean="0"/>
              <a:t>Peer influence: </a:t>
            </a:r>
            <a:r>
              <a:rPr lang="en-US" dirty="0" err="1" smtClean="0"/>
              <a:t>Steerforth</a:t>
            </a:r>
            <a:endParaRPr lang="en-US" dirty="0" smtClean="0"/>
          </a:p>
          <a:p>
            <a:endParaRPr lang="en-US" dirty="0"/>
          </a:p>
          <a:p>
            <a:r>
              <a:rPr lang="en-US" dirty="0" smtClean="0"/>
              <a:t>Trauma: Shipwreck</a:t>
            </a:r>
          </a:p>
          <a:p>
            <a:endParaRPr lang="en-US" dirty="0"/>
          </a:p>
          <a:p>
            <a:endParaRPr lang="en-US" dirty="0" smtClean="0"/>
          </a:p>
          <a:p>
            <a:endParaRPr lang="en-US" dirty="0" smtClean="0"/>
          </a:p>
          <a:p>
            <a:r>
              <a:rPr lang="en-US" dirty="0" smtClean="0"/>
              <a:t>Becomes a writer</a:t>
            </a:r>
          </a:p>
          <a:p>
            <a:endParaRPr lang="en-US" dirty="0"/>
          </a:p>
          <a:p>
            <a:r>
              <a:rPr lang="en-US" dirty="0" smtClean="0"/>
              <a:t>Achievement of Adulthood</a:t>
            </a:r>
          </a:p>
          <a:p>
            <a:r>
              <a:rPr lang="en-US" dirty="0"/>
              <a:t>b</a:t>
            </a:r>
            <a:r>
              <a:rPr lang="en-US" dirty="0" smtClean="0"/>
              <a:t>ut ambiguous autonomy</a:t>
            </a:r>
          </a:p>
          <a:p>
            <a:endParaRPr lang="en-US" dirty="0"/>
          </a:p>
          <a:p>
            <a:endParaRPr lang="en-US" dirty="0"/>
          </a:p>
        </p:txBody>
      </p:sp>
      <p:sp>
        <p:nvSpPr>
          <p:cNvPr id="9" name="TextBox 8"/>
          <p:cNvSpPr txBox="1"/>
          <p:nvPr/>
        </p:nvSpPr>
        <p:spPr>
          <a:xfrm>
            <a:off x="4529742" y="52000"/>
            <a:ext cx="2977418" cy="7294305"/>
          </a:xfrm>
          <a:prstGeom prst="rect">
            <a:avLst/>
          </a:prstGeom>
          <a:noFill/>
        </p:spPr>
        <p:txBody>
          <a:bodyPr wrap="none" rtlCol="0">
            <a:spAutoFit/>
          </a:bodyPr>
          <a:lstStyle/>
          <a:p>
            <a:r>
              <a:rPr lang="en-US" b="1" i="1" u="sng" dirty="0" smtClean="0"/>
              <a:t>Cider House Rules </a:t>
            </a:r>
            <a:r>
              <a:rPr lang="en-US" u="sng" dirty="0" smtClean="0"/>
              <a:t>(1999)</a:t>
            </a:r>
          </a:p>
          <a:p>
            <a:r>
              <a:rPr lang="en-US" dirty="0" smtClean="0"/>
              <a:t>Bildungsroman of orphan</a:t>
            </a:r>
          </a:p>
          <a:p>
            <a:endParaRPr lang="en-US" dirty="0" smtClean="0"/>
          </a:p>
          <a:p>
            <a:r>
              <a:rPr lang="en-US" dirty="0" smtClean="0"/>
              <a:t>Dr. Larch</a:t>
            </a:r>
          </a:p>
          <a:p>
            <a:endParaRPr lang="en-US" dirty="0"/>
          </a:p>
          <a:p>
            <a:r>
              <a:rPr lang="en-US" dirty="0" smtClean="0"/>
              <a:t> St. Cloud to Ocean Breeze</a:t>
            </a:r>
          </a:p>
          <a:p>
            <a:endParaRPr lang="en-US" dirty="0" smtClean="0"/>
          </a:p>
          <a:p>
            <a:endParaRPr lang="en-US" dirty="0"/>
          </a:p>
          <a:p>
            <a:r>
              <a:rPr lang="en-US" dirty="0" smtClean="0"/>
              <a:t>Sunshine</a:t>
            </a:r>
          </a:p>
          <a:p>
            <a:endParaRPr lang="en-US" dirty="0"/>
          </a:p>
          <a:p>
            <a:r>
              <a:rPr lang="en-US" dirty="0" smtClean="0"/>
              <a:t>Candy and Wally</a:t>
            </a:r>
          </a:p>
          <a:p>
            <a:endParaRPr lang="en-US" dirty="0" smtClean="0"/>
          </a:p>
          <a:p>
            <a:r>
              <a:rPr lang="en-US" dirty="0" smtClean="0"/>
              <a:t>Orphanage days</a:t>
            </a:r>
          </a:p>
          <a:p>
            <a:r>
              <a:rPr lang="en-US" dirty="0" smtClean="0"/>
              <a:t>Peer Influence: </a:t>
            </a:r>
            <a:r>
              <a:rPr lang="en-US" dirty="0" err="1" smtClean="0"/>
              <a:t>Melony</a:t>
            </a:r>
            <a:endParaRPr lang="en-US" dirty="0" smtClean="0"/>
          </a:p>
          <a:p>
            <a:endParaRPr lang="en-US" dirty="0"/>
          </a:p>
          <a:p>
            <a:r>
              <a:rPr lang="en-US" dirty="0" smtClean="0"/>
              <a:t>Traumas: unwanted	</a:t>
            </a:r>
          </a:p>
          <a:p>
            <a:r>
              <a:rPr lang="en-US" dirty="0" smtClean="0"/>
              <a:t>Pregnancies; abortions;</a:t>
            </a:r>
          </a:p>
          <a:p>
            <a:r>
              <a:rPr lang="en-US" dirty="0" smtClean="0"/>
              <a:t>WWII (Wally),</a:t>
            </a:r>
          </a:p>
          <a:p>
            <a:r>
              <a:rPr lang="en-US" dirty="0" smtClean="0"/>
              <a:t>Incest abuse</a:t>
            </a:r>
          </a:p>
          <a:p>
            <a:r>
              <a:rPr lang="en-US" dirty="0" smtClean="0"/>
              <a:t>Becomes a doctor/abortionist</a:t>
            </a:r>
          </a:p>
          <a:p>
            <a:endParaRPr lang="en-US" dirty="0"/>
          </a:p>
          <a:p>
            <a:r>
              <a:rPr lang="en-US" dirty="0" smtClean="0"/>
              <a:t>Achievement of adulthood</a:t>
            </a:r>
          </a:p>
          <a:p>
            <a:r>
              <a:rPr lang="en-US" dirty="0"/>
              <a:t>b</a:t>
            </a:r>
            <a:r>
              <a:rPr lang="en-US" dirty="0" smtClean="0"/>
              <a:t>ut ambiguous autonomy</a:t>
            </a:r>
            <a:endParaRPr lang="en-US" dirty="0"/>
          </a:p>
          <a:p>
            <a:endParaRPr lang="en-US" dirty="0" smtClean="0"/>
          </a:p>
          <a:p>
            <a:endParaRPr lang="en-US" dirty="0"/>
          </a:p>
        </p:txBody>
      </p:sp>
      <p:sp>
        <p:nvSpPr>
          <p:cNvPr id="10" name="TextBox 9"/>
          <p:cNvSpPr txBox="1"/>
          <p:nvPr/>
        </p:nvSpPr>
        <p:spPr>
          <a:xfrm>
            <a:off x="8420100" y="52000"/>
            <a:ext cx="3347904" cy="6463308"/>
          </a:xfrm>
          <a:prstGeom prst="rect">
            <a:avLst/>
          </a:prstGeom>
          <a:noFill/>
        </p:spPr>
        <p:txBody>
          <a:bodyPr wrap="none" rtlCol="0">
            <a:spAutoFit/>
          </a:bodyPr>
          <a:lstStyle/>
          <a:p>
            <a:r>
              <a:rPr lang="en-US" b="1" i="1" u="sng" dirty="0" smtClean="0"/>
              <a:t>Never Let Me Go </a:t>
            </a:r>
            <a:r>
              <a:rPr lang="en-US" b="1" u="sng" dirty="0" smtClean="0"/>
              <a:t>(2005)</a:t>
            </a:r>
          </a:p>
          <a:p>
            <a:r>
              <a:rPr lang="en-US" dirty="0" smtClean="0"/>
              <a:t>Bildungsroman of clone</a:t>
            </a:r>
          </a:p>
          <a:p>
            <a:endParaRPr lang="en-US" dirty="0" smtClean="0"/>
          </a:p>
          <a:p>
            <a:r>
              <a:rPr lang="en-US" dirty="0" smtClean="0"/>
              <a:t>Miss Lucy</a:t>
            </a:r>
          </a:p>
          <a:p>
            <a:endParaRPr lang="en-US" dirty="0" smtClean="0"/>
          </a:p>
          <a:p>
            <a:r>
              <a:rPr lang="en-US" dirty="0" smtClean="0"/>
              <a:t>Move from </a:t>
            </a:r>
            <a:r>
              <a:rPr lang="en-US" dirty="0" err="1" smtClean="0"/>
              <a:t>Hailsham</a:t>
            </a:r>
            <a:r>
              <a:rPr lang="en-US" dirty="0" smtClean="0"/>
              <a:t> to</a:t>
            </a:r>
          </a:p>
          <a:p>
            <a:r>
              <a:rPr lang="en-US" dirty="0" smtClean="0"/>
              <a:t>travel as a </a:t>
            </a:r>
            <a:r>
              <a:rPr lang="en-US" dirty="0" err="1" smtClean="0"/>
              <a:t>carer</a:t>
            </a:r>
            <a:endParaRPr lang="en-US" dirty="0" smtClean="0"/>
          </a:p>
          <a:p>
            <a:endParaRPr lang="en-US" dirty="0"/>
          </a:p>
          <a:p>
            <a:r>
              <a:rPr lang="en-US" dirty="0" smtClean="0"/>
              <a:t>None</a:t>
            </a:r>
          </a:p>
          <a:p>
            <a:endParaRPr lang="en-US" dirty="0"/>
          </a:p>
          <a:p>
            <a:r>
              <a:rPr lang="en-US" dirty="0" smtClean="0"/>
              <a:t>Song: “Never Let Me Go”</a:t>
            </a:r>
          </a:p>
          <a:p>
            <a:endParaRPr lang="en-US" dirty="0" smtClean="0"/>
          </a:p>
          <a:p>
            <a:r>
              <a:rPr lang="en-US" dirty="0" err="1" smtClean="0"/>
              <a:t>Hailsham</a:t>
            </a:r>
            <a:endParaRPr lang="en-US" dirty="0" smtClean="0"/>
          </a:p>
          <a:p>
            <a:r>
              <a:rPr lang="en-US" dirty="0" smtClean="0"/>
              <a:t>Peer influence: Tommy &amp; Ruth</a:t>
            </a:r>
          </a:p>
          <a:p>
            <a:endParaRPr lang="en-US" dirty="0"/>
          </a:p>
          <a:p>
            <a:endParaRPr lang="en-US" dirty="0" smtClean="0"/>
          </a:p>
          <a:p>
            <a:r>
              <a:rPr lang="en-US" dirty="0" smtClean="0"/>
              <a:t>Traumas: “Donations”; awareness</a:t>
            </a:r>
          </a:p>
          <a:p>
            <a:r>
              <a:rPr lang="en-US" dirty="0" smtClean="0"/>
              <a:t>of no future for clones</a:t>
            </a:r>
          </a:p>
          <a:p>
            <a:endParaRPr lang="en-US" dirty="0"/>
          </a:p>
          <a:p>
            <a:r>
              <a:rPr lang="en-US" dirty="0" err="1" smtClean="0"/>
              <a:t>Carer</a:t>
            </a:r>
            <a:r>
              <a:rPr lang="en-US" dirty="0" smtClean="0"/>
              <a:t>, then donor (regression)</a:t>
            </a:r>
          </a:p>
          <a:p>
            <a:endParaRPr lang="en-US" dirty="0"/>
          </a:p>
          <a:p>
            <a:r>
              <a:rPr lang="en-US" dirty="0" smtClean="0"/>
              <a:t>Achievement of humanity</a:t>
            </a:r>
          </a:p>
          <a:p>
            <a:r>
              <a:rPr lang="en-US" dirty="0"/>
              <a:t>b</a:t>
            </a:r>
            <a:r>
              <a:rPr lang="en-US" dirty="0" smtClean="0"/>
              <a:t>ut tragically limited autonomy</a:t>
            </a:r>
            <a:endParaRPr lang="en-US" dirty="0"/>
          </a:p>
        </p:txBody>
      </p:sp>
    </p:spTree>
    <p:extLst>
      <p:ext uri="{BB962C8B-B14F-4D97-AF65-F5344CB8AC3E}">
        <p14:creationId xmlns:p14="http://schemas.microsoft.com/office/powerpoint/2010/main" val="210284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and Psychoanalytical Discourses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893" y="2192363"/>
            <a:ext cx="5336204" cy="3538135"/>
          </a:xfrm>
          <a:prstGeom prst="rect">
            <a:avLst/>
          </a:prstGeom>
        </p:spPr>
      </p:pic>
      <p:pic>
        <p:nvPicPr>
          <p:cNvPr id="4" name="Picture 4" descr="http://i191.photobucket.com/albums/z43/sevenarts/cinema/elephantm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85" y="1799366"/>
            <a:ext cx="5331138" cy="29999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3037" y="5357611"/>
            <a:ext cx="2274982" cy="369332"/>
          </a:xfrm>
          <a:prstGeom prst="rect">
            <a:avLst/>
          </a:prstGeom>
          <a:noFill/>
        </p:spPr>
        <p:txBody>
          <a:bodyPr wrap="none" rtlCol="0">
            <a:spAutoFit/>
          </a:bodyPr>
          <a:lstStyle/>
          <a:p>
            <a:r>
              <a:rPr lang="en-US" dirty="0" smtClean="0"/>
              <a:t>ELEPHANT MAN, 1980</a:t>
            </a:r>
            <a:endParaRPr lang="en-US" dirty="0"/>
          </a:p>
        </p:txBody>
      </p:sp>
      <p:sp>
        <p:nvSpPr>
          <p:cNvPr id="7" name="TextBox 6"/>
          <p:cNvSpPr txBox="1"/>
          <p:nvPr/>
        </p:nvSpPr>
        <p:spPr>
          <a:xfrm>
            <a:off x="6339893" y="6220496"/>
            <a:ext cx="3064622" cy="369332"/>
          </a:xfrm>
          <a:prstGeom prst="rect">
            <a:avLst/>
          </a:prstGeom>
          <a:noFill/>
        </p:spPr>
        <p:txBody>
          <a:bodyPr wrap="none" rtlCol="0">
            <a:spAutoFit/>
          </a:bodyPr>
          <a:lstStyle/>
          <a:p>
            <a:r>
              <a:rPr lang="en-US" dirty="0" smtClean="0"/>
              <a:t>A DANGEROUS METHOD, 2011</a:t>
            </a:r>
            <a:endParaRPr lang="en-US" dirty="0"/>
          </a:p>
        </p:txBody>
      </p:sp>
    </p:spTree>
    <p:extLst>
      <p:ext uri="{BB962C8B-B14F-4D97-AF65-F5344CB8AC3E}">
        <p14:creationId xmlns:p14="http://schemas.microsoft.com/office/powerpoint/2010/main" val="2323271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27649" y="518988"/>
            <a:ext cx="4250436" cy="6339012"/>
          </a:xfrm>
          <a:prstGeom prst="rect">
            <a:avLst/>
          </a:prstGeom>
        </p:spPr>
      </p:pic>
      <p:sp>
        <p:nvSpPr>
          <p:cNvPr id="9" name="TextBox 8"/>
          <p:cNvSpPr txBox="1"/>
          <p:nvPr/>
        </p:nvSpPr>
        <p:spPr>
          <a:xfrm>
            <a:off x="611967" y="0"/>
            <a:ext cx="2847254" cy="6186309"/>
          </a:xfrm>
          <a:prstGeom prst="rect">
            <a:avLst/>
          </a:prstGeom>
          <a:noFill/>
        </p:spPr>
        <p:txBody>
          <a:bodyPr wrap="none" rtlCol="0">
            <a:spAutoFit/>
          </a:bodyPr>
          <a:lstStyle/>
          <a:p>
            <a:r>
              <a:rPr lang="en-US" b="1" u="sng" dirty="0" smtClean="0"/>
              <a:t>JANE EYRE (C. Bronte, 1846)</a:t>
            </a:r>
          </a:p>
          <a:p>
            <a:r>
              <a:rPr lang="en-US" dirty="0" smtClean="0"/>
              <a:t>Governess</a:t>
            </a:r>
          </a:p>
          <a:p>
            <a:r>
              <a:rPr lang="en-US" dirty="0" smtClean="0"/>
              <a:t>Status incongruence</a:t>
            </a:r>
          </a:p>
          <a:p>
            <a:r>
              <a:rPr lang="en-US" dirty="0" smtClean="0"/>
              <a:t>Observer of gentry class</a:t>
            </a:r>
          </a:p>
          <a:p>
            <a:r>
              <a:rPr lang="en-US" dirty="0" smtClean="0"/>
              <a:t>Secret past</a:t>
            </a:r>
          </a:p>
          <a:p>
            <a:r>
              <a:rPr lang="en-US" dirty="0" smtClean="0"/>
              <a:t>Lands amidst complex </a:t>
            </a:r>
          </a:p>
          <a:p>
            <a:r>
              <a:rPr lang="en-US" dirty="0"/>
              <a:t> </a:t>
            </a:r>
            <a:r>
              <a:rPr lang="en-US" dirty="0" smtClean="0"/>
              <a:t>   family dynamics</a:t>
            </a:r>
            <a:endParaRPr lang="en-US" dirty="0"/>
          </a:p>
          <a:p>
            <a:r>
              <a:rPr lang="en-US" dirty="0" smtClean="0"/>
              <a:t>Critique of English country</a:t>
            </a:r>
          </a:p>
          <a:p>
            <a:r>
              <a:rPr lang="en-US" dirty="0" smtClean="0"/>
              <a:t>House as patriarchal</a:t>
            </a:r>
          </a:p>
          <a:p>
            <a:r>
              <a:rPr lang="en-US" dirty="0" smtClean="0"/>
              <a:t>   symbol and setting</a:t>
            </a:r>
          </a:p>
          <a:p>
            <a:endParaRPr lang="en-US" dirty="0"/>
          </a:p>
          <a:p>
            <a:r>
              <a:rPr lang="en-US" dirty="0" smtClean="0"/>
              <a:t>Bildungsroman, </a:t>
            </a:r>
          </a:p>
          <a:p>
            <a:r>
              <a:rPr lang="en-US" dirty="0" smtClean="0"/>
              <a:t>Gothic romance</a:t>
            </a:r>
          </a:p>
          <a:p>
            <a:endParaRPr lang="en-US" dirty="0" smtClean="0"/>
          </a:p>
          <a:p>
            <a:r>
              <a:rPr lang="en-US" dirty="0" smtClean="0"/>
              <a:t>Attic/roof</a:t>
            </a:r>
          </a:p>
          <a:p>
            <a:endParaRPr lang="en-US" dirty="0"/>
          </a:p>
          <a:p>
            <a:r>
              <a:rPr lang="en-US" dirty="0" smtClean="0"/>
              <a:t>Madness, dreams</a:t>
            </a:r>
          </a:p>
          <a:p>
            <a:endParaRPr lang="en-US" dirty="0"/>
          </a:p>
          <a:p>
            <a:r>
              <a:rPr lang="en-US" dirty="0" smtClean="0"/>
              <a:t>Future w/disabled “Other”</a:t>
            </a:r>
          </a:p>
          <a:p>
            <a:endParaRPr lang="en-US" dirty="0"/>
          </a:p>
          <a:p>
            <a:r>
              <a:rPr lang="en-US" dirty="0" err="1" smtClean="0"/>
              <a:t>Intertext</a:t>
            </a:r>
            <a:r>
              <a:rPr lang="en-US" dirty="0" smtClean="0"/>
              <a:t>: “Bluebeard”</a:t>
            </a:r>
          </a:p>
          <a:p>
            <a:endParaRPr lang="en-US" dirty="0" smtClean="0"/>
          </a:p>
        </p:txBody>
      </p:sp>
      <p:sp>
        <p:nvSpPr>
          <p:cNvPr id="11" name="TextBox 10"/>
          <p:cNvSpPr txBox="1"/>
          <p:nvPr/>
        </p:nvSpPr>
        <p:spPr>
          <a:xfrm>
            <a:off x="8795656" y="0"/>
            <a:ext cx="3294743" cy="7294305"/>
          </a:xfrm>
          <a:prstGeom prst="rect">
            <a:avLst/>
          </a:prstGeom>
          <a:noFill/>
        </p:spPr>
        <p:txBody>
          <a:bodyPr wrap="square" rtlCol="0">
            <a:spAutoFit/>
          </a:bodyPr>
          <a:lstStyle/>
          <a:p>
            <a:r>
              <a:rPr lang="en-US" b="1" u="sng" dirty="0" smtClean="0"/>
              <a:t>THE COUNTRY LIFE (R. </a:t>
            </a:r>
            <a:r>
              <a:rPr lang="en-US" b="1" u="sng" dirty="0" err="1" smtClean="0"/>
              <a:t>Cusk</a:t>
            </a:r>
            <a:r>
              <a:rPr lang="en-US" b="1" u="sng" dirty="0" smtClean="0"/>
              <a:t>, 1997)</a:t>
            </a:r>
          </a:p>
          <a:p>
            <a:r>
              <a:rPr lang="en-US" dirty="0" err="1" smtClean="0"/>
              <a:t>Companion,special</a:t>
            </a:r>
            <a:r>
              <a:rPr lang="en-US" dirty="0" smtClean="0"/>
              <a:t> needs aide</a:t>
            </a:r>
          </a:p>
          <a:p>
            <a:r>
              <a:rPr lang="en-US" dirty="0" smtClean="0"/>
              <a:t>Status incongruence</a:t>
            </a:r>
          </a:p>
          <a:p>
            <a:r>
              <a:rPr lang="en-US" dirty="0" smtClean="0"/>
              <a:t>Observer of gentry class</a:t>
            </a:r>
          </a:p>
          <a:p>
            <a:r>
              <a:rPr lang="en-US" dirty="0" smtClean="0"/>
              <a:t>Secret past</a:t>
            </a:r>
          </a:p>
          <a:p>
            <a:r>
              <a:rPr lang="en-US" dirty="0" smtClean="0"/>
              <a:t>Lands amidst complex family</a:t>
            </a:r>
          </a:p>
          <a:p>
            <a:r>
              <a:rPr lang="en-US" dirty="0"/>
              <a:t> </a:t>
            </a:r>
            <a:r>
              <a:rPr lang="en-US" dirty="0" smtClean="0"/>
              <a:t>   dynamics</a:t>
            </a:r>
            <a:endParaRPr lang="en-US" dirty="0"/>
          </a:p>
          <a:p>
            <a:r>
              <a:rPr lang="en-US" dirty="0" smtClean="0"/>
              <a:t>Critique of English country</a:t>
            </a:r>
          </a:p>
          <a:p>
            <a:r>
              <a:rPr lang="en-US" dirty="0" smtClean="0"/>
              <a:t>House and alienating setting for</a:t>
            </a:r>
          </a:p>
          <a:p>
            <a:r>
              <a:rPr lang="en-US" dirty="0"/>
              <a:t> </a:t>
            </a:r>
            <a:r>
              <a:rPr lang="en-US" dirty="0" smtClean="0"/>
              <a:t>  urban dweller</a:t>
            </a:r>
          </a:p>
          <a:p>
            <a:endParaRPr lang="en-US" dirty="0"/>
          </a:p>
          <a:p>
            <a:r>
              <a:rPr lang="en-US" dirty="0" smtClean="0"/>
              <a:t>Bildungsroman elements,</a:t>
            </a:r>
          </a:p>
          <a:p>
            <a:r>
              <a:rPr lang="en-US" dirty="0" smtClean="0"/>
              <a:t>Countryside becomes gothic</a:t>
            </a:r>
          </a:p>
          <a:p>
            <a:r>
              <a:rPr lang="en-US" dirty="0"/>
              <a:t>t</a:t>
            </a:r>
            <a:r>
              <a:rPr lang="en-US" dirty="0" smtClean="0"/>
              <a:t>hrough strangeness</a:t>
            </a:r>
          </a:p>
          <a:p>
            <a:endParaRPr lang="en-US" dirty="0" smtClean="0"/>
          </a:p>
          <a:p>
            <a:r>
              <a:rPr lang="en-US" dirty="0" smtClean="0"/>
              <a:t>Cottage, rose garden,</a:t>
            </a:r>
          </a:p>
          <a:p>
            <a:r>
              <a:rPr lang="en-US" dirty="0" smtClean="0"/>
              <a:t>swimming pool</a:t>
            </a:r>
            <a:endParaRPr lang="en-US" dirty="0"/>
          </a:p>
          <a:p>
            <a:endParaRPr lang="en-US" dirty="0" smtClean="0"/>
          </a:p>
          <a:p>
            <a:r>
              <a:rPr lang="en-US" dirty="0" smtClean="0"/>
              <a:t>PTSD? Mental illness?</a:t>
            </a:r>
          </a:p>
          <a:p>
            <a:endParaRPr lang="en-US" dirty="0"/>
          </a:p>
          <a:p>
            <a:r>
              <a:rPr lang="en-US" dirty="0"/>
              <a:t>Future with disabled “Other</a:t>
            </a:r>
            <a:r>
              <a:rPr lang="en-US" dirty="0" smtClean="0"/>
              <a:t>”</a:t>
            </a:r>
          </a:p>
          <a:p>
            <a:endParaRPr lang="en-US" dirty="0"/>
          </a:p>
          <a:p>
            <a:r>
              <a:rPr lang="en-US" dirty="0" err="1" smtClean="0"/>
              <a:t>Intertexst</a:t>
            </a:r>
            <a:r>
              <a:rPr lang="en-US" dirty="0" smtClean="0"/>
              <a:t>: REBECCA, JANE EYRE</a:t>
            </a:r>
          </a:p>
          <a:p>
            <a:endParaRPr lang="en-US" dirty="0"/>
          </a:p>
          <a:p>
            <a:endParaRPr lang="en-US" dirty="0"/>
          </a:p>
        </p:txBody>
      </p:sp>
    </p:spTree>
    <p:extLst>
      <p:ext uri="{BB962C8B-B14F-4D97-AF65-F5344CB8AC3E}">
        <p14:creationId xmlns:p14="http://schemas.microsoft.com/office/powerpoint/2010/main" val="871169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roytheriot.files.wordpress.com/2011/07/elephant-man-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95" y="1447159"/>
            <a:ext cx="3497943" cy="53282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2.bp.blogspot.com/_7kgl4AycARw/TNWadz5jSZI/AAAAAAAAAQc/u6N4O8wSTGg/s1600/elephant+man+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845" y="1804427"/>
            <a:ext cx="6128155" cy="4613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88182" y="634120"/>
            <a:ext cx="3806042" cy="1077218"/>
          </a:xfrm>
          <a:prstGeom prst="rect">
            <a:avLst/>
          </a:prstGeom>
          <a:noFill/>
        </p:spPr>
        <p:txBody>
          <a:bodyPr wrap="none" rtlCol="0">
            <a:spAutoFit/>
          </a:bodyPr>
          <a:lstStyle/>
          <a:p>
            <a:r>
              <a:rPr lang="en-US" sz="3200" i="1" dirty="0" smtClean="0"/>
              <a:t>THE ELEPHANT MAN </a:t>
            </a:r>
          </a:p>
          <a:p>
            <a:r>
              <a:rPr lang="en-US" sz="3200" dirty="0" smtClean="0"/>
              <a:t>dir. David Lynch, 1980</a:t>
            </a:r>
            <a:endParaRPr lang="en-US" sz="2400" dirty="0"/>
          </a:p>
        </p:txBody>
      </p:sp>
      <p:sp>
        <p:nvSpPr>
          <p:cNvPr id="3" name="TextBox 2"/>
          <p:cNvSpPr txBox="1"/>
          <p:nvPr/>
        </p:nvSpPr>
        <p:spPr>
          <a:xfrm>
            <a:off x="290286" y="116114"/>
            <a:ext cx="6597896" cy="954107"/>
          </a:xfrm>
          <a:prstGeom prst="rect">
            <a:avLst/>
          </a:prstGeom>
          <a:noFill/>
        </p:spPr>
        <p:txBody>
          <a:bodyPr wrap="none" rtlCol="0">
            <a:spAutoFit/>
          </a:bodyPr>
          <a:lstStyle/>
          <a:p>
            <a:r>
              <a:rPr lang="en-US" sz="2800" i="1" dirty="0" smtClean="0"/>
              <a:t>THE ELEPHANT MAN</a:t>
            </a:r>
            <a:r>
              <a:rPr lang="en-US" sz="2800" dirty="0" smtClean="0"/>
              <a:t> by Bernard </a:t>
            </a:r>
            <a:r>
              <a:rPr lang="en-US" sz="2800" dirty="0" err="1" smtClean="0"/>
              <a:t>Pomerance</a:t>
            </a:r>
            <a:endParaRPr lang="en-US" sz="2800" dirty="0" smtClean="0"/>
          </a:p>
          <a:p>
            <a:r>
              <a:rPr lang="en-US" sz="2800" dirty="0" smtClean="0"/>
              <a:t>London debut 1977; Broadway 1979</a:t>
            </a:r>
            <a:endParaRPr lang="en-US" sz="2800" dirty="0"/>
          </a:p>
        </p:txBody>
      </p:sp>
      <p:sp>
        <p:nvSpPr>
          <p:cNvPr id="4" name="TextBox 3"/>
          <p:cNvSpPr txBox="1"/>
          <p:nvPr/>
        </p:nvSpPr>
        <p:spPr>
          <a:xfrm>
            <a:off x="4040534" y="2204292"/>
            <a:ext cx="2023311" cy="2677656"/>
          </a:xfrm>
          <a:prstGeom prst="rect">
            <a:avLst/>
          </a:prstGeom>
          <a:noFill/>
        </p:spPr>
        <p:txBody>
          <a:bodyPr wrap="none" rtlCol="0">
            <a:spAutoFit/>
          </a:bodyPr>
          <a:lstStyle/>
          <a:p>
            <a:r>
              <a:rPr lang="en-US" sz="2800" dirty="0" smtClean="0"/>
              <a:t>“Professor</a:t>
            </a:r>
          </a:p>
          <a:p>
            <a:r>
              <a:rPr lang="en-US" sz="2800" dirty="0" smtClean="0"/>
              <a:t>Cole, why</a:t>
            </a:r>
          </a:p>
          <a:p>
            <a:r>
              <a:rPr lang="en-US" sz="2800" dirty="0" smtClean="0"/>
              <a:t>Is ELEPHANT</a:t>
            </a:r>
          </a:p>
          <a:p>
            <a:r>
              <a:rPr lang="en-US" sz="2800" dirty="0" smtClean="0"/>
              <a:t>MAN in this</a:t>
            </a:r>
          </a:p>
          <a:p>
            <a:r>
              <a:rPr lang="en-US" sz="2800" dirty="0"/>
              <a:t>c</a:t>
            </a:r>
            <a:r>
              <a:rPr lang="en-US" sz="2800" dirty="0" smtClean="0"/>
              <a:t>ourse?”</a:t>
            </a:r>
          </a:p>
          <a:p>
            <a:endParaRPr lang="en-US" sz="2800" dirty="0" smtClean="0"/>
          </a:p>
        </p:txBody>
      </p:sp>
    </p:spTree>
    <p:extLst>
      <p:ext uri="{BB962C8B-B14F-4D97-AF65-F5344CB8AC3E}">
        <p14:creationId xmlns:p14="http://schemas.microsoft.com/office/powerpoint/2010/main" val="1624282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Evaluating the Course: What </a:t>
            </a:r>
            <a:r>
              <a:rPr lang="en-US" dirty="0"/>
              <a:t>W</a:t>
            </a:r>
            <a:r>
              <a:rPr lang="en-US" dirty="0" smtClean="0"/>
              <a:t>orked </a:t>
            </a:r>
            <a:r>
              <a:rPr lang="en-US" dirty="0"/>
              <a:t>W</a:t>
            </a:r>
            <a:r>
              <a:rPr lang="en-US" dirty="0" smtClean="0"/>
              <a:t>ell:</a:t>
            </a:r>
            <a:endParaRPr lang="en-US" dirty="0"/>
          </a:p>
        </p:txBody>
      </p:sp>
      <p:sp>
        <p:nvSpPr>
          <p:cNvPr id="3" name="Content Placeholder 2"/>
          <p:cNvSpPr>
            <a:spLocks noGrp="1"/>
          </p:cNvSpPr>
          <p:nvPr>
            <p:ph idx="1"/>
          </p:nvPr>
        </p:nvSpPr>
        <p:spPr>
          <a:xfrm>
            <a:off x="838200" y="1840139"/>
            <a:ext cx="10515600" cy="4351338"/>
          </a:xfrm>
        </p:spPr>
        <p:txBody>
          <a:bodyPr>
            <a:normAutofit/>
          </a:bodyPr>
          <a:lstStyle/>
          <a:p>
            <a:pPr marL="0" indent="0">
              <a:buNone/>
            </a:pPr>
            <a:r>
              <a:rPr lang="en-US" dirty="0" smtClean="0"/>
              <a:t>Topic and choice of texts</a:t>
            </a:r>
          </a:p>
          <a:p>
            <a:pPr marL="0" indent="0">
              <a:buNone/>
            </a:pPr>
            <a:r>
              <a:rPr lang="en-US" dirty="0" smtClean="0"/>
              <a:t>Paper assignments</a:t>
            </a:r>
          </a:p>
          <a:p>
            <a:pPr marL="0" indent="0">
              <a:buNone/>
            </a:pPr>
            <a:r>
              <a:rPr lang="en-US" dirty="0" smtClean="0"/>
              <a:t>Forum posts and class discussion</a:t>
            </a:r>
          </a:p>
          <a:p>
            <a:pPr marL="0" indent="0">
              <a:buNone/>
            </a:pPr>
            <a:r>
              <a:rPr lang="en-US" dirty="0" smtClean="0"/>
              <a:t>Student presentations: one on a critical essay and one of an “afterlife” (Dickens theme park, film adaptation, advertisement/produces based on source text, Steampunk, others); these gave students good experience in analyzing critical discourse </a:t>
            </a:r>
          </a:p>
          <a:p>
            <a:pPr marL="0" indent="0">
              <a:buNone/>
            </a:pPr>
            <a:r>
              <a:rPr lang="en-US" dirty="0" smtClean="0"/>
              <a:t>Creative option for final project</a:t>
            </a:r>
          </a:p>
          <a:p>
            <a:pPr marL="0" indent="0">
              <a:buNone/>
            </a:pPr>
            <a:endParaRPr lang="en-US" dirty="0"/>
          </a:p>
        </p:txBody>
      </p:sp>
    </p:spTree>
    <p:extLst>
      <p:ext uri="{BB962C8B-B14F-4D97-AF65-F5344CB8AC3E}">
        <p14:creationId xmlns:p14="http://schemas.microsoft.com/office/powerpoint/2010/main" val="224643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to rethink and improve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*Presentations </a:t>
            </a:r>
            <a:r>
              <a:rPr lang="en-US" dirty="0"/>
              <a:t>took up a lot of class time. Maybe have one </a:t>
            </a:r>
            <a:r>
              <a:rPr lang="en-US" dirty="0" smtClean="0"/>
              <a:t>formal 20 </a:t>
            </a:r>
            <a:r>
              <a:rPr lang="en-US" dirty="0"/>
              <a:t>min presentation and one shorter explication/kick-off discussion of primary text</a:t>
            </a:r>
          </a:p>
          <a:p>
            <a:r>
              <a:rPr lang="en-US" dirty="0" smtClean="0"/>
              <a:t>Greater focus on </a:t>
            </a:r>
            <a:r>
              <a:rPr lang="en-US" dirty="0" err="1" smtClean="0"/>
              <a:t>Neovictorian</a:t>
            </a:r>
            <a:r>
              <a:rPr lang="en-US" dirty="0" smtClean="0"/>
              <a:t> fiction set in 19</a:t>
            </a:r>
            <a:r>
              <a:rPr lang="en-US" baseline="30000" dirty="0" smtClean="0"/>
              <a:t>th</a:t>
            </a:r>
            <a:r>
              <a:rPr lang="en-US" dirty="0" smtClean="0"/>
              <a:t> century?</a:t>
            </a:r>
          </a:p>
          <a:p>
            <a:r>
              <a:rPr lang="en-US" dirty="0" smtClean="0"/>
              <a:t>Inclusion of </a:t>
            </a:r>
            <a:r>
              <a:rPr lang="en-US" dirty="0" err="1" smtClean="0"/>
              <a:t>Biofiction</a:t>
            </a:r>
            <a:endParaRPr lang="en-US" dirty="0" smtClean="0"/>
          </a:p>
          <a:p>
            <a:r>
              <a:rPr lang="en-US" dirty="0" smtClean="0"/>
              <a:t>Greater engagement with post-colonial </a:t>
            </a:r>
            <a:r>
              <a:rPr lang="en-US" dirty="0" err="1" smtClean="0"/>
              <a:t>Neovictorian</a:t>
            </a:r>
            <a:r>
              <a:rPr lang="en-US" dirty="0" smtClean="0"/>
              <a:t> fiction</a:t>
            </a:r>
          </a:p>
          <a:p>
            <a:r>
              <a:rPr lang="en-US" dirty="0" smtClean="0"/>
              <a:t>Reconfigure balance of fiction and theory?</a:t>
            </a:r>
          </a:p>
          <a:p>
            <a:r>
              <a:rPr lang="en-US" dirty="0" smtClean="0"/>
              <a:t>Inclusion of children’s adaptations, graphic texts, marketing?</a:t>
            </a:r>
          </a:p>
          <a:p>
            <a:r>
              <a:rPr lang="en-US" dirty="0" smtClean="0"/>
              <a:t>Ask for fuller theorizing of creative projects</a:t>
            </a:r>
          </a:p>
          <a:p>
            <a:r>
              <a:rPr lang="en-US" dirty="0" smtClean="0"/>
              <a:t>More fun and fostering of Dickensian conviviality!</a:t>
            </a:r>
          </a:p>
          <a:p>
            <a:endParaRPr lang="en-US" dirty="0"/>
          </a:p>
        </p:txBody>
      </p:sp>
    </p:spTree>
    <p:extLst>
      <p:ext uri="{BB962C8B-B14F-4D97-AF65-F5344CB8AC3E}">
        <p14:creationId xmlns:p14="http://schemas.microsoft.com/office/powerpoint/2010/main" val="13833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0676" y="0"/>
            <a:ext cx="9144000" cy="6858000"/>
          </a:xfrm>
          <a:prstGeom prst="rect">
            <a:avLst/>
          </a:prstGeom>
        </p:spPr>
      </p:pic>
      <p:sp>
        <p:nvSpPr>
          <p:cNvPr id="3" name="TextBox 2"/>
          <p:cNvSpPr txBox="1"/>
          <p:nvPr/>
        </p:nvSpPr>
        <p:spPr>
          <a:xfrm>
            <a:off x="215261" y="797510"/>
            <a:ext cx="2570512" cy="5693866"/>
          </a:xfrm>
          <a:prstGeom prst="rect">
            <a:avLst/>
          </a:prstGeom>
          <a:noFill/>
        </p:spPr>
        <p:txBody>
          <a:bodyPr wrap="none" rtlCol="0">
            <a:spAutoFit/>
          </a:bodyPr>
          <a:lstStyle/>
          <a:p>
            <a:r>
              <a:rPr lang="en-US" sz="2800" dirty="0" smtClean="0"/>
              <a:t>V. STUDENT</a:t>
            </a:r>
            <a:br>
              <a:rPr lang="en-US" sz="2800" dirty="0" smtClean="0"/>
            </a:br>
            <a:r>
              <a:rPr lang="en-US" sz="2800" dirty="0" smtClean="0"/>
              <a:t>CREATIVE</a:t>
            </a:r>
            <a:br>
              <a:rPr lang="en-US" sz="2800" dirty="0" smtClean="0"/>
            </a:br>
            <a:r>
              <a:rPr lang="en-US" sz="2800" dirty="0" smtClean="0"/>
              <a:t>PROJECTS:</a:t>
            </a:r>
          </a:p>
          <a:p>
            <a:r>
              <a:rPr lang="en-US" sz="2800" i="1" dirty="0" smtClean="0"/>
              <a:t>People </a:t>
            </a:r>
            <a:r>
              <a:rPr lang="en-US" sz="2800" i="1" dirty="0" err="1"/>
              <a:t>mutht</a:t>
            </a:r>
            <a:r>
              <a:rPr lang="en-US" sz="2800" i="1" dirty="0"/>
              <a:t> </a:t>
            </a:r>
            <a:endParaRPr lang="en-US" sz="2800" i="1" dirty="0" smtClean="0"/>
          </a:p>
          <a:p>
            <a:r>
              <a:rPr lang="en-US" sz="2800" i="1" dirty="0" smtClean="0"/>
              <a:t>be </a:t>
            </a:r>
            <a:r>
              <a:rPr lang="en-US" sz="2800" i="1" dirty="0" err="1" smtClean="0"/>
              <a:t>amuthed</a:t>
            </a:r>
            <a:r>
              <a:rPr lang="en-US" sz="2800" dirty="0" smtClean="0"/>
              <a:t>—</a:t>
            </a:r>
          </a:p>
          <a:p>
            <a:endParaRPr lang="en-US" sz="2800" dirty="0" smtClean="0"/>
          </a:p>
          <a:p>
            <a:r>
              <a:rPr lang="en-US" sz="2800" dirty="0" smtClean="0"/>
              <a:t>“My Victorian</a:t>
            </a:r>
          </a:p>
          <a:p>
            <a:r>
              <a:rPr lang="en-US" sz="2800" dirty="0" smtClean="0"/>
              <a:t>Journey” GAME </a:t>
            </a:r>
          </a:p>
          <a:p>
            <a:r>
              <a:rPr lang="en-US" sz="2800" dirty="0" smtClean="0"/>
              <a:t> </a:t>
            </a:r>
          </a:p>
          <a:p>
            <a:r>
              <a:rPr lang="en-US" sz="2800" dirty="0" smtClean="0"/>
              <a:t>Based on</a:t>
            </a:r>
          </a:p>
          <a:p>
            <a:r>
              <a:rPr lang="en-US" sz="2800" i="1" dirty="0" smtClean="0"/>
              <a:t>DAVID </a:t>
            </a:r>
          </a:p>
          <a:p>
            <a:r>
              <a:rPr lang="en-US" sz="2800" i="1" dirty="0" smtClean="0"/>
              <a:t>COPPERFIELD</a:t>
            </a:r>
          </a:p>
          <a:p>
            <a:r>
              <a:rPr lang="en-US" sz="2800" dirty="0"/>
              <a:t>a</a:t>
            </a:r>
            <a:r>
              <a:rPr lang="en-US" sz="2800" dirty="0" smtClean="0"/>
              <a:t>nd </a:t>
            </a:r>
            <a:r>
              <a:rPr lang="en-US" sz="2800" i="1" dirty="0" smtClean="0"/>
              <a:t>JANE EYRE</a:t>
            </a:r>
            <a:endParaRPr lang="en-US" sz="2800" i="1" dirty="0"/>
          </a:p>
        </p:txBody>
      </p:sp>
    </p:spTree>
    <p:extLst>
      <p:ext uri="{BB962C8B-B14F-4D97-AF65-F5344CB8AC3E}">
        <p14:creationId xmlns:p14="http://schemas.microsoft.com/office/powerpoint/2010/main" val="1763872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70674" y="-1770812"/>
            <a:ext cx="6855572" cy="10609944"/>
          </a:xfrm>
          <a:prstGeom prst="rect">
            <a:avLst/>
          </a:prstGeom>
        </p:spPr>
      </p:pic>
    </p:spTree>
    <p:extLst>
      <p:ext uri="{BB962C8B-B14F-4D97-AF65-F5344CB8AC3E}">
        <p14:creationId xmlns:p14="http://schemas.microsoft.com/office/powerpoint/2010/main" val="968432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848" y="15240"/>
            <a:ext cx="6242304" cy="6827520"/>
          </a:xfrm>
          <a:prstGeom prst="rect">
            <a:avLst/>
          </a:prstGeom>
        </p:spPr>
      </p:pic>
    </p:spTree>
    <p:extLst>
      <p:ext uri="{BB962C8B-B14F-4D97-AF65-F5344CB8AC3E}">
        <p14:creationId xmlns:p14="http://schemas.microsoft.com/office/powerpoint/2010/main" val="2716041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1303" y="720196"/>
            <a:ext cx="5606602" cy="42049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10513" y="976515"/>
            <a:ext cx="6721698" cy="5041274"/>
          </a:xfrm>
          <a:prstGeom prst="rect">
            <a:avLst/>
          </a:prstGeom>
        </p:spPr>
      </p:pic>
      <p:sp>
        <p:nvSpPr>
          <p:cNvPr id="2" name="TextBox 1"/>
          <p:cNvSpPr txBox="1"/>
          <p:nvPr/>
        </p:nvSpPr>
        <p:spPr>
          <a:xfrm>
            <a:off x="580571" y="6008914"/>
            <a:ext cx="4454938" cy="646331"/>
          </a:xfrm>
          <a:prstGeom prst="rect">
            <a:avLst/>
          </a:prstGeom>
          <a:noFill/>
        </p:spPr>
        <p:txBody>
          <a:bodyPr wrap="none" rtlCol="0">
            <a:spAutoFit/>
          </a:bodyPr>
          <a:lstStyle/>
          <a:p>
            <a:r>
              <a:rPr lang="en-US" dirty="0" smtClean="0"/>
              <a:t>Painting interpreting JANE EYRE and REBECCA</a:t>
            </a:r>
          </a:p>
          <a:p>
            <a:r>
              <a:rPr lang="en-US" dirty="0" smtClean="0"/>
              <a:t>By MC</a:t>
            </a:r>
            <a:endParaRPr lang="en-US" dirty="0"/>
          </a:p>
        </p:txBody>
      </p:sp>
    </p:spTree>
    <p:extLst>
      <p:ext uri="{BB962C8B-B14F-4D97-AF65-F5344CB8AC3E}">
        <p14:creationId xmlns:p14="http://schemas.microsoft.com/office/powerpoint/2010/main" val="3217583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vid Copperfield: (200th Anniversary Ed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685" y="2178753"/>
            <a:ext cx="2699486" cy="4481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51MncZ%2BmFYL._BO2,204,203,200_PIsitb-sticker-v3-big,TopRight,0,-55_SX278_SY278_PIkin4,BottomRight,1,22_AA300_SH20_OU0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153" y="3352800"/>
            <a:ext cx="3307313" cy="330731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BDAAoHBwgHBgoICAgLCgoLDhgQDg0NDh0VFhEYIx8lJCIfIiEmKzcvJik0KSEiMEExNDk7Pj4+JS5ESUM8SDc9Pjv/2wBDAQoLCw4NDhwQEBw7KCIoOzs7Ozs7Ozs7Ozs7Ozs7Ozs7Ozs7Ozs7Ozs7Ozs7Ozs7Ozs7Ozs7Ozs7Ozs7Ozs7Ozv/wAARCAFaAOYDASIAAhEBAxEB/8QAHAAAAgIDAQEAAAAAAAAAAAAAAwQCBQABBgcI/8QAUhAAAQMCBAEGCAgLBAoDAQEAAQIDEQAEBRIhMUEGEyJRYXEHFIGRobLB0RUWIzJVdJSxJTM2QlJicoKS4fA0Q2OTJCY1REVTVIOi8WSz0oSj/8QAGAEBAQEBAQAAAAAAAAAAAAAAAAECAwT/xAAkEQEAAgIBBAMBAQEBAAAAAAAAARECIRIxQVFhAxMygVJicf/aAAwDAQACEQMRAD8AoMZxnFmscxBtvE7xCEXLgSlL6gEgKMACaT+HMZn/AGtffaF++pY4J5QYj9ad9Y0jl7Kypz4cxg/8WvvtK/fWHHMZ+lr37Sv30nHGsj+jQOHHMY+lb7b/AKlfvrRx3Gfpa++0L99KRUY6t6Bv4dxmf9rX32hfvqPw7jP0vf8A2lfvpUioRrQOHHcaH/GL77Sv31E49jQ/4vffaV++lCIFRIohw4/jY/4vf/aV++o/GDG/pi/+0r99JGtEUDxx/G9xjF/9pX76ieUGN/TF/wDaV++koqPGKB/4w439M3/2lfvrXxhxv6Zv/tK/fSBFaoh/4w459M3/ANqX760eUWOD/jN/9qX76QIrRFQPHlBjn01iH2pfvqJ5RY9scZxA910se2kjUaKtG+VeOtCDit6ofrvqPpmnWeWOJH8Zf3nem4UfbXPVEpBqNRlMOwZ5T3bugxa5B6i+oH76P8N4kRPwldf56vfXEa9dEbuXmvmLUnuNKXm7I4zic6Yld/56vfWlYxikf7Su/wDPV765lvGHUwFpSvt2ptGKsLjPmR3iR6Km24ygXGMcxplKHG8Xv0gmDluVj21W2/KjHlOpQrGsQIKhqblc/fTtypm6YgKSsdU1zz60ouQWkgFG4HXW8Zc/kjb0XwaYxiOIco7hm7xC5uGkWqyEPPKXrnRrBPaRWVXeCZK0crrpKxB8RUf/ADbrKrMIY4D8P4h9ad9Y0jGn86sMcB+HsQ+tOesaRyk8aio5Z0GtbKOyphGgqQRIJ1ogJTHvqufxVltZQlJXB3o+KuFu15tJ6bhygCi8mcPsFXyfGRzzoQpWQjoiB6TUmahe5AYqg6ltQHdWxibB4keSuhLiSkoAlI2HAUEts5YNu0qf0mwfTTbHOFKL63P58VsXLKtljz1ZLsLFw9KzbH7Mj7jQl4NYKM8ytPYlZ9tXZzgoFoOyhWaddEVglrPQceR5QaCvBXB+Kuz+8mPbQ5Q3EitEVA4bfoByuoV5TrUVW+JNJClMZh+qQo+ii3AlRigl25R8+3WO9JqPjqfzkkeSgOa1QxdtnjFS51tWyhQYayK3mSeIrXlqDRFaipVqgjUTUiKygia1rWzWUVrOqoFKMxVBBO53++p1GKDufBWsL5SXEhJULNfSG56aKyh+Cn8qLn6kr10VlUhHGtcdv/rTnrGkQnXarDGROOX+39qc9Y0mAaDI6qklPXrWACpJoKLElk3ihxSABPVv7aLgSc+KJEkdBZ07Ek0DEp+EHB2j7hTfJ4tpxFwuKyksrCT2xSejPdZsZg4kpMGYkmInrp5dui4ByIdCkwgqIhMgeeaBbqaRbuc5JUSAB2f1FbVcOKfS6MqSkykAaDyVKlyiS62lNrKFiFJMEdVGtG0OKUXR0EjMT7PLUXFuOqBdWpRGgJ1pohplCQsEhTeqUn5x316uryVZukjqSetyyAQtK0/pI1HdQQNdfLT6b6UrQ60haVwMsZQkDqjY9tLsM884UzGVKlbdQJj+uurHtJ9NOWqkNpcHTSoFWmsCYkx2zS4T1eWrRTwayhaiQoJhpK+gjvHspS6QwHj4sVFB4HSKkLPosG1EZkpPH31Fwc5+MSlz9tIV99WFqgpSvTMtUDKTCcp64/loajc2fyXjLJSpBUQQgGB3TrFLXaqVZWih0rZuOwR91CVhVi7shbR60r09INWVslSn0gBJJmc20US5tg5nftkLLQndEADh300sZT2USsEbE83dK3/RmgnCLkHoXCD3yKuI2O4ph6zKWUvIBykSQVaj+oosZy59zC8Ra4IX+y4k+2gqavmwSu2cgccpirwpqamnEMh2YSowCJpSxn6c2X1DRSSKwXCav1KWT0zmj9LWhuW7TiJctWyOsIA9IilLzhTB1B41mdJ41YKw21P92pPcs+2hKwlkxkeWjvAPupS8oKyOutUc4Q5mIRcIjrVIqTWF3qhCW+cP6qgai6dZ4KfyoufqSvXRWVPwXNLZ5V3SHEFChZKkEajporKsNNYun8O3+n+8uesaUPGKfxiDjd8ePjDnrGk8vHaiI5eqNaklGm+/XUkiTw7qkATtVHNYkP8AT3B+t7KNgjJdv1AHRLaleYUK+EYg72LO9P8AJtpSrq5UmYDC5I28tSdQyuLa1adSFLfCSSOjMEb+70iiMWaHG1EudMAwkdxMd+1LMt5iAZANMPWbtsRmQcsxmjQnjBp/XHXgT4OJZU4XASkE5Uido99Qcw59DRWoRBjLqZMx9/3GhCUmdd9xRWEXCkqW0VkJBKoJ0A19lXZcT2AXZvJbCyBCjAAM66+6tFm4tSDBSViBlIJ4HhtuKkLh4JKA6YP/AK+6t+M3DhQJzKnojLrqdqbTQC2XGl5FtqSo7Agz/U1ApOxEEU6u9uEqS4pCQuJCymCd4Pn18lSbxFKLjnfFxmMZjm7tOwQI8tNmijr61DKiWwUhKspPSA66CQTpO2gp8XNqlK0FiSsHpkAkaHh5Rt1eSo5rJTRSEqQRrmIlRE7DWNo9PZRf6XYcQ0yrMkKXnSpI7p49WvoqPjbyHlOJhJIgCJCR1CeFMuNWaw2ULyCYVqZnTr8tQVasLcCkPhKFJlOdQJmOPV1VNGy1u1z7xnbKok7Aae+KN4y028FpBWTBWtSYJ01A7+vepfB6pd6cZJgEakCfdUV4dcJYDpT+dly8Z19xpqV2WWkPXADKCnOQEpmYJ7aZCuZZAzgJMpCEkEq11J4gbVDxa5t7lISn5QdIQQcscTQlNPKcX0FKUk9LSYpVptC7bZQ6eYWFo3ETp2URtADBQ4kKAmcxyhBHDrO9BgSCRpUn3lvFWaQkqKsoOgPX31VtC4t1WzmVWoiQY3FbS0lbIkkKOqYEzFD1UrUnXiaK+90lpZkIJ0J0McB3bU2RMFlJKFlKgQRuKetmiWk3DZKikwpMbd/9caXUtdy6kLUCToDEUyh5pp0NiVFJIB4JEzp1mkrFL/kOvnOXFys7nDz66Kyt8iXkv8vLxaU5U+IkAfvN1lSHaCmLf7Zvt9Lhz1jSuXq/9U/iyR8L3oOxuHPWNJgaHbQ1REImO6ppSD/KthOYaVIJEERQcrfAePORrrVtyVXCMSEArLAieqdfvqpvv7a7B/PNWPJxC+cvFoVASwZAO4JFTKNMxK5s21Ac8EhWVWWCNNjJ8lNNvsofSlxReTPTWSVA9gGlL2rNw4wciSWxqqNpifuBrYZUUFaUKyjiBoKtW43MBvc2p4lqchMgEQR2UdhCkJXlbAXlBKiJSlMT/XmoWRQTnCTl640rby1ugA9FI0A6qUl9xHWmX2FvB5POJUZKyEZ9JMCfcOqq9KStXUBqSeAoik6TUmVIbS4FJKipMAeUH2VaqEu5NrYTdKCISkyEJdKkjN3JHb3xNVzzK2HVNupyqTvIojlw6t3nS4QsDRQ0ihGVHfupEUTMSMyhtTXyxDYUcqCEyZkE8NfPxoTrC2FZVJMESCREimlvIYUtNsQTpDuoIgR0fJxPXQVvuLYQwTISdNNR2/12UiyaoJlpLqwlUgE8BtQ32HGFZVgTodFBXpFNtoQ0yhbhISsqCogkiBEA9s61EXjZacaUwkpXsE6ZYnXrJ149tTutRRJCTnEKgk70VxD9ucpWsJUBsTGon21K3azLK8oVkghJ2VrtTReYUstXDjjiEAwZlKewDzdVJI6EjdPkauKO++p1n3nz1M3b6CVKCTmmZG/XQigKdKEKkawoiNBxp9aQ42206MqVAc2paTnIPbsBrSaIsl46eY5lTSCnccNf6+6s8baU8HFsAkAjLIjjt5/RQnWihzLnSvqKDINNc2l5lDR+eNc+aBJ4Gd9vvqaWLkBTlopLgLaklRkK6teruqGW0UlBU4pOnSGUydtPvobiFNulDghQMRR1sIdaQE5UPfoayqYj20WAxZtqU5lfTIPQGYaiaxuxWVtqbWkyM08BGtBUNY4ijG1Uhpt+Pk1/neWPPoaEL7kGko5eX6FGSm0Uk+RTdZQ/B6vPy3vyNharT5loHsrKQ7wLiqZxe8j/AKhfX+kaVyyBMeSncTT+FLwaf2hz1jSuQRodqoiNTr3CiAQmQnhWAQIBmpgDKRMaUHGXXSvXTP56vvq25NpR+EEqOptxGv6wqqfANwv9o1YYC24u6eS2QJSASTAiY1PCk9GHSM3b4SW2wFpAg9DQiI9tTTdPBKm1hOU6EFMdXm2rLVkNXEu9HKSCIkKMbfzprmBd5QGkNOrlUZtVE66j80eappy3RQ3SikpUlJQeGo4z5uzurZvs7IbdaSoJAiCQCdTqOrXhFBcQtteRwEKG4PCmWAxzRQ+CQvop5tOZYOh64qzEJEyA9eNPNJb5kpKNiCDwAk+afLUX7i1eeQ4GMqUnVIAA+dPDfTStXNo4wM5QoIUTGbQjvHXQWkgvpHNByTGUzrNWoS5vaSlWanQrIvKQNI2Mdm+vdW0IsVOrBXOZRy7gDUx7NT11O6tUFajbrSvKOkhJJiN9ePHaaSEcakbJmY6mE29upk/LDnANATA4dnafNUV2rQZC0PJKvztRppO1Sas1XDCnGoKk7gqjTiZ20048RSqgRuNe2r/S48GHcOWlxKUuBYP5w23PVM7TUUYY846psZU5dyqeydu8VBi2VcrKUKSCkTBMSONDzusr+ctKkxG4IjamzQqbS7RbKcylLaokSAVbcN/zhQF2zyAgFsyv5scf6kUZl26WrI28qTsCuOrr7h5qibi5aIQpZBQdiAYiNPQKbNBtoeae0azLy/NidDQlBalFSgSRvNNov30uhYylQgapBmI91b8eWlooU0jm1a5RInUb9e3pNNromyUofQ4sFQSQqOutOPLVlynKEfNA/Npk3jZ5vOwFc326Hb3emoKuLdSlEskZhroDGkaeWKn8CyFZnkFxRKQdSddKmLkoUnmxASZOp6XfRQbJTKU5VpWDqojhr/LhWZLEuk84pKSNE9unGD2/1pU0sWAlQfuZcCZXqSAAKIi4abeSopz8FT3RA7KjzDKkDK+M+kzoP609NS8SbVcltL6Sj81WnS27aTTUWs/BwQeWmIECAbd2P8xFZUPBkZ5W3hHG1Wf/APRFZSHZY4npit5tHPr9Y0qRHvp3Ekk4pdnT8ev1jS0CddY81UQSmDoB20TL0STvBg1IJjtk9lTWAGlGBAHDuoOFiXCevWrDA0nnLsCdGgdP2h76QbBGWR+aKueSpQjFVrdHySUpzk7AZh56T0YleMvJQ03lnnEkqBOw28+1T5xalFalGVbnrrq23sEcTM20dqQKMPgVQH9k/wDGsR8npJ+P24ZZK5yggEwVHatvPoDrni0wT8/XbqHkrsXMNwZxRCG2CD1OR7aGMEwYnVDY7njr6ax9lz0X6prq5A3L4Y5jOQ3xRwJrbCW+ZccWvIpKk5YOp3Jj0eeuvPJjCnTmGfyOVBXJLDzOVbw/fB9ldOeLP1ZOU8fcaclgFtAkpQTx6yREmlEJNzdJSEpSpxYHREAE12B5G2hB/wBJe9HuoKuRSZlu+Unvbn21YzxZn4s3OOuobMEZlIJShtQ0QJnXXU76RQ7p9l8IytKS4kBKl5tFeT+tK6FfIp0Do3qD3oPvoKuRt6Nn2VeUj2UjLHyThn4U1u2ppsuZw2HESF7EawQO0wahcO2txbqJC0vBRyknMSP1jx/lVu7yTxRQCVONLCRCRnOnopZXJbFUkgMIV3OCl4z3TjlHZWWjWd1MpzDMEwOszH3U06WrsrTcPtpdAzZwgJSFTtpvM6mOFGVgWMsMKbFocqyCrKoEmO49tKqwfEgJNi//AJZq3HlKmOxEIlU9WpqxeYTeqKQlttYT0VA6qAG5EQAYnhvxobdvc2/OhVm5K05ekg6agz6KVdbuMxU6lyTuVA1epGi+RSXCgiFA6jennrQPxkbKXPmgjRCjE6Tqdx5x10qwUIcJWCQUkQO2tLedW4F5spSMqcgiBtGlJIAUmNCnWdqZuLVOX5Iy4gfKN8U8TPD/ANVFpSedK3VT0TuJJJEfzrPG3krCkHJlEBIM8InXjUmyKKwJE7Ue4tSwuUnOkRrxHeNx5axpPOLccWpKcqcw4a9n3+SiJu4eUG2U5F6ELAkk8TUm2sYjud8F+vKm6P8A8RfrorK14LTPKi5P/wANfrorKQ7rnER+Ers/4y/vNLpBKhAnrimsSSDiVyEjZ5Z17zSydO3WqraUztHmrb6f9EdKeCD91SSmYkxpUrsBNk7tGQ/dRHEKTlWezhVtyYZTcXpaWSEuqS2qN4kGqxxPTUR1Va8kVkYu2iJzPI9E++plOkp6G3yYsssZ3v4h7qmeTNvEpfcB4SBVu3ttRQCR0Yk154zydZ+PHw5xXJVCt7pf8IoSuSQjo3hH7n866cgganWob8avPJn68fDlfig5qU3iD+5HtoZ5K4gj8VetjtlQrrojsqMVecp9WLk/gPH2wQm/kcIfV7q0MO5TI2ulK/70/fXW8a1TnJ9UOR5jlU3s4tX7yTWKXyqSCemQP1UGuuqJGlOfo+v3LkPhTlIyYXZqcPWWSfurRx/HW9XMN06+ZWPbXWkVEgU5R4OE+XJHlbdp+fh6Sf2iKknlisaLsNOMLj2V1eURUFtoI1Qk94pyx8HHLy5kcsGSelZrHcoVMcrrE6KZuB+6D7avF2tud2G/KgUE4dZKnNZsHvbFLx8FZ+VSrlJhDv4xCv3mpoSsS5OOnpNs9ssfyq1cwTDFTNk15Ex91LOcnMJV/uoB7FqHtpeJWfpX85yZcO1v/ARWG05NOahVuP8AvEe2mVcl8L/5ax3LNCXyTw4/NLye5f8AKpePmSsvEAnA8DuPxLoB/wAN6ffSt5ydsLe2duEPu5m0FYlQMwO6mzyQso6Lz89pT7qrsS5LptbG5fTdqIbZWrKU7wCeul+1jGf8kvBZ+U1x9SV66Kyt+C38prn6mr10Vld4ReYkPwldb6Oqn+I0BPEER5KLiI/CV0f8dev7xoaSdgNtNaoKhJ4mfLUb4Rh7xEfMOtSbAJgED2Vq/AGGvmJ6B1qDi1j5RQq35GoCsaRJghxBAjvqpdEvKA0q55GIB5QNCdSvbyKpl+Ujq9YaGlHSNKG2CE6DWjJ1T1V5sXeVVjl/c4ZaeNNNNuNoPymYkESQBHnqsOM4qjD04kbBh22KM6g24QoJ69RTfK59tGCPMlaQ44U5EE6mFCkG8ZsLTkqlJuWXHU22UNBQKiqNiK1WmVxh+IMYnZN3duSW1jiNQeIqqtuVLVzygVhabeESoIez/OKRqIjv48KrLG6Xyf5HEuLDV1dKUbdCyARMAHXYDeTpVZi1reYZZ4ZdlNoBZKBQ4w9mLkmZ1HWD56tJbqbzlKmzxcYarD7lbqxLZQU9MdYk9hoi8faRiow42d5zpGYENgpy/pb7VV8qyXrDD8fsFBarZwLSRqCkwfvA89O4A4MTvLvGiCEOkMsA8EJ3PlP3VK0rdryotLq+8SRa3iXwYUlTPzB1nXQaitHlZhvPrZKLpLjfzkFhUp7xSOCpzct8Zc/RSE/d7qJhYCuXOMHqbQPQKVAuLHE7PEmlOWjwcCTChBBSe0HWmK5fDoPhEvxbAc0Gflcu2bo+30zXVEVJihGCRUTtvRKgYBgCoBkHWDUSBNFjeoL24UAjrUFATrRSJT1UMiRUkQOoqJGtT2EVHhUaRNVHKV0Ncn75fW0U+fT21bmqDlg4Ecm7qdM2Uf8AkKkdVUXgt/Ka5+pq9dFZWeC38prj6mr10VleyHnXuJR8JXIE/jlbjtNLgaQOB3o+Ia4jda/3y/vNBEKmBrOoqqM3G/WK1iZ/BjyQd0Hy1JvVWx8lDxVWXDnFKJ1TpQcg4CFLJ4aVeciG1HG2XCOjzihPblUaonVypzjrI1q+5BrPww23rq4SOr5iqzl+Ujq9Ub20NGSClJBINCa4jrowlO8V54d5Lv2zD5+WZQ5G2ZINLHDrJKswtGJGx5sUxeXlvZtF24dS2naSdz1VV/GbCFAk3YTHBSSJ7tNd6u2TdzY2l6Um5tWn8ogc4gKjz0F7B8NuEoS7YW60tpyoBbHRHUOqpX+KWOGNpXeXKGgr5oO6u4DWoWOM4diSii0ukOLSJKNlAdcHWpsT+CrEWCrFNshNsqZbToKm1Y27FkLJlsNsBJQEpJ0B7d6UXykwZClIViDSVJJBBJEGis4xhr7LjrV8wtDQlxQWOiOs9VXYUt+S2FWl14yw28h3WSHl69+utLp5H4a26p1t28Q4v5yk3CpPeae+MGDfSlr/AJyffRHsWw1httx2/tkIeBLalOpAWBvGutNmmsNwmzwllTVo1kzmVqJlSj1knemjvtSPxgwX6Wsh/wD0I99TVjGGJIC8RtEkgGC+nYiRx4ioGo0rRobN3b3IJYuGnQNy2sKHorA+ydQ6g9yhQS4UNWp2rZeaEnnEx31AutkfjEx+1QYdqhG/Cpc60f7xJ/eFRK0TGYdW9FQVvQ/JpRDE9tRPdvWRE+muY5cqjk+oRu6nWumUNK5Xl4spwJI/SfSPQT7KY/qGp6K3wW/lNcfU1euisrPBZ+U1x9TV66KyvXDgu8QI+E7rf8cvj2ml0qiARR8QMYndH/GX58xpYHWRx7aoaa2BnbU0tjqsuFr1A1T94phCtoMkbmaS5QH8FL/aR6wokuXJBUuui5ApzY02oRIWdP3VVzBVOY7Ga6nwfAKxdKo1SSfQazn+THrD1RBgEgUQKzJkChNqjfjREEJGUV54d5crykHPcocOt3dWcyTlJ0Mq1+6nOUltYP4clN66GEJWnI4ESUmdAKfxbC7fFGkodzJWgyhaDBSar0YADdNP3d9cXgZOZtDpGVKuBgbmtTLKkw4C+5cXq7sJWbdJDSSNoIAPm++ocrYteUOD3Np0btSyFZN1DMmJ75Iq7v8Ak4zd36b9l920uk6FxojpDtB0rVpydaZxEYhd3Lt7cpEIU9EI7gNKWlKK+5xPhBHi1ki5WliebKggHo7yR21Y4ZhF6rlBc4pdWrNm041zYt0rC521MacKL8VVfCJxAYtdC5IjPlRtERtVzcMOPWy2m31srIADqQCpPkOlLWnBcmDcuWeIptsFRepcdIBLqEBGm3Spq8wZ3B/B7ctXmRb4WlYjXm5WkQDV/gnJr4EcJYxB5bSjKmlpTCjETMTRccwM4y3zLl88yxAzNICYUQZkyJ/9Vbi0pzVqW7xo4de2LVnbowznA44hKjOg5wEcKzlJaM2l7yfZbtkvrQpKSkJALoTlEGe7jVw/yauX7PxNzG7k2+UJyc2gaDhIE1mI8nHMQxFu9OJvNqYVLKQ2khv3+Wl7KVVkyi75aocRbDDF2rMqt4GZ2Z16PRjpD+tqhSGLPGcccTg6LppjRCQ2Chk6wSDsNOHUa6u45NKfxRvEBiC0OhpLbvyYPOFJBB7NQJFQsOTl3Y379yrFi8m6UDcNqt0gOxPm3O1LgpWYxyftbDBcVuEstZHMi2UhP4s7GOrehYvhtnb8gEO+LIDqGm1BQEEKUUhR7zXRY5hTuMWRs0XZt2lfPAbCs20d21IX3Ju7vsLbw97Flc0mAohhIzRtx4VLgpQ2eHWGJYetlVgjD3WLe3UH3RlK1qJlWh1BjTvpxrDrRfL19Jb6KGA+AFH8YSNfTT73J2+ebaaexjMy2UEoTapSVBJkAkGaH8AYi1ij2JNYwkPPJyEm2BASNhvS4KL8teZdwtLrTnyzL6W5QsynNuDHkoGJMpwHEsKew9bqE3D4ZdZLqlBYMcCe37qI9yXvXrVTC8Uzc5ceMLUWNVK8+1Ot4K89iLN9iV4bldv+KbS2EJSeuNZNS4paWytq5HwgK/BDCeu4B/8AFXvrrVbGuL8IjkW1k1wUtavMB76xh+m56SB4LPymuPqSvXRWVvwWflNcfU1euisr1w4LnEiPhK6mdHl/eaVQRIIAo+JH8J3fD5dfrUBCgB11QZGhnY9UUpj/APstwcQUnT9oU23KtiR10jjqsuGKB0lQG3bRHKE6HtNdj4PG1C95zSCFRr/XXXGToRXbeDsJ8YURM5DPnFZz/KY/qHpKD20UUBBowIivPD0SxRNDVU1EUMmiIzWGSK0da2OFBkGKzjWbVqdaDY330qKoNV6cctlXzlmlt1TyFlGUZZKgnNoJnbjtU7LFGcQbW6224htA6SnAAAeI33HGqho+ioRSDmNsItRcrYfQ0ot5VKCQFBZISd+zWdpFROO2iLZFw5mQhb5ZSTBkgwVaHYHjUqRY7VqdKROLNePmy5pecOFG41OXN1zEcaGvGmU4WxiHNK5t4pgSAQDME69lKFiNJk1AmTSCcabVdt2q2FtuOGAFkDXXbXXbh11lxiyLe7LCmVwFIRnERK5Ce3cUoOrOkUIiBSLGMou0NqaYWc6UrOo6IUopHHsNLN8oGrizeuUMLyNASMwmSY2oqzJE9lYTVW5jjTSWytlYS4FEKkQCNgeomNO3Sj2uJN3dy8wlCkqaJBzCJgkadY04VmiDShO9cJ4RD8pYp6gs/dXdk15/4Qlk3tonqbUfTVw/S5fkTwWflPc/UleuisrPBZ+U1x9SV66KyvVDitMUV+FbqNPl17jtNASQdhB7KNiaoxS813fX6xpcKgnKdKA6Fa6bUhyhWkWAG0rA9B/lTiFwdSJ2qu5QnNYoI/5nsNElzJUa77wfLaISlCVBYbVnJ2PSrz5R1rueRd7a4fZIfdzZipSDlE9R99T5I0mE1L0hB1miA6VRo5T4f1ufwUZPKXDj+e5/Aa4Rhl4dZzx8rYn0VCqs8pcOj5zn8FCVyow5J/vif2KcMk+zHyuKwVSnlZhw/MfM/qj31D43YfwauD+6PfThkfZj5X1RPXVCeV9lrlYfMdYHvoSuWVqNPFXfOKvDJPsw8rhvC7Ru4L6ULzl0u6uKIzlOWYmNtKIxaM2zS2mkHItalqClFUlWp3qi+OdvMeJu/wAQrSuWbIGlk4f3hV45J9mC2+CLENpb5pWVJQpMuK0ymU8dgTtQ3MGw9xBQ4wVg5pClqPzjKuPEiqhXLT9HD1Hvc/lUPjg+swnDD5HD/wDmnDI+zFeHDLTnecLas+fOFc4qQqMsjXTTShjCLFDSW0tKSlEZQHFdGJiNeEmqn4z3yx0MJWT+8fZQ14/jJMN4SRP6Taj7qcMj7MV6jDrVtYWlqCCD84mT1nrPbWlWNuq4U+poFwwc0ncCAfSfPVAcb5RE6Ycj/JX76j8K8pVHTD0/5R99OEn2QvW8PtWQgNsJQG05UxwA1A9JoCsLsAI8VbiAnbgDIHkOtVBxDlOr/ckj9z+dDNzyoP8Au6R+6n31OE+TnHhd/B1mE5fFmoiIyjrzffr31tu2t2FrWyy22pwyspSAVHfWqHPypUPxaE/we+tZeU6t3G0/w1Jx9rGfp0KjpXnfhAV+GLdPVbg/+SvdXSG35SEdK7aHm91cVyqXcnFg1duBbzTYSojbir21cMay6tTlcdF14LPynuPqSvXRWVngr/Ke4+pK9dFZXdhY4oZxe7H+Ov1jS+bSABHX10bFCr4Yvdf79Y3/AFjSyVE8RPUKIYRM6JHZVbyg/sSB+v7KeSYnUiq7lAseJt9ZVVHNk713XIS0buWubuG0uIgrSCdtQK4QnzV6XyDSwnDLdTZBcWlZc69wBWPkmsUwi5dQnBcOIA8UR6aIMFw2IFojzmmUGiA1wjKfLtOOPgl8C4d/0iPTWvgXDN/E2/KKeKq0atynHHwRODYaB/Ymv4a2MJw4bWTP8ApwnSog0uV4x4AGG2SdrRn+AVhsLP8A6Rn/ACx7qYnStKJyEjeOqaXJUAptLZPzbZodoQKIEJSNEgdwqnZucbXZIW60EPqVqhDewymBqeuPPv1EfOLLJDaltkvBMpSggIyiVa7wZptNLMnrqBqoBxpQdzJeT8v0YLX4vMdu2I3oimcWK7OX2+i2kXGXQKVIzRp1ZvPRVnsKiSKrHLK+fwrxe4ebW8XAVAk5VoCvmnTiBrpvPCgs4VfsoQhF6GkpC+g0kBIUokjSNRqOrjQXFR0qmucMxAMOKbunlrCClCUOqBBKj1mDAPHs6hU8Ow+7ZdbuLi5e0RBZW6V6ydSZiYI7opRZwXlsp7mhcNFZJASFiZG+nZQ3r61bfDC7hAdMdAq11207aTawVbF740LuVy4YyGAFqBMAqIG1bucIafvbi5ccXL7IZ00yDXY9epqaNm1vNJBUpYAAk91QZfauWG32jmbcSFIMRIOo3pE4DaZFJK3DOXXoiCFlYI001O23ZTluwi1tWrdsqyNJCEzvAECsy0krrry7lioK5T3ccMg/8E16iravJuUayrlBemf70it/F1TPo6HwV/lPc/UleuisrXgr/Ke5+pK9dFZXocTuKq/DF6NP7Qvh+saWChuNaNixHwze/WHPWNKgkyYO+5qoOk67nqqt5QEC2bEfn+yn0KkabiqzlAfkGhP5x+6hKgJr0LwdElszOgUB1bivOzXcclvHzhjRw4kOSrMdNuj11n5IvFMZqbelJPmqeauSSOVGwWY/cqYRyoj8YfOiuHD26T8nqXV5uusmuVLPKg/3pH7yaiLTlQTrcEf9wVrj7T7PTqyajNcurCuUbgg4ikd7qh9wqKcAxwn5TFY64dWacY8nPL/Lq50qKnUJ3UkeWuYVyUuHR8tiqlH9ZJPtoY5HMp+ffx3IA9tOOPk55eHTqvbZHzrhod6xQziVl/1bOn+IK548lsOR8/ESPKkVD4BwJv8AGYrH/eQKvHFOefhfKxjDk73rA/7goC+UGFJOt6g9wJqmNhyYb+de54/xJ+4VE/FNvc5/KunGE55elqvlPhCR/aSe5CvdQF8rMMSYl1XcikPHOSiBowD+4qonGOTjR6OHlfbzQP3mrxjxKc58wdXyww8fNbfV+6B7aAeWdqT0bV8+al18osFTq1hQJ/WbQPfUByxab0aw4JHY4B7KvD0nOf8AQ6uV+Yw1h7iu9X8qgrlLfL+bhDnnJ9lAXyzdOqbRA71zQV8sbwjo27I85pw9HP8A6HOOY0o/JYXAPW2o1nwhyjc+bYJHemPvNV7vKrEzplaR3IPtNLq5SYs4Y8ZAnqQkeynGfC848rYucplgy223/D768/xJa14lcqdMrLqsx7ZrpnMXxXOELunAVdUVyT6y4+tZMlSiZ7zViJhbiXY+Cr8p7n6kr10VlZ4KvynufqSvXRWVpR8WP4avvrLnrGlcxJI4HrpjFz+G7+DH+kL9Y0oJGu9UHSarOUCpZaH6x+6n0HjVbjxJQ11CaJKkO1ddyfv37HDW12ysilEhRIBnauQO1dNh61KwthJAAExHHQUnbnMzHR0g5Q4qlIVzoAImebFZ8ZcU/wCeI/YFKWktNK+TSrXphyQkDcTHbWn2GywHUPIkk9AHcdYHDjoalY+GJyz8m/jHiy4AuYJ2hCfdQl8ocWza3hE9SU+6q9pJzBRUQlJBURuO6niplbnMXZS0R+qZgDQlR12Ggg91Wo8JE5T3BcxnEnDKr54dyyPurS7rElsl1d1cFqQJ51UEnhSboQlxQQsLSNjtTqFKsmSCotwpSVhChmWdh2gakTH36XTNzJTnnZMurJ7VGtthx9QTmJ71cPLUrldqptsshSXABmEabf0PJUrcc23zpVkC0mFyZGuwgb6UO5dxLjThQ4goWN0qEEeSsbCVupStRQkmCqJijOXyHLdbSmJJPRUVklPb2n0dnVG1AT8vmKQ2pOuhjunc9nb2VUrbV1aqZWcpCgN4OvVqOGvXSsmQIpwYhzC1C3QlKCkgBSQdDxPXQGgjOtThCRlP9AUi112HVZc4kC3OdwfOaSCSnvO3V20ksyshI07qO7euFxKmSUAbDfUiJ7+2osPJ8a565UpUgknckwY9NIsmjZtG30NstpKHTAJ/NKj27nuHbVc40408WnEkLEApjWiOXC1FJR0AgQgJ0j+fbQ2lBp0LUkqjWJ3psmjqWmX2W21EIVA+VKjqdzA7BHUNDVetspeLeZKoO6TofLUnFOunWSEjRI2SKi1zjbiVobKiqQnSZkemo1ZxamVc21cKShOSQrL0oiZ852A19NIIRndKUHOBO2mapG3fcUvoklIlRPnqabe4TolJTzgg6xA4z1VOi9ZHeumVS2+S5lEIKCAE7AegansrkCa6Ry1cSy87oA0DIJ1PDSuZNR1x6O28FP5UXP1JXrorK14KPyoufqSvXRWUbExhX4cv9dfGXPWNKAgbGj40fw5fxwunPWNKJOutUMJOsT31U44qeaHYfZVilW5NVeNnpM9yvZRJVZ1ro8NWPEGOoDauaJrpcPKEWTJCcycux01j30cp6LF66U8smAhJMhI2/nQ5G5UAe2jG9StSFeLphJOmbgY90VM34zJc5oBYTlzb9eo6tTPkqx/45zXkFt8tJUEgZlRCjwjsoRClqkSogSY1gUyMQUl4uNMJCjvMk8NO7TzE1oYk82FpDSEpWOlMkqnNud56R17uqrtP6Cht4J59LSilsyVZZA7/ADitut3Dny7iCc8QY33j7vRUzib4RzUICZ0GQQDI1/8AEeatLubzmQFrPNq0BgTtwPdv18abKhHxG4DobKAFETqRoJIMnhtREWN08vIpQSEdGVEwOwR2mlV3T7nz3lq33UdZn3nz0RkXNysrQ4pa0ifna6bR1+SmzSabF1TZcGWYnLOv5v8A+hUl2eRpKueQZ32hOk/1/wC6UXziFlK5CgYIO4rdu2l59LRUU5jGaYA7abNGVWlsl7Kq8RkA1UDMnXq7h5+NQU3ZoDgU8SrXJ1CJ48eFBuWC0orSoLR1pMx1A9tCYHOXCE5AuTBTMTRf4bPiHNIlThUlQzQDKh/X9Gs5+zDudNucpAlH6MR268fRWLseeCl2gUQASElMEgaadffpSbYPOpg5YI6R2FSCbNN3VuhpTSrYLKuKjruD5NjWlX+Yt5LdAUjQR3D06UR1lp9WXoMLCdyvcCACeAnvO/VVe2mXDvCdVFPVPCmlmzLuIvQtHNoSFmSI7D7/ALqGLy5WEoSsCTpAG5M/eBRX3WHCpFwYUkaFtPm7z37UpbpzLzGMqCJkaeXsobSdubtpagtxaSdCNgTH8/TQ2yt5aWyswTAG9Gdu2lJWhaS7OiVFXp7O6KEwUITzylQAYjidNadl7hXbLtuh0KkdBUGd9DVAa6C8vVKw59vIkJIEQNth/XXXPGsu2PR23go/Ki5+pK9dFZWeCcK+M1yrKcviahPCc6KyjaGNEjHr8cPGXPWNJpV2k0zjavw/iH1p31jSiSBsNT11UGQdYqrxojO0J4H2VYJVFVeMKlxuOCT7KJKukGIrprSPg+3kAdEj01yqDBjhXVW2YWrIXIGXQjq66OeXRZ2uXmci2ytSjqAvLlA6ydht5qi/bKQyl5KgUEa9Y1jy0F67U6tzICltas5TO5oRJKQZJjbXarEOcyKyApQmAJgmJim1li4ch3m7ckKUcu46s3DqEClGng2ypARKlKBnqifeaEQtxRVClRqo7mlMxpNLa3HwyhSVqUrKmNjwFMh4NW6JWoJKSAhKhmUTueweTz6mlW0utlDqUHeUkjjw+6trYuFOAqR0l9vd5txVlYbvVWynAbbNtCpEAnrFESnxdqXlCHEhUAmVcY04ag+ShJsn1u5IAMTr2iY+6t+KrWHFLc1RIgnUxO091TRF227epdYDZZSCDoR+aOodnfNRb5ttgOrVOclJSDCiAB6NfRWKtUJZzF9GbcpBBjft129NYtm0beADxcRrMbkgnzcPPTRUtKv3+aU2FwhWmWNAOyhtLaQyskS5mGXqjWQezbzUQmzS4qcziY6JA2qJftUsc0LdRVM5yRrv/KqbDW864pRKz04kDY9QrbDpbS5CMxUIB/R7aIq9SXA4m3QlQBEcI1jTy+is8feVzqUtoAcVmUAN9/eah/QXA84oOKC1lZ+cQTmNbSzcIUtARBy9IngP6ipKvrhKx0gChUg5QSD3+Sl3bx8DOXFwNOiY8tNkUIbN/mUuFEJOgnTr9xqSbFYJQp5CUwFHpb66R56UTclxE5ySdxm2qbCEuuAOZso1JHAUVMMM80Cq4SFSAQNYGvurQRaAqlwmU9EdRjjp10O4t1sgKjMg6JWNj563aIQsqK0yNtN6drWOod+u2GGLDaVc4YBUrjqDVATV5i1uWbALzApUsZdZI3qiJrLtj0d94J3UfDdy0D0/FlqIjhmRWUp4JPyvu/qK/XbrKraGOflBiP1p31jSYJ2prHVRygxGP+rd9Y0iFzpt1UQYK6zVXiypdT+zVgD1VV4oZdT+zRJINkSK61goTasFUr6ERtw09P3VyDfzh3V1TagbdoJM9HqpLGXQ+5eMrdQtNslOUmUzoRmnq6tKw3aCvOGEzlywSeqKkwEqZSypvnVq1ICsuWJgGe8eisVhlyQFNpCgRxMEUinKbjbSb9SHlOIZAKlZjqTxneo+OOtpU0UJykQUkdg9OlHt8NfbXzywkBPAwc3ZW3LYPocduVNtEbrQDqTxPXrWq9MxlE9yXjrxTClCO4ab7ec1JxV0G0qWteUap1Om1LoRmcKAesz1xThuUspShRJTp8lm6Ke0gbnvqLHsoXFHdZOkamdKK1b8+gqS4M3EK0jy900K4Lbr2dlotBX5szr2UZxxNvLYhRQrohQBCeE99WSILqlCoUCDHHjRmEtqzlwdED50/NJ20461B+5W+hKVAQgaQNfPUvGA02jmYC8sE9RmZHbtUNN3No4y2XUhSmpiSII7xwqFmSl8Ly5gNQkj58axQCtZSE5jlGwnasN0ltkNJUEKBOZQOusCKuzubfaZUyp0OIQoKjIFE5jGv/vahWYIcS7ITBIBKogxv3beekefQOs+TepC8zI5pJOQEkxsD2+alB925t3W1BedTg+YoAD+h2VWuqKugBqRO9DNyowQjcEiTqaxTripKURvpE7UjSpBrphWYyN4ptDrbTIUBmcJMpnSI0ny0govknKYjrGnZWkh4qCnFadXnpIO9eq/FLeVBIJEzr21hvU5A2iUwiCevXX0mllMZns6laSDEdVGTaZkqdJK08ZIgUWJBv3S7ZNrkkFek9gNVhNWGIhDdowhGgzK081VpNYd8ejvPBSwG+Uzy8sFVgokzM/KI81ZRfBjpypdT1Yer126yiwq8eMcocS+tu+uaQCopzHz/rDiX1t31zSM9tUFSarMU/HD9mrFJquxMErCvJRJV6D0q6xjmmeZgEtoiQePXXKJ3mumSvM0hRjUTpRjLovLNDhtnblUpQs9BM766k0W2SHud+UKRkKCR2+3Sps/7IaAgSkVCxahKgXB0ldQ1r1YY1DwZzMym+Gm2ZDxVmUYEzJJ29NKXKosHddCpI3o95zPMI+XEZoGo81JX5AsQOJcGnkNXPomH6IB8NklLgBgjehl5AOquNRTbtEzAGus0w9ZKbQHCgKSfzgJEyf/AHXmeoDn0qSFDrgaVE3M7IWQdtKkdIIEdVMNsNuMyVFLitUiJmJ2j20kiCnOOzo35Sa2vOpGUwFZtCOqam60tlZS4kiRp1GmLVSUNqDjaVg6QoxA4merSPLRaVyWVbrVtG3HQitoss8EZlZBuOoa6+am7lptCULQ6klW6ROn8qlbnmUFalFAWnMFDqmIjr3pejuS8XbCYgz30e2tkvrKQUpIEyRwHbRX32n20w0Q5JKllW89fX/OopKGWkrWcxcHzfLpPZpQrYTjamVZVJjXhqD3Gp27bbhUXc2UDQjr4VF27ccaDRyhIM6JG/8AX3VnPBDSQ384pIUSNteHopujVt3FstlIcElCjAJEa9tStQEIcK0BQIHzpgDr083lpdSiQJJMCBJ2rFrU6lKQmAkQI1mouk7htlBSWnM2Yajq/r0UYL8UtylSozQSkHVUjTuGtAUyttGZzoTtmMffWIuLJLwdu7tK+tKAVH3VJWIm9EsaUkrZyIyApKo7z6NqqxqoDrNO4rfjEL0uob5ttICEJ6gKSSoJcSTsDUh36RTv/BiZ5Y3I6rBfrt1lC8FS+c5YXSht4iv/AOxusqitx9X+seJ/W3fXNI5qb5QH/WPE/rjvrmkJog2bSBQX2kvIynfgeqt5jWTQVSkFC8p3ro1MqZyNHdKRt21VvMB0AgdIHz10Fy2u2u23ygqSSFpjiJ0qXtnKNH/H2E4c22pYSUjKqeBpe3uLWzbbUXXHFIUSAmDEgVWulxwZSkhAMhPtqAbPBNdo+TKIeafjxmVo6uzeYaUla/nqOUwNdCezgKE7eWtywptWYZT0SBqT7qV5u4dbS0lowmSITrQ+ZcSrKpISf1iB99TLOcuq4/HEbiE2Gy8ViYCUlRo3j3NvZ20pUdyVJ49Q3gf1pSq8rJKV3DSZ3yrzerNAL7Cf72e5JrGm4iTK3C89mIQjMrqgCpvvpAU2zoiTqDqR1d1KG8tAD0XVnqgAe2gm/SJIZ/iVNLheORxbq3TK1EnhPCpu3Bd6KElKcoBHXAiTVcnE7hpWZoNoPXkBjzzUVYtiCwQbx0A8AqB6Kky1GHtYm2uAjMWVgdZSYobjplKHHUDKIAKhpVS4444ZWtSj+sZoZNLX64WvjDKZl9OnUCZoRvmBwWfIPfVdOlamlyvCFgcRZGzKlHtXHsoSsScnotNp859tJzUTRqMYNKxC4IKQuAepIHp3oKn3V/OdWrvUaFNZNRdNlRJ1M1qa0TWiaDZqJrCQKgViqO78ER/1sufqK/XbrK14IDPKy6+or/8AsbrKKruUB/1lxP64765qvzV7q5gWDvOqddwqyW4slSlqt0EqJ3JMamo/F7BPoew+zI91GXhoM71hOte5fF7BPoew+zI91b+L+CfQ9h9mR7qDwyaZZxO8Ya5pt9QR+idR6a9p+L2CfQ9h9mR7qz4vYJ9DWH2ZHuorxVWKXZP4wDuQB7KGrEbxW9y5HYqK9u+LuB/Q1h9lR7qz4u4H9DYf9lR7qI8KU84rVTilE9ZqBVXvHxdwP6Gw/wCyo91Z8XcD+hcP+yo91Qp4LI4Vqa96+LmBfQuH/ZUe6s+LmBfQuH/ZUe6g8EJrRNe+fFzAvoXD/sqPdWfFvAvoXD/sqPdRXgU1Emvf/i3gP0Jh/wBlR7qz4t4D9CYd9lR7qD5/mozX0F8WsB+hMO+yo91a+LWA/QmHfZUe6g+fprU19BfFrAPoPDvsiPdWfFrAPoPDvsjfuoPnwmtTX0J8WsA+g8O+yN+6s+LOAfQeHfZG/dQfPU1EqAr6H+LPJ/6Cw37I37q18WOT30Fhv2Rv3VR87lzqFRKia+ivivye+gsN+yN+6s+LHJ76Cw37I37qD5zrK+jPivye+gsN+yN+6s+K/J76Cw37I37qDy/wP/lXdfUV+u3WV6xZ4NheHOl2xw20tXFJylbLCUEjqkDbQVlFf//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data:image/jpeg;base64,/9j/4AAQSkZJRgABAQAAAQABAAD/2wBDAAoHBwgHBgoICAgLCgoLDhgQDg0NDh0VFhEYIx8lJCIfIiEmKzcvJik0KSEiMEExNDk7Pj4+JS5ESUM8SDc9Pjv/2wBDAQoLCw4NDhwQEBw7KCIoOzs7Ozs7Ozs7Ozs7Ozs7Ozs7Ozs7Ozs7Ozs7Ozs7Ozs7Ozs7Ozs7Ozs7Ozs7Ozs7Ozv/wAARCAFaAOYDASIAAhEBAxEB/8QAHAAAAgIDAQEAAAAAAAAAAAAAAwQCBQABBgcI/8QAUhAAAQMCBAEGCAgLBAoDAQEAAQIDEQAEBRIhMUEGEyJRYXEHFIGRobLB0RUWIzJVdJSxJTM2QlJicoKS4fA0Q2OTJCY1REVTVIOi8WSz0oSj/8QAGAEBAQEBAQAAAAAAAAAAAAAAAAECAwT/xAAkEQEAAgIBBAMBAQEBAAAAAAAAARECIRIxQVFhAxMygVJicf/aAAwDAQACEQMRAD8AoMZxnFmscxBtvE7xCEXLgSlL6gEgKMACaT+HMZn/AGtffaF++pY4J5QYj9ad9Y0jl7Kypz4cxg/8WvvtK/fWHHMZ+lr37Sv30nHGsj+jQOHHMY+lb7b/AKlfvrRx3Gfpa++0L99KRUY6t6Bv4dxmf9rX32hfvqPw7jP0vf8A2lfvpUioRrQOHHcaH/GL77Sv31E49jQ/4vffaV++lCIFRIohw4/jY/4vf/aV++o/GDG/pi/+0r99JGtEUDxx/G9xjF/9pX76ieUGN/TF/wDaV++koqPGKB/4w439M3/2lfvrXxhxv6Zv/tK/fSBFaoh/4w459M3/ANqX760eUWOD/jN/9qX76QIrRFQPHlBjn01iH2pfvqJ5RY9scZxA910se2kjUaKtG+VeOtCDit6ofrvqPpmnWeWOJH8Zf3nem4UfbXPVEpBqNRlMOwZ5T3bugxa5B6i+oH76P8N4kRPwldf56vfXEa9dEbuXmvmLUnuNKXm7I4zic6Yld/56vfWlYxikf7Su/wDPV765lvGHUwFpSvt2ptGKsLjPmR3iR6Km24ygXGMcxplKHG8Xv0gmDluVj21W2/KjHlOpQrGsQIKhqblc/fTtypm6YgKSsdU1zz60ouQWkgFG4HXW8Zc/kjb0XwaYxiOIco7hm7xC5uGkWqyEPPKXrnRrBPaRWVXeCZK0crrpKxB8RUf/ADbrKrMIY4D8P4h9ad9Y0jGn86sMcB+HsQ+tOesaRyk8aio5Z0GtbKOyphGgqQRIJ1ogJTHvqufxVltZQlJXB3o+KuFu15tJ6bhygCi8mcPsFXyfGRzzoQpWQjoiB6TUmahe5AYqg6ltQHdWxibB4keSuhLiSkoAlI2HAUEts5YNu0qf0mwfTTbHOFKL63P58VsXLKtljz1ZLsLFw9KzbH7Mj7jQl4NYKM8ytPYlZ9tXZzgoFoOyhWaddEVglrPQceR5QaCvBXB+Kuz+8mPbQ5Q3EitEVA4bfoByuoV5TrUVW+JNJClMZh+qQo+ii3AlRigl25R8+3WO9JqPjqfzkkeSgOa1QxdtnjFS51tWyhQYayK3mSeIrXlqDRFaipVqgjUTUiKygia1rWzWUVrOqoFKMxVBBO53++p1GKDufBWsL5SXEhJULNfSG56aKyh+Cn8qLn6kr10VlUhHGtcdv/rTnrGkQnXarDGROOX+39qc9Y0mAaDI6qklPXrWACpJoKLElk3ihxSABPVv7aLgSc+KJEkdBZ07Ek0DEp+EHB2j7hTfJ4tpxFwuKyksrCT2xSejPdZsZg4kpMGYkmInrp5dui4ByIdCkwgqIhMgeeaBbqaRbuc5JUSAB2f1FbVcOKfS6MqSkykAaDyVKlyiS62lNrKFiFJMEdVGtG0OKUXR0EjMT7PLUXFuOqBdWpRGgJ1pohplCQsEhTeqUn5x316uryVZukjqSetyyAQtK0/pI1HdQQNdfLT6b6UrQ60haVwMsZQkDqjY9tLsM884UzGVKlbdQJj+uurHtJ9NOWqkNpcHTSoFWmsCYkx2zS4T1eWrRTwayhaiQoJhpK+gjvHspS6QwHj4sVFB4HSKkLPosG1EZkpPH31Fwc5+MSlz9tIV99WFqgpSvTMtUDKTCcp64/loajc2fyXjLJSpBUQQgGB3TrFLXaqVZWih0rZuOwR91CVhVi7shbR60r09INWVslSn0gBJJmc20US5tg5nftkLLQndEADh300sZT2USsEbE83dK3/RmgnCLkHoXCD3yKuI2O4ph6zKWUvIBykSQVaj+oosZy59zC8Ra4IX+y4k+2gqavmwSu2cgccpirwpqamnEMh2YSowCJpSxn6c2X1DRSSKwXCav1KWT0zmj9LWhuW7TiJctWyOsIA9IilLzhTB1B41mdJ41YKw21P92pPcs+2hKwlkxkeWjvAPupS8oKyOutUc4Q5mIRcIjrVIqTWF3qhCW+cP6qgai6dZ4KfyoufqSvXRWVPwXNLZ5V3SHEFChZKkEajporKsNNYun8O3+n+8uesaUPGKfxiDjd8ePjDnrGk8vHaiI5eqNaklGm+/XUkiTw7qkATtVHNYkP8AT3B+t7KNgjJdv1AHRLaleYUK+EYg72LO9P8AJtpSrq5UmYDC5I28tSdQyuLa1adSFLfCSSOjMEb+70iiMWaHG1EudMAwkdxMd+1LMt5iAZANMPWbtsRmQcsxmjQnjBp/XHXgT4OJZU4XASkE5Uido99Qcw59DRWoRBjLqZMx9/3GhCUmdd9xRWEXCkqW0VkJBKoJ0A19lXZcT2AXZvJbCyBCjAAM66+6tFm4tSDBSViBlIJ4HhtuKkLh4JKA6YP/AK+6t+M3DhQJzKnojLrqdqbTQC2XGl5FtqSo7Agz/U1ApOxEEU6u9uEqS4pCQuJCymCd4Pn18lSbxFKLjnfFxmMZjm7tOwQI8tNmijr61DKiWwUhKspPSA66CQTpO2gp8XNqlK0FiSsHpkAkaHh5Rt1eSo5rJTRSEqQRrmIlRE7DWNo9PZRf6XYcQ0yrMkKXnSpI7p49WvoqPjbyHlOJhJIgCJCR1CeFMuNWaw2ULyCYVqZnTr8tQVasLcCkPhKFJlOdQJmOPV1VNGy1u1z7xnbKok7Aae+KN4y028FpBWTBWtSYJ01A7+vepfB6pd6cZJgEakCfdUV4dcJYDpT+dly8Z19xpqV2WWkPXADKCnOQEpmYJ7aZCuZZAzgJMpCEkEq11J4gbVDxa5t7lISn5QdIQQcscTQlNPKcX0FKUk9LSYpVptC7bZQ6eYWFo3ETp2URtADBQ4kKAmcxyhBHDrO9BgSCRpUn3lvFWaQkqKsoOgPX31VtC4t1WzmVWoiQY3FbS0lbIkkKOqYEzFD1UrUnXiaK+90lpZkIJ0J0McB3bU2RMFlJKFlKgQRuKetmiWk3DZKikwpMbd/9caXUtdy6kLUCToDEUyh5pp0NiVFJIB4JEzp1mkrFL/kOvnOXFys7nDz66Kyt8iXkv8vLxaU5U+IkAfvN1lSHaCmLf7Zvt9Lhz1jSuXq/9U/iyR8L3oOxuHPWNJgaHbQ1REImO6ppSD/KthOYaVIJEERQcrfAePORrrVtyVXCMSEArLAieqdfvqpvv7a7B/PNWPJxC+cvFoVASwZAO4JFTKNMxK5s21Ac8EhWVWWCNNjJ8lNNvsofSlxReTPTWSVA9gGlL2rNw4wciSWxqqNpifuBrYZUUFaUKyjiBoKtW43MBvc2p4lqchMgEQR2UdhCkJXlbAXlBKiJSlMT/XmoWRQTnCTl640rby1ugA9FI0A6qUl9xHWmX2FvB5POJUZKyEZ9JMCfcOqq9KStXUBqSeAoik6TUmVIbS4FJKipMAeUH2VaqEu5NrYTdKCISkyEJdKkjN3JHb3xNVzzK2HVNupyqTvIojlw6t3nS4QsDRQ0ihGVHfupEUTMSMyhtTXyxDYUcqCEyZkE8NfPxoTrC2FZVJMESCREimlvIYUtNsQTpDuoIgR0fJxPXQVvuLYQwTISdNNR2/12UiyaoJlpLqwlUgE8BtQ32HGFZVgTodFBXpFNtoQ0yhbhISsqCogkiBEA9s61EXjZacaUwkpXsE6ZYnXrJ149tTutRRJCTnEKgk70VxD9ucpWsJUBsTGon21K3azLK8oVkghJ2VrtTReYUstXDjjiEAwZlKewDzdVJI6EjdPkauKO++p1n3nz1M3b6CVKCTmmZG/XQigKdKEKkawoiNBxp9aQ42206MqVAc2paTnIPbsBrSaIsl46eY5lTSCnccNf6+6s8baU8HFsAkAjLIjjt5/RQnWihzLnSvqKDINNc2l5lDR+eNc+aBJ4Gd9vvqaWLkBTlopLgLaklRkK6teruqGW0UlBU4pOnSGUydtPvobiFNulDghQMRR1sIdaQE5UPfoayqYj20WAxZtqU5lfTIPQGYaiaxuxWVtqbWkyM08BGtBUNY4ijG1Uhpt+Pk1/neWPPoaEL7kGko5eX6FGSm0Uk+RTdZQ/B6vPy3vyNharT5loHsrKQ7wLiqZxe8j/AKhfX+kaVyyBMeSncTT+FLwaf2hz1jSuQRodqoiNTr3CiAQmQnhWAQIBmpgDKRMaUHGXXSvXTP56vvq25NpR+EEqOptxGv6wqqfANwv9o1YYC24u6eS2QJSASTAiY1PCk9GHSM3b4SW2wFpAg9DQiI9tTTdPBKm1hOU6EFMdXm2rLVkNXEu9HKSCIkKMbfzprmBd5QGkNOrlUZtVE66j80eappy3RQ3SikpUlJQeGo4z5uzurZvs7IbdaSoJAiCQCdTqOrXhFBcQtteRwEKG4PCmWAxzRQ+CQvop5tOZYOh64qzEJEyA9eNPNJb5kpKNiCDwAk+afLUX7i1eeQ4GMqUnVIAA+dPDfTStXNo4wM5QoIUTGbQjvHXQWkgvpHNByTGUzrNWoS5vaSlWanQrIvKQNI2Mdm+vdW0IsVOrBXOZRy7gDUx7NT11O6tUFajbrSvKOkhJJiN9ePHaaSEcakbJmY6mE29upk/LDnANATA4dnafNUV2rQZC0PJKvztRppO1Sas1XDCnGoKk7gqjTiZ20048RSqgRuNe2r/S48GHcOWlxKUuBYP5w23PVM7TUUYY846psZU5dyqeydu8VBi2VcrKUKSCkTBMSONDzusr+ctKkxG4IjamzQqbS7RbKcylLaokSAVbcN/zhQF2zyAgFsyv5scf6kUZl26WrI28qTsCuOrr7h5qibi5aIQpZBQdiAYiNPQKbNBtoeae0azLy/NidDQlBalFSgSRvNNov30uhYylQgapBmI91b8eWlooU0jm1a5RInUb9e3pNNromyUofQ4sFQSQqOutOPLVlynKEfNA/Npk3jZ5vOwFc326Hb3emoKuLdSlEskZhroDGkaeWKn8CyFZnkFxRKQdSddKmLkoUnmxASZOp6XfRQbJTKU5VpWDqojhr/LhWZLEuk84pKSNE9unGD2/1pU0sWAlQfuZcCZXqSAAKIi4abeSopz8FT3RA7KjzDKkDK+M+kzoP609NS8SbVcltL6Sj81WnS27aTTUWs/BwQeWmIECAbd2P8xFZUPBkZ5W3hHG1Wf/APRFZSHZY4npit5tHPr9Y0qRHvp3Ekk4pdnT8ev1jS0CddY81UQSmDoB20TL0STvBg1IJjtk9lTWAGlGBAHDuoOFiXCevWrDA0nnLsCdGgdP2h76QbBGWR+aKueSpQjFVrdHySUpzk7AZh56T0YleMvJQ03lnnEkqBOw28+1T5xalFalGVbnrrq23sEcTM20dqQKMPgVQH9k/wDGsR8npJ+P24ZZK5yggEwVHatvPoDrni0wT8/XbqHkrsXMNwZxRCG2CD1OR7aGMEwYnVDY7njr6ax9lz0X6prq5A3L4Y5jOQ3xRwJrbCW+ZccWvIpKk5YOp3Jj0eeuvPJjCnTmGfyOVBXJLDzOVbw/fB9ldOeLP1ZOU8fcaclgFtAkpQTx6yREmlEJNzdJSEpSpxYHREAE12B5G2hB/wBJe9HuoKuRSZlu+Unvbn21YzxZn4s3OOuobMEZlIJShtQ0QJnXXU76RQ7p9l8IytKS4kBKl5tFeT+tK6FfIp0Do3qD3oPvoKuRt6Nn2VeUj2UjLHyThn4U1u2ppsuZw2HESF7EawQO0wahcO2txbqJC0vBRyknMSP1jx/lVu7yTxRQCVONLCRCRnOnopZXJbFUkgMIV3OCl4z3TjlHZWWjWd1MpzDMEwOszH3U06WrsrTcPtpdAzZwgJSFTtpvM6mOFGVgWMsMKbFocqyCrKoEmO49tKqwfEgJNi//AJZq3HlKmOxEIlU9WpqxeYTeqKQlttYT0VA6qAG5EQAYnhvxobdvc2/OhVm5K05ekg6agz6KVdbuMxU6lyTuVA1epGi+RSXCgiFA6jennrQPxkbKXPmgjRCjE6Tqdx5x10qwUIcJWCQUkQO2tLedW4F5spSMqcgiBtGlJIAUmNCnWdqZuLVOX5Iy4gfKN8U8TPD/ANVFpSedK3VT0TuJJJEfzrPG3krCkHJlEBIM8InXjUmyKKwJE7Ue4tSwuUnOkRrxHeNx5axpPOLccWpKcqcw4a9n3+SiJu4eUG2U5F6ELAkk8TUm2sYjud8F+vKm6P8A8RfrorK14LTPKi5P/wANfrorKQ7rnER+Ers/4y/vNLpBKhAnrimsSSDiVyEjZ5Z17zSydO3WqraUztHmrb6f9EdKeCD91SSmYkxpUrsBNk7tGQ/dRHEKTlWezhVtyYZTcXpaWSEuqS2qN4kGqxxPTUR1Va8kVkYu2iJzPI9E++plOkp6G3yYsssZ3v4h7qmeTNvEpfcB4SBVu3ttRQCR0Yk154zydZ+PHw5xXJVCt7pf8IoSuSQjo3hH7n866cgganWob8avPJn68fDlfig5qU3iD+5HtoZ5K4gj8VetjtlQrrojsqMVecp9WLk/gPH2wQm/kcIfV7q0MO5TI2ulK/70/fXW8a1TnJ9UOR5jlU3s4tX7yTWKXyqSCemQP1UGuuqJGlOfo+v3LkPhTlIyYXZqcPWWSfurRx/HW9XMN06+ZWPbXWkVEgU5R4OE+XJHlbdp+fh6Sf2iKknlisaLsNOMLj2V1eURUFtoI1Qk94pyx8HHLy5kcsGSelZrHcoVMcrrE6KZuB+6D7avF2tud2G/KgUE4dZKnNZsHvbFLx8FZ+VSrlJhDv4xCv3mpoSsS5OOnpNs9ssfyq1cwTDFTNk15Ex91LOcnMJV/uoB7FqHtpeJWfpX85yZcO1v/ARWG05NOahVuP8AvEe2mVcl8L/5ax3LNCXyTw4/NLye5f8AKpePmSsvEAnA8DuPxLoB/wAN6ffSt5ydsLe2duEPu5m0FYlQMwO6mzyQso6Lz89pT7qrsS5LptbG5fTdqIbZWrKU7wCeul+1jGf8kvBZ+U1x9SV66Kyt+C38prn6mr10Vld4ReYkPwldb6Oqn+I0BPEER5KLiI/CV0f8dev7xoaSdgNtNaoKhJ4mfLUb4Rh7xEfMOtSbAJgED2Vq/AGGvmJ6B1qDi1j5RQq35GoCsaRJghxBAjvqpdEvKA0q55GIB5QNCdSvbyKpl+Ujq9YaGlHSNKG2CE6DWjJ1T1V5sXeVVjl/c4ZaeNNNNuNoPymYkESQBHnqsOM4qjD04kbBh22KM6g24QoJ69RTfK59tGCPMlaQ44U5EE6mFCkG8ZsLTkqlJuWXHU22UNBQKiqNiK1WmVxh+IMYnZN3duSW1jiNQeIqqtuVLVzygVhabeESoIez/OKRqIjv48KrLG6Xyf5HEuLDV1dKUbdCyARMAHXYDeTpVZi1reYZZ4ZdlNoBZKBQ4w9mLkmZ1HWD56tJbqbzlKmzxcYarD7lbqxLZQU9MdYk9hoi8faRiow42d5zpGYENgpy/pb7VV8qyXrDD8fsFBarZwLSRqCkwfvA89O4A4MTvLvGiCEOkMsA8EJ3PlP3VK0rdryotLq+8SRa3iXwYUlTPzB1nXQaitHlZhvPrZKLpLjfzkFhUp7xSOCpzct8Zc/RSE/d7qJhYCuXOMHqbQPQKVAuLHE7PEmlOWjwcCTChBBSe0HWmK5fDoPhEvxbAc0Gflcu2bo+30zXVEVJihGCRUTtvRKgYBgCoBkHWDUSBNFjeoL24UAjrUFATrRSJT1UMiRUkQOoqJGtT2EVHhUaRNVHKV0Ncn75fW0U+fT21bmqDlg4Ecm7qdM2Uf8AkKkdVUXgt/Ka5+pq9dFZWeC38prj6mr10VleyHnXuJR8JXIE/jlbjtNLgaQOB3o+Ia4jda/3y/vNBEKmBrOoqqM3G/WK1iZ/BjyQd0Hy1JvVWx8lDxVWXDnFKJ1TpQcg4CFLJ4aVeciG1HG2XCOjzihPblUaonVypzjrI1q+5BrPww23rq4SOr5iqzl+Ujq9Ub20NGSClJBINCa4jrowlO8V54d5Lv2zD5+WZQ5G2ZINLHDrJKswtGJGx5sUxeXlvZtF24dS2naSdz1VV/GbCFAk3YTHBSSJ7tNd6u2TdzY2l6Um5tWn8ogc4gKjz0F7B8NuEoS7YW60tpyoBbHRHUOqpX+KWOGNpXeXKGgr5oO6u4DWoWOM4diSii0ukOLSJKNlAdcHWpsT+CrEWCrFNshNsqZbToKm1Y27FkLJlsNsBJQEpJ0B7d6UXykwZClIViDSVJJBBJEGis4xhr7LjrV8wtDQlxQWOiOs9VXYUt+S2FWl14yw28h3WSHl69+utLp5H4a26p1t28Q4v5yk3CpPeae+MGDfSlr/AJyffRHsWw1httx2/tkIeBLalOpAWBvGutNmmsNwmzwllTVo1kzmVqJlSj1knemjvtSPxgwX6Wsh/wD0I99TVjGGJIC8RtEkgGC+nYiRx4ioGo0rRobN3b3IJYuGnQNy2sKHorA+ydQ6g9yhQS4UNWp2rZeaEnnEx31AutkfjEx+1QYdqhG/Cpc60f7xJ/eFRK0TGYdW9FQVvQ/JpRDE9tRPdvWRE+muY5cqjk+oRu6nWumUNK5Xl4spwJI/SfSPQT7KY/qGp6K3wW/lNcfU1euisrPBZ+U1x9TV66KyvXDgu8QI+E7rf8cvj2ml0qiARR8QMYndH/GX58xpYHWRx7aoaa2BnbU0tjqsuFr1A1T94phCtoMkbmaS5QH8FL/aR6wokuXJBUuui5ApzY02oRIWdP3VVzBVOY7Ga6nwfAKxdKo1SSfQazn+THrD1RBgEgUQKzJkChNqjfjREEJGUV54d5crykHPcocOt3dWcyTlJ0Mq1+6nOUltYP4clN66GEJWnI4ESUmdAKfxbC7fFGkodzJWgyhaDBSar0YADdNP3d9cXgZOZtDpGVKuBgbmtTLKkw4C+5cXq7sJWbdJDSSNoIAPm++ocrYteUOD3Np0btSyFZN1DMmJ75Iq7v8Ak4zd36b9l920uk6FxojpDtB0rVpydaZxEYhd3Lt7cpEIU9EI7gNKWlKK+5xPhBHi1ki5WliebKggHo7yR21Y4ZhF6rlBc4pdWrNm041zYt0rC521MacKL8VVfCJxAYtdC5IjPlRtERtVzcMOPWy2m31srIADqQCpPkOlLWnBcmDcuWeIptsFRepcdIBLqEBGm3Spq8wZ3B/B7ctXmRb4WlYjXm5WkQDV/gnJr4EcJYxB5bSjKmlpTCjETMTRccwM4y3zLl88yxAzNICYUQZkyJ/9Vbi0pzVqW7xo4de2LVnbowznA44hKjOg5wEcKzlJaM2l7yfZbtkvrQpKSkJALoTlEGe7jVw/yauX7PxNzG7k2+UJyc2gaDhIE1mI8nHMQxFu9OJvNqYVLKQ2khv3+Wl7KVVkyi75aocRbDDF2rMqt4GZ2Z16PRjpD+tqhSGLPGcccTg6LppjRCQ2Chk6wSDsNOHUa6u45NKfxRvEBiC0OhpLbvyYPOFJBB7NQJFQsOTl3Y379yrFi8m6UDcNqt0gOxPm3O1LgpWYxyftbDBcVuEstZHMi2UhP4s7GOrehYvhtnb8gEO+LIDqGm1BQEEKUUhR7zXRY5hTuMWRs0XZt2lfPAbCs20d21IX3Ju7vsLbw97Flc0mAohhIzRtx4VLgpQ2eHWGJYetlVgjD3WLe3UH3RlK1qJlWh1BjTvpxrDrRfL19Jb6KGA+AFH8YSNfTT73J2+ebaaexjMy2UEoTapSVBJkAkGaH8AYi1ij2JNYwkPPJyEm2BASNhvS4KL8teZdwtLrTnyzL6W5QsynNuDHkoGJMpwHEsKew9bqE3D4ZdZLqlBYMcCe37qI9yXvXrVTC8Uzc5ceMLUWNVK8+1Ot4K89iLN9iV4bldv+KbS2EJSeuNZNS4paWytq5HwgK/BDCeu4B/8AFXvrrVbGuL8IjkW1k1wUtavMB76xh+m56SB4LPymuPqSvXRWVvwWflNcfU1euisr1w4LnEiPhK6mdHl/eaVQRIIAo+JH8J3fD5dfrUBCgB11QZGhnY9UUpj/APstwcQUnT9oU23KtiR10jjqsuGKB0lQG3bRHKE6HtNdj4PG1C95zSCFRr/XXXGToRXbeDsJ8YURM5DPnFZz/KY/qHpKD20UUBBowIivPD0SxRNDVU1EUMmiIzWGSK0da2OFBkGKzjWbVqdaDY330qKoNV6cctlXzlmlt1TyFlGUZZKgnNoJnbjtU7LFGcQbW6224htA6SnAAAeI33HGqho+ioRSDmNsItRcrYfQ0ot5VKCQFBZISd+zWdpFROO2iLZFw5mQhb5ZSTBkgwVaHYHjUqRY7VqdKROLNePmy5pecOFG41OXN1zEcaGvGmU4WxiHNK5t4pgSAQDME69lKFiNJk1AmTSCcabVdt2q2FtuOGAFkDXXbXXbh11lxiyLe7LCmVwFIRnERK5Ce3cUoOrOkUIiBSLGMou0NqaYWc6UrOo6IUopHHsNLN8oGrizeuUMLyNASMwmSY2oqzJE9lYTVW5jjTSWytlYS4FEKkQCNgeomNO3Sj2uJN3dy8wlCkqaJBzCJgkadY04VmiDShO9cJ4RD8pYp6gs/dXdk15/4Qlk3tonqbUfTVw/S5fkTwWflPc/UleuisrPBZ+U1x9SV66KyvVDitMUV+FbqNPl17jtNASQdhB7KNiaoxS813fX6xpcKgnKdKA6Fa6bUhyhWkWAG0rA9B/lTiFwdSJ2qu5QnNYoI/5nsNElzJUa77wfLaISlCVBYbVnJ2PSrz5R1rueRd7a4fZIfdzZipSDlE9R99T5I0mE1L0hB1miA6VRo5T4f1ufwUZPKXDj+e5/Aa4Rhl4dZzx8rYn0VCqs8pcOj5zn8FCVyow5J/vif2KcMk+zHyuKwVSnlZhw/MfM/qj31D43YfwauD+6PfThkfZj5X1RPXVCeV9lrlYfMdYHvoSuWVqNPFXfOKvDJPsw8rhvC7Ru4L6ULzl0u6uKIzlOWYmNtKIxaM2zS2mkHItalqClFUlWp3qi+OdvMeJu/wAQrSuWbIGlk4f3hV45J9mC2+CLENpb5pWVJQpMuK0ymU8dgTtQ3MGw9xBQ4wVg5pClqPzjKuPEiqhXLT9HD1Hvc/lUPjg+swnDD5HD/wDmnDI+zFeHDLTnecLas+fOFc4qQqMsjXTTShjCLFDSW0tKSlEZQHFdGJiNeEmqn4z3yx0MJWT+8fZQ14/jJMN4SRP6Taj7qcMj7MV6jDrVtYWlqCCD84mT1nrPbWlWNuq4U+poFwwc0ncCAfSfPVAcb5RE6Ycj/JX76j8K8pVHTD0/5R99OEn2QvW8PtWQgNsJQG05UxwA1A9JoCsLsAI8VbiAnbgDIHkOtVBxDlOr/ckj9z+dDNzyoP8Au6R+6n31OE+TnHhd/B1mE5fFmoiIyjrzffr31tu2t2FrWyy22pwyspSAVHfWqHPypUPxaE/we+tZeU6t3G0/w1Jx9rGfp0KjpXnfhAV+GLdPVbg/+SvdXSG35SEdK7aHm91cVyqXcnFg1duBbzTYSojbir21cMay6tTlcdF14LPynuPqSvXRWVngr/Ke4+pK9dFZXdhY4oZxe7H+Ov1jS+bSABHX10bFCr4Yvdf79Y3/AFjSyVE8RPUKIYRM6JHZVbyg/sSB+v7KeSYnUiq7lAseJt9ZVVHNk713XIS0buWubuG0uIgrSCdtQK4QnzV6XyDSwnDLdTZBcWlZc69wBWPkmsUwi5dQnBcOIA8UR6aIMFw2IFojzmmUGiA1wjKfLtOOPgl8C4d/0iPTWvgXDN/E2/KKeKq0atynHHwRODYaB/Ymv4a2MJw4bWTP8ApwnSog0uV4x4AGG2SdrRn+AVhsLP8A6Rn/ACx7qYnStKJyEjeOqaXJUAptLZPzbZodoQKIEJSNEgdwqnZucbXZIW60EPqVqhDewymBqeuPPv1EfOLLJDaltkvBMpSggIyiVa7wZptNLMnrqBqoBxpQdzJeT8v0YLX4vMdu2I3oimcWK7OX2+i2kXGXQKVIzRp1ZvPRVnsKiSKrHLK+fwrxe4ebW8XAVAk5VoCvmnTiBrpvPCgs4VfsoQhF6GkpC+g0kBIUokjSNRqOrjQXFR0qmucMxAMOKbunlrCClCUOqBBKj1mDAPHs6hU8Ow+7ZdbuLi5e0RBZW6V6ydSZiYI7opRZwXlsp7mhcNFZJASFiZG+nZQ3r61bfDC7hAdMdAq11207aTawVbF740LuVy4YyGAFqBMAqIG1bucIafvbi5ccXL7IZ00yDXY9epqaNm1vNJBUpYAAk91QZfauWG32jmbcSFIMRIOo3pE4DaZFJK3DOXXoiCFlYI001O23ZTluwi1tWrdsqyNJCEzvAECsy0krrry7lioK5T3ccMg/8E16iravJuUayrlBemf70it/F1TPo6HwV/lPc/UleuisrXgr/Ke5+pK9dFZXocTuKq/DF6NP7Qvh+saWChuNaNixHwze/WHPWNKgkyYO+5qoOk67nqqt5QEC2bEfn+yn0KkabiqzlAfkGhP5x+6hKgJr0LwdElszOgUB1bivOzXcclvHzhjRw4kOSrMdNuj11n5IvFMZqbelJPmqeauSSOVGwWY/cqYRyoj8YfOiuHD26T8nqXV5uusmuVLPKg/3pH7yaiLTlQTrcEf9wVrj7T7PTqyajNcurCuUbgg4ikd7qh9wqKcAxwn5TFY64dWacY8nPL/Lq50qKnUJ3UkeWuYVyUuHR8tiqlH9ZJPtoY5HMp+ffx3IA9tOOPk55eHTqvbZHzrhod6xQziVl/1bOn+IK548lsOR8/ESPKkVD4BwJv8AGYrH/eQKvHFOefhfKxjDk73rA/7goC+UGFJOt6g9wJqmNhyYb+de54/xJ+4VE/FNvc5/KunGE55elqvlPhCR/aSe5CvdQF8rMMSYl1XcikPHOSiBowD+4qonGOTjR6OHlfbzQP3mrxjxKc58wdXyww8fNbfV+6B7aAeWdqT0bV8+al18osFTq1hQJ/WbQPfUByxab0aw4JHY4B7KvD0nOf8AQ6uV+Yw1h7iu9X8qgrlLfL+bhDnnJ9lAXyzdOqbRA71zQV8sbwjo27I85pw9HP8A6HOOY0o/JYXAPW2o1nwhyjc+bYJHemPvNV7vKrEzplaR3IPtNLq5SYs4Y8ZAnqQkeynGfC848rYucplgy223/D768/xJa14lcqdMrLqsx7ZrpnMXxXOELunAVdUVyT6y4+tZMlSiZ7zViJhbiXY+Cr8p7n6kr10VlZ4KvynufqSvXRWVpR8WP4avvrLnrGlcxJI4HrpjFz+G7+DH+kL9Y0oJGu9UHSarOUCpZaH6x+6n0HjVbjxJQ11CaJKkO1ddyfv37HDW12ysilEhRIBnauQO1dNh61KwthJAAExHHQUnbnMzHR0g5Q4qlIVzoAImebFZ8ZcU/wCeI/YFKWktNK+TSrXphyQkDcTHbWn2GywHUPIkk9AHcdYHDjoalY+GJyz8m/jHiy4AuYJ2hCfdQl8ocWza3hE9SU+6q9pJzBRUQlJBURuO6niplbnMXZS0R+qZgDQlR12Ggg91Wo8JE5T3BcxnEnDKr54dyyPurS7rElsl1d1cFqQJ51UEnhSboQlxQQsLSNjtTqFKsmSCotwpSVhChmWdh2gakTH36XTNzJTnnZMurJ7VGtthx9QTmJ71cPLUrldqptsshSXABmEabf0PJUrcc23zpVkC0mFyZGuwgb6UO5dxLjThQ4goWN0qEEeSsbCVupStRQkmCqJijOXyHLdbSmJJPRUVklPb2n0dnVG1AT8vmKQ2pOuhjunc9nb2VUrbV1aqZWcpCgN4OvVqOGvXSsmQIpwYhzC1C3QlKCkgBSQdDxPXQGgjOtThCRlP9AUi112HVZc4kC3OdwfOaSCSnvO3V20ksyshI07qO7euFxKmSUAbDfUiJ7+2osPJ8a565UpUgknckwY9NIsmjZtG30NstpKHTAJ/NKj27nuHbVc40408WnEkLEApjWiOXC1FJR0AgQgJ0j+fbQ2lBp0LUkqjWJ3psmjqWmX2W21EIVA+VKjqdzA7BHUNDVetspeLeZKoO6TofLUnFOunWSEjRI2SKi1zjbiVobKiqQnSZkemo1ZxamVc21cKShOSQrL0oiZ852A19NIIRndKUHOBO2mapG3fcUvoklIlRPnqabe4TolJTzgg6xA4z1VOi9ZHeumVS2+S5lEIKCAE7AegansrkCa6Ry1cSy87oA0DIJ1PDSuZNR1x6O28FP5UXP1JXrorK14KPyoufqSvXRWUbExhX4cv9dfGXPWNKAgbGj40fw5fxwunPWNKJOutUMJOsT31U44qeaHYfZVilW5NVeNnpM9yvZRJVZ1ro8NWPEGOoDauaJrpcPKEWTJCcycux01j30cp6LF66U8smAhJMhI2/nQ5G5UAe2jG9StSFeLphJOmbgY90VM34zJc5oBYTlzb9eo6tTPkqx/45zXkFt8tJUEgZlRCjwjsoRClqkSogSY1gUyMQUl4uNMJCjvMk8NO7TzE1oYk82FpDSEpWOlMkqnNud56R17uqrtP6Cht4J59LSilsyVZZA7/ADitut3Dny7iCc8QY33j7vRUzib4RzUICZ0GQQDI1/8AEeatLubzmQFrPNq0BgTtwPdv18abKhHxG4DobKAFETqRoJIMnhtREWN08vIpQSEdGVEwOwR2mlV3T7nz3lq33UdZn3nz0RkXNysrQ4pa0ifna6bR1+SmzSabF1TZcGWYnLOv5v8A+hUl2eRpKueQZ32hOk/1/wC6UXziFlK5CgYIO4rdu2l59LRUU5jGaYA7abNGVWlsl7Kq8RkA1UDMnXq7h5+NQU3ZoDgU8SrXJ1CJ48eFBuWC0orSoLR1pMx1A9tCYHOXCE5AuTBTMTRf4bPiHNIlThUlQzQDKh/X9Gs5+zDudNucpAlH6MR268fRWLseeCl2gUQASElMEgaadffpSbYPOpg5YI6R2FSCbNN3VuhpTSrYLKuKjruD5NjWlX+Yt5LdAUjQR3D06UR1lp9WXoMLCdyvcCACeAnvO/VVe2mXDvCdVFPVPCmlmzLuIvQtHNoSFmSI7D7/ALqGLy5WEoSsCTpAG5M/eBRX3WHCpFwYUkaFtPm7z37UpbpzLzGMqCJkaeXsobSdubtpagtxaSdCNgTH8/TQ2yt5aWyswTAG9Gdu2lJWhaS7OiVFXp7O6KEwUITzylQAYjidNadl7hXbLtuh0KkdBUGd9DVAa6C8vVKw59vIkJIEQNth/XXXPGsu2PR23go/Ki5+pK9dFZWeCcK+M1yrKcviahPCc6KyjaGNEjHr8cPGXPWNJpV2k0zjavw/iH1p31jSiSBsNT11UGQdYqrxojO0J4H2VYJVFVeMKlxuOCT7KJKukGIrprSPg+3kAdEj01yqDBjhXVW2YWrIXIGXQjq66OeXRZ2uXmci2ytSjqAvLlA6ydht5qi/bKQyl5KgUEa9Y1jy0F67U6tzICltas5TO5oRJKQZJjbXarEOcyKyApQmAJgmJim1li4ch3m7ckKUcu46s3DqEClGng2ypARKlKBnqifeaEQtxRVClRqo7mlMxpNLa3HwyhSVqUrKmNjwFMh4NW6JWoJKSAhKhmUTueweTz6mlW0utlDqUHeUkjjw+6trYuFOAqR0l9vd5txVlYbvVWynAbbNtCpEAnrFESnxdqXlCHEhUAmVcY04ag+ShJsn1u5IAMTr2iY+6t+KrWHFLc1RIgnUxO091TRF227epdYDZZSCDoR+aOodnfNRb5ttgOrVOclJSDCiAB6NfRWKtUJZzF9GbcpBBjft129NYtm0beADxcRrMbkgnzcPPTRUtKv3+aU2FwhWmWNAOyhtLaQyskS5mGXqjWQezbzUQmzS4qcziY6JA2qJftUsc0LdRVM5yRrv/KqbDW864pRKz04kDY9QrbDpbS5CMxUIB/R7aIq9SXA4m3QlQBEcI1jTy+is8feVzqUtoAcVmUAN9/eah/QXA84oOKC1lZ+cQTmNbSzcIUtARBy9IngP6ipKvrhKx0gChUg5QSD3+Sl3bx8DOXFwNOiY8tNkUIbN/mUuFEJOgnTr9xqSbFYJQp5CUwFHpb66R56UTclxE5ySdxm2qbCEuuAOZso1JHAUVMMM80Cq4SFSAQNYGvurQRaAqlwmU9EdRjjp10O4t1sgKjMg6JWNj563aIQsqK0yNtN6drWOod+u2GGLDaVc4YBUrjqDVATV5i1uWbALzApUsZdZI3qiJrLtj0d94J3UfDdy0D0/FlqIjhmRWUp4JPyvu/qK/XbrKraGOflBiP1p31jSYJ2prHVRygxGP+rd9Y0iFzpt1UQYK6zVXiypdT+zVgD1VV4oZdT+zRJINkSK61goTasFUr6ERtw09P3VyDfzh3V1TagbdoJM9HqpLGXQ+5eMrdQtNslOUmUzoRmnq6tKw3aCvOGEzlywSeqKkwEqZSypvnVq1ICsuWJgGe8eisVhlyQFNpCgRxMEUinKbjbSb9SHlOIZAKlZjqTxneo+OOtpU0UJykQUkdg9OlHt8NfbXzywkBPAwc3ZW3LYPocduVNtEbrQDqTxPXrWq9MxlE9yXjrxTClCO4ab7ec1JxV0G0qWteUap1Om1LoRmcKAesz1xThuUspShRJTp8lm6Ke0gbnvqLHsoXFHdZOkamdKK1b8+gqS4M3EK0jy900K4Lbr2dlotBX5szr2UZxxNvLYhRQrohQBCeE99WSILqlCoUCDHHjRmEtqzlwdED50/NJ20461B+5W+hKVAQgaQNfPUvGA02jmYC8sE9RmZHbtUNN3No4y2XUhSmpiSII7xwqFmSl8Ly5gNQkj58axQCtZSE5jlGwnasN0ltkNJUEKBOZQOusCKuzubfaZUyp0OIQoKjIFE5jGv/vahWYIcS7ITBIBKogxv3beekefQOs+TepC8zI5pJOQEkxsD2+alB925t3W1BedTg+YoAD+h2VWuqKugBqRO9DNyowQjcEiTqaxTripKURvpE7UjSpBrphWYyN4ptDrbTIUBmcJMpnSI0ny0govknKYjrGnZWkh4qCnFadXnpIO9eq/FLeVBIJEzr21hvU5A2iUwiCevXX0mllMZns6laSDEdVGTaZkqdJK08ZIgUWJBv3S7ZNrkkFek9gNVhNWGIhDdowhGgzK081VpNYd8ejvPBSwG+Uzy8sFVgokzM/KI81ZRfBjpypdT1Yer126yiwq8eMcocS+tu+uaQCopzHz/rDiX1t31zSM9tUFSarMU/HD9mrFJquxMErCvJRJV6D0q6xjmmeZgEtoiQePXXKJ3mumSvM0hRjUTpRjLovLNDhtnblUpQs9BM766k0W2SHud+UKRkKCR2+3Sps/7IaAgSkVCxahKgXB0ldQ1r1YY1DwZzMym+Gm2ZDxVmUYEzJJ29NKXKosHddCpI3o95zPMI+XEZoGo81JX5AsQOJcGnkNXPomH6IB8NklLgBgjehl5AOquNRTbtEzAGus0w9ZKbQHCgKSfzgJEyf/AHXmeoDn0qSFDrgaVE3M7IWQdtKkdIIEdVMNsNuMyVFLitUiJmJ2j20kiCnOOzo35Sa2vOpGUwFZtCOqam60tlZS4kiRp1GmLVSUNqDjaVg6QoxA4merSPLRaVyWVbrVtG3HQitoss8EZlZBuOoa6+am7lptCULQ6klW6ROn8qlbnmUFalFAWnMFDqmIjr3pejuS8XbCYgz30e2tkvrKQUpIEyRwHbRX32n20w0Q5JKllW89fX/OopKGWkrWcxcHzfLpPZpQrYTjamVZVJjXhqD3Gp27bbhUXc2UDQjr4VF27ccaDRyhIM6JG/8AX3VnPBDSQ384pIUSNteHopujVt3FstlIcElCjAJEa9tStQEIcK0BQIHzpgDr083lpdSiQJJMCBJ2rFrU6lKQmAkQI1mouk7htlBSWnM2Yajq/r0UYL8UtylSozQSkHVUjTuGtAUyttGZzoTtmMffWIuLJLwdu7tK+tKAVH3VJWIm9EsaUkrZyIyApKo7z6NqqxqoDrNO4rfjEL0uob5ttICEJ6gKSSoJcSTsDUh36RTv/BiZ5Y3I6rBfrt1lC8FS+c5YXSht4iv/AOxusqitx9X+seJ/W3fXNI5qb5QH/WPE/rjvrmkJog2bSBQX2kvIynfgeqt5jWTQVSkFC8p3ro1MqZyNHdKRt21VvMB0AgdIHz10Fy2u2u23ygqSSFpjiJ0qXtnKNH/H2E4c22pYSUjKqeBpe3uLWzbbUXXHFIUSAmDEgVWulxwZSkhAMhPtqAbPBNdo+TKIeafjxmVo6uzeYaUla/nqOUwNdCezgKE7eWtywptWYZT0SBqT7qV5u4dbS0lowmSITrQ+ZcSrKpISf1iB99TLOcuq4/HEbiE2Gy8ViYCUlRo3j3NvZ20pUdyVJ49Q3gf1pSq8rJKV3DSZ3yrzerNAL7Cf72e5JrGm4iTK3C89mIQjMrqgCpvvpAU2zoiTqDqR1d1KG8tAD0XVnqgAe2gm/SJIZ/iVNLheORxbq3TK1EnhPCpu3Bd6KElKcoBHXAiTVcnE7hpWZoNoPXkBjzzUVYtiCwQbx0A8AqB6Kky1GHtYm2uAjMWVgdZSYobjplKHHUDKIAKhpVS4444ZWtSj+sZoZNLX64WvjDKZl9OnUCZoRvmBwWfIPfVdOlamlyvCFgcRZGzKlHtXHsoSsScnotNp859tJzUTRqMYNKxC4IKQuAepIHp3oKn3V/OdWrvUaFNZNRdNlRJ1M1qa0TWiaDZqJrCQKgViqO78ER/1sufqK/XbrK14IDPKy6+or/8AsbrKKruUB/1lxP64765qvzV7q5gWDvOqddwqyW4slSlqt0EqJ3JMamo/F7BPoew+zI91GXhoM71hOte5fF7BPoew+zI91b+L+CfQ9h9mR7qDwyaZZxO8Ya5pt9QR+idR6a9p+L2CfQ9h9mR7qz4vYJ9DWH2ZHuorxVWKXZP4wDuQB7KGrEbxW9y5HYqK9u+LuB/Q1h9lR7qz4u4H9DYf9lR7qI8KU84rVTilE9ZqBVXvHxdwP6Gw/wCyo91Z8XcD+hcP+yo91Qp4LI4Vqa96+LmBfQuH/ZUe6s+LmBfQuH/ZUe6g8EJrRNe+fFzAvoXD/sqPdWfFvAvoXD/sqPdRXgU1Emvf/i3gP0Jh/wBlR7qz4t4D9CYd9lR7qD5/mozX0F8WsB+hMO+yo91a+LWA/QmHfZUe6g+fprU19BfFrAPoPDvsiPdWfFrAPoPDvsjfuoPnwmtTX0J8WsA+g8O+yN+6s+LOAfQeHfZG/dQfPU1EqAr6H+LPJ/6Cw37I37q18WOT30Fhv2Rv3VR87lzqFRKia+ivivye+gsN+yN+6s+LHJ76Cw37I37qD5zrK+jPivye+gsN+yN+6s+K/J76Cw37I37qDy/wP/lXdfUV+u3WV6xZ4NheHOl2xw20tXFJylbLCUEjqkDbQVlFf//Z%20"/>
          <p:cNvSpPr>
            <a:spLocks noChangeAspect="1" noChangeArrowheads="1"/>
          </p:cNvSpPr>
          <p:nvPr/>
        </p:nvSpPr>
        <p:spPr bwMode="auto">
          <a:xfrm>
            <a:off x="1077231" y="1602391"/>
            <a:ext cx="2287431" cy="22874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361949" y="360259"/>
            <a:ext cx="2693582" cy="4052084"/>
          </a:xfrm>
          <a:prstGeom prst="rect">
            <a:avLst/>
          </a:prstGeom>
        </p:spPr>
      </p:pic>
      <p:pic>
        <p:nvPicPr>
          <p:cNvPr id="10" name="Picture 2" descr="https://ia600806.us.archive.org/zipview.php?zip=/31/items/olcovers11/olcovers11-L.zip&amp;file=117074-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2655" y="789215"/>
            <a:ext cx="2771775" cy="4524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23458" y="116650"/>
            <a:ext cx="4839390" cy="1569660"/>
          </a:xfrm>
          <a:prstGeom prst="rect">
            <a:avLst/>
          </a:prstGeom>
          <a:noFill/>
        </p:spPr>
        <p:txBody>
          <a:bodyPr wrap="square" rtlCol="0">
            <a:spAutoFit/>
          </a:bodyPr>
          <a:lstStyle/>
          <a:p>
            <a:r>
              <a:rPr lang="en-US" sz="3200" dirty="0" smtClean="0"/>
              <a:t>As editions change, classroom teaching</a:t>
            </a:r>
          </a:p>
          <a:p>
            <a:r>
              <a:rPr lang="en-US" sz="3200" dirty="0"/>
              <a:t>c</a:t>
            </a:r>
            <a:r>
              <a:rPr lang="en-US" sz="3200" dirty="0" smtClean="0"/>
              <a:t>hanges: DC 1958 to 2014</a:t>
            </a:r>
            <a:endParaRPr lang="en-US" sz="3200" dirty="0"/>
          </a:p>
        </p:txBody>
      </p:sp>
    </p:spTree>
    <p:extLst>
      <p:ext uri="{BB962C8B-B14F-4D97-AF65-F5344CB8AC3E}">
        <p14:creationId xmlns:p14="http://schemas.microsoft.com/office/powerpoint/2010/main" val="3714995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8686" y="1656576"/>
            <a:ext cx="11709948"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lang="en-US" sz="1400" b="1" dirty="0">
              <a:latin typeface="Arial" panose="020B0604020202020204" pitchFamily="34" charset="0"/>
            </a:endParaRPr>
          </a:p>
          <a:p>
            <a:pPr lvl="0"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Arial" panose="020B0604020202020204" pitchFamily="34" charset="0"/>
              </a:rPr>
              <a:t>March 15, 2006  [http://littleprofessor.typepad.com/the_little_professor/2006/03/rules_for_writi.html]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rPr>
              <a:t>Rules for Writing Neo-Victorian Novels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tx1"/>
                </a:solidFill>
                <a:effectLst/>
                <a:latin typeface="Arial" panose="020B0604020202020204" pitchFamily="34" charset="0"/>
              </a:rPr>
              <a:t>All middle- and upper-class Victorian wives are Sexually Frustrated, Emotionally Unfulfilled</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anose="020B0604020202020204" pitchFamily="34" charset="0"/>
              </a:rPr>
              <a:t>and possibly Physically Abused.  If they're lucky, however, they may find Fulfillment with a)</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anose="020B0604020202020204" pitchFamily="34" charset="0"/>
              </a:rPr>
              <a:t> a man not their husband, b) a man not their husband and of the Laboring Classes, c) a man not their husband and of Another Race,</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anose="020B0604020202020204" pitchFamily="34" charset="0"/>
              </a:rPr>
              <a:t> or d) a woman not their, </a:t>
            </a:r>
            <a:r>
              <a:rPr kumimoji="0" lang="en-US" sz="1400" b="0" i="0" u="none" strike="noStrike" cap="none" normalizeH="0" baseline="0" dirty="0" err="1" smtClean="0">
                <a:ln>
                  <a:noFill/>
                </a:ln>
                <a:solidFill>
                  <a:schemeClr val="tx1"/>
                </a:solidFill>
                <a:effectLst/>
                <a:latin typeface="Arial" panose="020B0604020202020204" pitchFamily="34" charset="0"/>
              </a:rPr>
              <a:t>er</a:t>
            </a:r>
            <a:r>
              <a:rPr kumimoji="0" lang="en-US" sz="1400" b="0" i="0" u="none" strike="noStrike" cap="none" normalizeH="0" baseline="0" dirty="0" smtClean="0">
                <a:ln>
                  <a:noFill/>
                </a:ln>
                <a:solidFill>
                  <a:schemeClr val="tx1"/>
                </a:solidFill>
                <a:effectLst/>
                <a:latin typeface="Arial" panose="020B0604020202020204" pitchFamily="34" charset="0"/>
              </a:rPr>
              <a:t>, husband.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sz="1400" b="0" i="0" u="none" strike="noStrike" cap="none" normalizeH="0" baseline="0" dirty="0" smtClean="0">
                <a:ln>
                  <a:noFill/>
                </a:ln>
                <a:solidFill>
                  <a:schemeClr val="tx1"/>
                </a:solidFill>
                <a:effectLst/>
                <a:latin typeface="Arial" panose="020B0604020202020204" pitchFamily="34" charset="0"/>
              </a:rPr>
              <a:t>Christians </a:t>
            </a:r>
            <a:r>
              <a:rPr kumimoji="0" lang="en-US" sz="1400" b="0" i="1" u="none" strike="noStrike" cap="none" normalizeH="0" baseline="0" dirty="0" smtClean="0">
                <a:ln>
                  <a:noFill/>
                </a:ln>
                <a:solidFill>
                  <a:schemeClr val="tx1"/>
                </a:solidFill>
                <a:effectLst/>
                <a:latin typeface="Arial" panose="020B0604020202020204" pitchFamily="34" charset="0"/>
              </a:rPr>
              <a:t>may</a:t>
            </a:r>
            <a:r>
              <a:rPr kumimoji="0" lang="en-US" sz="1400" b="0" i="0" u="none" strike="noStrike" cap="none" normalizeH="0" baseline="0" dirty="0" smtClean="0">
                <a:ln>
                  <a:noFill/>
                </a:ln>
                <a:solidFill>
                  <a:schemeClr val="tx1"/>
                </a:solidFill>
                <a:effectLst/>
                <a:latin typeface="Arial" panose="020B0604020202020204" pitchFamily="34" charset="0"/>
              </a:rPr>
              <a:t> be Good, as long as they are </a:t>
            </a:r>
            <a:r>
              <a:rPr kumimoji="0" lang="en-US" sz="1400" b="0" i="1" u="none" strike="noStrike" cap="none" normalizeH="0" baseline="0" dirty="0" smtClean="0">
                <a:ln>
                  <a:noFill/>
                </a:ln>
                <a:solidFill>
                  <a:schemeClr val="tx1"/>
                </a:solidFill>
                <a:effectLst/>
                <a:latin typeface="Arial" panose="020B0604020202020204" pitchFamily="34" charset="0"/>
              </a:rPr>
              <a:t>not</a:t>
            </a:r>
            <a:r>
              <a:rPr kumimoji="0" lang="en-US" sz="1400" b="0" i="0" u="none" strike="noStrike" cap="none" normalizeH="0" baseline="0" dirty="0" smtClean="0">
                <a:ln>
                  <a:noFill/>
                </a:ln>
                <a:solidFill>
                  <a:schemeClr val="tx1"/>
                </a:solidFill>
                <a:effectLst/>
                <a:latin typeface="Arial" panose="020B0604020202020204" pitchFamily="34" charset="0"/>
              </a:rPr>
              <a:t> evangelicals.  Evangelicals, however</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anose="020B0604020202020204" pitchFamily="34" charset="0"/>
              </a:rPr>
              <a:t>, are Bad, and frequently Hypocritical.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sz="1400" b="0" i="0" u="none" strike="noStrike" cap="none" normalizeH="0" baseline="0" dirty="0" smtClean="0">
                <a:ln>
                  <a:noFill/>
                </a:ln>
                <a:solidFill>
                  <a:schemeClr val="tx1"/>
                </a:solidFill>
                <a:effectLst/>
                <a:latin typeface="Arial" panose="020B0604020202020204" pitchFamily="34" charset="0"/>
              </a:rPr>
              <a:t>All heroes and heroines are True Egalitarians who disregard all differences of Class, </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anose="020B0604020202020204" pitchFamily="34" charset="0"/>
              </a:rPr>
              <a:t>Race, and Sex.  Heroines, in particular, are given to behaving in Socially Unacceptable </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anose="020B0604020202020204" pitchFamily="34" charset="0"/>
              </a:rPr>
              <a:t>Ways, which is always Good.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sz="1400" b="0" i="0" u="none" strike="noStrike" cap="none" normalizeH="0" baseline="0" dirty="0" smtClean="0">
                <a:ln>
                  <a:noFill/>
                </a:ln>
                <a:solidFill>
                  <a:schemeClr val="tx1"/>
                </a:solidFill>
                <a:effectLst/>
                <a:latin typeface="Arial" panose="020B0604020202020204" pitchFamily="34" charset="0"/>
              </a:rPr>
              <a:t>All heroes and heroines are Instinctively Admired by members of </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anose="020B0604020202020204" pitchFamily="34" charset="0"/>
              </a:rPr>
              <a:t>Oppressed Populations.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sz="1400" b="0" i="0" u="none" strike="noStrike" cap="none" normalizeH="0" baseline="0" dirty="0" smtClean="0">
                <a:ln>
                  <a:noFill/>
                </a:ln>
                <a:solidFill>
                  <a:schemeClr val="tx1"/>
                </a:solidFill>
                <a:effectLst/>
                <a:latin typeface="Arial" panose="020B0604020202020204" pitchFamily="34" charset="0"/>
              </a:rPr>
              <a:t>Any outwardly respectable man will a) have frequent recourse to Prostitutes,</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anose="020B0604020202020204" pitchFamily="34" charset="0"/>
              </a:rPr>
              <a:t>b) have a Dark Secret, and/or c) be Jack the Ripper.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sz="1400" b="0" i="0" u="none" strike="noStrike" cap="none" normalizeH="0" baseline="0" dirty="0" smtClean="0">
                <a:ln>
                  <a:noFill/>
                </a:ln>
                <a:solidFill>
                  <a:schemeClr val="tx1"/>
                </a:solidFill>
                <a:effectLst/>
                <a:latin typeface="Arial" panose="020B0604020202020204" pitchFamily="34" charset="0"/>
              </a:rPr>
              <a:t>There must be at least one Prostitute, who will be an Alcoholic and/or have</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anose="020B0604020202020204" pitchFamily="34" charset="0"/>
              </a:rPr>
              <a:t> a Heart of Gold.  If the novel is </a:t>
            </a:r>
            <a:r>
              <a:rPr kumimoji="0" lang="en-US" sz="1400" b="0" i="1" u="none" strike="noStrike" cap="none" normalizeH="0" baseline="0" dirty="0" smtClean="0">
                <a:ln>
                  <a:noFill/>
                </a:ln>
                <a:solidFill>
                  <a:schemeClr val="tx1"/>
                </a:solidFill>
                <a:effectLst/>
                <a:latin typeface="Arial" panose="020B0604020202020204" pitchFamily="34" charset="0"/>
              </a:rPr>
              <a:t>about</a:t>
            </a:r>
            <a:r>
              <a:rPr kumimoji="0" lang="en-US" sz="1400" b="0" i="0" u="none" strike="noStrike" cap="none" normalizeH="0" baseline="0" dirty="0" smtClean="0">
                <a:ln>
                  <a:noFill/>
                </a:ln>
                <a:solidFill>
                  <a:schemeClr val="tx1"/>
                </a:solidFill>
                <a:effectLst/>
                <a:latin typeface="Arial" panose="020B0604020202020204" pitchFamily="34" charset="0"/>
              </a:rPr>
              <a:t> a prostitute, however, she will have at least one </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anose="020B0604020202020204" pitchFamily="34" charset="0"/>
              </a:rPr>
              <a:t>Unusual Talent not related to her line of work.  </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Arial" panose="020B0604020202020204" pitchFamily="34" charset="0"/>
              </a:rPr>
              <a:t>. </a:t>
            </a:r>
            <a:r>
              <a:rPr kumimoji="0" lang="en-US" sz="24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188686" y="420914"/>
            <a:ext cx="8942769" cy="1077218"/>
          </a:xfrm>
          <a:prstGeom prst="rect">
            <a:avLst/>
          </a:prstGeom>
          <a:noFill/>
        </p:spPr>
        <p:txBody>
          <a:bodyPr wrap="none" rtlCol="0">
            <a:spAutoFit/>
          </a:bodyPr>
          <a:lstStyle/>
          <a:p>
            <a:r>
              <a:rPr lang="en-US" sz="3200" dirty="0" smtClean="0"/>
              <a:t>NEOVICTORIANISM Has Arrived:</a:t>
            </a:r>
          </a:p>
          <a:p>
            <a:r>
              <a:rPr lang="en-US" sz="3200" dirty="0" smtClean="0"/>
              <a:t> this blog explains how to write a </a:t>
            </a:r>
            <a:r>
              <a:rPr lang="en-US" sz="3200" dirty="0" err="1" smtClean="0"/>
              <a:t>Neovictorian</a:t>
            </a:r>
            <a:r>
              <a:rPr lang="en-US" sz="3200" dirty="0" smtClean="0"/>
              <a:t> Novel</a:t>
            </a:r>
            <a:endParaRPr lang="en-US" sz="3200" dirty="0"/>
          </a:p>
        </p:txBody>
      </p:sp>
    </p:spTree>
    <p:extLst>
      <p:ext uri="{BB962C8B-B14F-4D97-AF65-F5344CB8AC3E}">
        <p14:creationId xmlns:p14="http://schemas.microsoft.com/office/powerpoint/2010/main" val="2353364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62226"/>
            <a:ext cx="10515600" cy="1325563"/>
          </a:xfrm>
        </p:spPr>
        <p:txBody>
          <a:bodyPr>
            <a:normAutofit/>
          </a:bodyPr>
          <a:lstStyle/>
          <a:p>
            <a:r>
              <a:rPr lang="en-US" sz="3200" dirty="0" smtClean="0"/>
              <a:t>GENDER, SEXUALITY and CLASS CROSSING</a:t>
            </a:r>
            <a:endParaRPr lang="en-US" sz="3200" dirty="0"/>
          </a:p>
        </p:txBody>
      </p:sp>
      <p:pic>
        <p:nvPicPr>
          <p:cNvPr id="2050" name="Picture 2" descr="http://www.cinemapolis.org/pics/pics3/albertnobb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62" y="2390415"/>
            <a:ext cx="3486253" cy="35866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atic.guim.co.uk/sys-images/Guardian/Pix/audio/video/2011/12/1/1322735653418/Billy-and-Connolly-and-Ju-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709" y="3785292"/>
            <a:ext cx="3998291" cy="2398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7882" y="6040192"/>
            <a:ext cx="2176558" cy="369332"/>
          </a:xfrm>
          <a:prstGeom prst="rect">
            <a:avLst/>
          </a:prstGeom>
          <a:noFill/>
        </p:spPr>
        <p:txBody>
          <a:bodyPr wrap="none" rtlCol="0">
            <a:spAutoFit/>
          </a:bodyPr>
          <a:lstStyle/>
          <a:p>
            <a:r>
              <a:rPr lang="en-US" dirty="0" smtClean="0"/>
              <a:t>ALBERT NOBBS, 2011</a:t>
            </a:r>
            <a:endParaRPr lang="en-US" dirty="0"/>
          </a:p>
        </p:txBody>
      </p:sp>
      <p:sp>
        <p:nvSpPr>
          <p:cNvPr id="6" name="TextBox 5"/>
          <p:cNvSpPr txBox="1"/>
          <p:nvPr/>
        </p:nvSpPr>
        <p:spPr>
          <a:xfrm>
            <a:off x="9172083" y="6313758"/>
            <a:ext cx="2524259" cy="369332"/>
          </a:xfrm>
          <a:prstGeom prst="rect">
            <a:avLst/>
          </a:prstGeom>
          <a:noFill/>
        </p:spPr>
        <p:txBody>
          <a:bodyPr wrap="square" rtlCol="0">
            <a:spAutoFit/>
          </a:bodyPr>
          <a:lstStyle/>
          <a:p>
            <a:r>
              <a:rPr lang="en-US" dirty="0" smtClean="0"/>
              <a:t>MRS. BROWN, 1997</a:t>
            </a:r>
            <a:endParaRPr lang="en-US" dirty="0"/>
          </a:p>
        </p:txBody>
      </p:sp>
      <p:pic>
        <p:nvPicPr>
          <p:cNvPr id="2056" name="Picture 8" descr="http://downtonabbeyonline.com/wp-content/uploads/2012/08/sybil-and-tom-talk-polit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768" y="1019324"/>
            <a:ext cx="4741863" cy="26364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70400" y="4089400"/>
            <a:ext cx="3612399" cy="646331"/>
          </a:xfrm>
          <a:prstGeom prst="rect">
            <a:avLst/>
          </a:prstGeom>
          <a:noFill/>
        </p:spPr>
        <p:txBody>
          <a:bodyPr wrap="none" rtlCol="0">
            <a:spAutoFit/>
          </a:bodyPr>
          <a:lstStyle/>
          <a:p>
            <a:r>
              <a:rPr lang="en-US" dirty="0" smtClean="0"/>
              <a:t>Chauffeur Tom Branson and Lady</a:t>
            </a:r>
          </a:p>
          <a:p>
            <a:r>
              <a:rPr lang="en-US" dirty="0" smtClean="0"/>
              <a:t>Sybil Grantham in DOWNTON ABBEY</a:t>
            </a:r>
            <a:endParaRPr lang="en-US" dirty="0"/>
          </a:p>
        </p:txBody>
      </p:sp>
    </p:spTree>
    <p:extLst>
      <p:ext uri="{BB962C8B-B14F-4D97-AF65-F5344CB8AC3E}">
        <p14:creationId xmlns:p14="http://schemas.microsoft.com/office/powerpoint/2010/main" val="137008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457" y="1227692"/>
            <a:ext cx="6096000" cy="5447645"/>
          </a:xfrm>
          <a:prstGeom prst="rect">
            <a:avLst/>
          </a:prstGeom>
        </p:spPr>
        <p:txBody>
          <a:bodyPr>
            <a:spAutoFit/>
          </a:bodyPr>
          <a:lstStyle/>
          <a:p>
            <a:pPr lvl="0" eaLnBrk="0" fontAlgn="base" hangingPunct="0">
              <a:spcBef>
                <a:spcPct val="0"/>
              </a:spcBef>
              <a:spcAft>
                <a:spcPct val="0"/>
              </a:spcAft>
              <a:buFontTx/>
              <a:buAutoNum type="arabicPeriod" startAt="7"/>
            </a:pPr>
            <a:r>
              <a:rPr lang="en-US" dirty="0">
                <a:latin typeface="Arial" panose="020B0604020202020204" pitchFamily="34" charset="0"/>
              </a:rPr>
              <a:t>All children are subject to frequent Physical, Emotional, and Sexual Abuse.  </a:t>
            </a:r>
          </a:p>
          <a:p>
            <a:pPr lvl="0" eaLnBrk="0" fontAlgn="base" hangingPunct="0">
              <a:spcBef>
                <a:spcPct val="0"/>
              </a:spcBef>
              <a:spcAft>
                <a:spcPct val="0"/>
              </a:spcAft>
            </a:pPr>
            <a:r>
              <a:rPr lang="en-US" dirty="0">
                <a:latin typeface="Arial" panose="020B0604020202020204" pitchFamily="34" charset="0"/>
              </a:rPr>
              <a:t>Nevertheless, they will grow up to become Sensitive and Caring Adults. </a:t>
            </a:r>
          </a:p>
          <a:p>
            <a:pPr lvl="0" eaLnBrk="0" fontAlgn="base" hangingPunct="0">
              <a:spcBef>
                <a:spcPct val="0"/>
              </a:spcBef>
              <a:spcAft>
                <a:spcPct val="0"/>
              </a:spcAft>
              <a:buFontTx/>
              <a:buAutoNum type="arabicPeriod" startAt="8"/>
            </a:pPr>
            <a:r>
              <a:rPr lang="en-US" dirty="0">
                <a:latin typeface="Arial" panose="020B0604020202020204" pitchFamily="34" charset="0"/>
              </a:rPr>
              <a:t>Any novel based on an actual Victorian literary work must include </a:t>
            </a:r>
          </a:p>
          <a:p>
            <a:pPr lvl="0" eaLnBrk="0" fontAlgn="base" hangingPunct="0">
              <a:spcBef>
                <a:spcPct val="0"/>
              </a:spcBef>
              <a:spcAft>
                <a:spcPct val="0"/>
              </a:spcAft>
            </a:pPr>
            <a:r>
              <a:rPr lang="en-US" dirty="0">
                <a:latin typeface="Arial" panose="020B0604020202020204" pitchFamily="34" charset="0"/>
              </a:rPr>
              <a:t>considerable quantities of Sex.  </a:t>
            </a:r>
          </a:p>
          <a:p>
            <a:pPr lvl="0" eaLnBrk="0" fontAlgn="base" hangingPunct="0">
              <a:spcBef>
                <a:spcPct val="0"/>
              </a:spcBef>
              <a:spcAft>
                <a:spcPct val="0"/>
              </a:spcAft>
              <a:buFontTx/>
              <a:buAutoNum type="arabicPeriod" startAt="9"/>
            </a:pPr>
            <a:r>
              <a:rPr lang="en-US" dirty="0">
                <a:latin typeface="Arial" panose="020B0604020202020204" pitchFamily="34" charset="0"/>
              </a:rPr>
              <a:t>There must be at least one scene set in a Wretched Slum, </a:t>
            </a:r>
          </a:p>
          <a:p>
            <a:pPr lvl="0" eaLnBrk="0" fontAlgn="base" hangingPunct="0">
              <a:spcBef>
                <a:spcPct val="0"/>
              </a:spcBef>
              <a:spcAft>
                <a:spcPct val="0"/>
              </a:spcAft>
            </a:pPr>
            <a:r>
              <a:rPr lang="en-US" dirty="0">
                <a:latin typeface="Arial" panose="020B0604020202020204" pitchFamily="34" charset="0"/>
              </a:rPr>
              <a:t>which will be very Dirty and Damp.  </a:t>
            </a:r>
          </a:p>
          <a:p>
            <a:pPr lvl="0" eaLnBrk="0" fontAlgn="base" hangingPunct="0">
              <a:spcBef>
                <a:spcPct val="0"/>
              </a:spcBef>
              <a:spcAft>
                <a:spcPct val="0"/>
              </a:spcAft>
              <a:buFontTx/>
              <a:buAutoNum type="arabicPeriod" startAt="10"/>
            </a:pPr>
            <a:r>
              <a:rPr lang="en-US" dirty="0">
                <a:latin typeface="Arial" panose="020B0604020202020204" pitchFamily="34" charset="0"/>
              </a:rPr>
              <a:t>The novelist must make the prose more Antique by eliminating all Contractions</a:t>
            </a:r>
          </a:p>
          <a:p>
            <a:pPr lvl="0" eaLnBrk="0" fontAlgn="base" hangingPunct="0">
              <a:spcBef>
                <a:spcPct val="0"/>
              </a:spcBef>
              <a:spcAft>
                <a:spcPct val="0"/>
              </a:spcAft>
            </a:pPr>
            <a:r>
              <a:rPr lang="en-US" dirty="0">
                <a:latin typeface="Arial" panose="020B0604020202020204" pitchFamily="34" charset="0"/>
              </a:rPr>
              <a:t> and using Period Slang (whether or not it is actually appropriate). </a:t>
            </a:r>
          </a:p>
          <a:p>
            <a:pPr lvl="0" eaLnBrk="0" fontAlgn="base" hangingPunct="0">
              <a:spcBef>
                <a:spcPct val="0"/>
              </a:spcBef>
              <a:spcAft>
                <a:spcPct val="0"/>
              </a:spcAft>
              <a:buFontTx/>
              <a:buAutoNum type="arabicPeriod" startAt="11"/>
            </a:pPr>
            <a:r>
              <a:rPr lang="en-US" sz="3200" dirty="0">
                <a:latin typeface="Arial" panose="020B0604020202020204" pitchFamily="34" charset="0"/>
              </a:rPr>
              <a:t>Finally, the novel's publicist should use the adjective "Dickensian" at least </a:t>
            </a:r>
            <a:r>
              <a:rPr lang="en-US" sz="3200" dirty="0" smtClean="0">
                <a:latin typeface="Arial" panose="020B0604020202020204" pitchFamily="34" charset="0"/>
              </a:rPr>
              <a:t>once</a:t>
            </a:r>
            <a:endParaRPr lang="en-US" dirty="0"/>
          </a:p>
        </p:txBody>
      </p:sp>
      <p:sp>
        <p:nvSpPr>
          <p:cNvPr id="3" name="Rectangle 2"/>
          <p:cNvSpPr/>
          <p:nvPr/>
        </p:nvSpPr>
        <p:spPr>
          <a:xfrm>
            <a:off x="0" y="-29029"/>
            <a:ext cx="6096000" cy="1169551"/>
          </a:xfrm>
          <a:prstGeom prst="rect">
            <a:avLst/>
          </a:prstGeom>
        </p:spPr>
        <p:txBody>
          <a:bodyPr>
            <a:spAutoFit/>
          </a:bodyPr>
          <a:lstStyle/>
          <a:p>
            <a:pPr lvl="0" eaLnBrk="0" fontAlgn="base" hangingPunct="0">
              <a:spcBef>
                <a:spcPct val="0"/>
              </a:spcBef>
              <a:spcAft>
                <a:spcPct val="0"/>
              </a:spcAft>
            </a:pPr>
            <a:r>
              <a:rPr lang="en-US" sz="1400" b="1" dirty="0" smtClean="0">
                <a:latin typeface="Arial" panose="020B0604020202020204" pitchFamily="34" charset="0"/>
              </a:rPr>
              <a:t>Continued from previous slide:</a:t>
            </a:r>
          </a:p>
          <a:p>
            <a:pPr lvl="0" eaLnBrk="0" fontAlgn="base" hangingPunct="0">
              <a:spcBef>
                <a:spcPct val="0"/>
              </a:spcBef>
              <a:spcAft>
                <a:spcPct val="0"/>
              </a:spcAft>
            </a:pPr>
            <a:r>
              <a:rPr lang="en-US" sz="1400" b="1" dirty="0" smtClean="0">
                <a:latin typeface="Arial" panose="020B0604020202020204" pitchFamily="34" charset="0"/>
              </a:rPr>
              <a:t>March </a:t>
            </a:r>
            <a:r>
              <a:rPr lang="en-US" sz="1400" b="1" dirty="0">
                <a:latin typeface="Arial" panose="020B0604020202020204" pitchFamily="34" charset="0"/>
              </a:rPr>
              <a:t>15, 2006  [http://littleprofessor.typepad.com/the_little_professor/2006/03/rules_for_writi.html]</a:t>
            </a:r>
          </a:p>
          <a:p>
            <a:pPr lvl="0" eaLnBrk="0" fontAlgn="base" hangingPunct="0">
              <a:spcBef>
                <a:spcPct val="0"/>
              </a:spcBef>
              <a:spcAft>
                <a:spcPct val="0"/>
              </a:spcAft>
            </a:pPr>
            <a:r>
              <a:rPr lang="en-US" sz="1400" b="1" dirty="0"/>
              <a:t>Rules for Writing Neo-Victorian Novels</a:t>
            </a:r>
          </a:p>
        </p:txBody>
      </p:sp>
    </p:spTree>
    <p:extLst>
      <p:ext uri="{BB962C8B-B14F-4D97-AF65-F5344CB8AC3E}">
        <p14:creationId xmlns:p14="http://schemas.microsoft.com/office/powerpoint/2010/main" val="935417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smtClean="0"/>
              <a:t>VI. Recommended Reading in </a:t>
            </a:r>
            <a:r>
              <a:rPr lang="en-US" dirty="0" err="1" smtClean="0"/>
              <a:t>NeoVictorian</a:t>
            </a:r>
            <a:r>
              <a:rPr lang="en-US" dirty="0" smtClean="0"/>
              <a:t> Fiction: Selected Texts</a:t>
            </a:r>
            <a:endParaRPr lang="en-US" dirty="0"/>
          </a:p>
        </p:txBody>
      </p:sp>
      <p:sp>
        <p:nvSpPr>
          <p:cNvPr id="3" name="Content Placeholder 2"/>
          <p:cNvSpPr>
            <a:spLocks noGrp="1"/>
          </p:cNvSpPr>
          <p:nvPr>
            <p:ph idx="4294967295"/>
          </p:nvPr>
        </p:nvSpPr>
        <p:spPr>
          <a:xfrm>
            <a:off x="0" y="1825625"/>
            <a:ext cx="10515600" cy="4351338"/>
          </a:xfrm>
        </p:spPr>
        <p:txBody>
          <a:bodyPr>
            <a:normAutofit fontScale="25000" lnSpcReduction="20000"/>
          </a:bodyPr>
          <a:lstStyle/>
          <a:p>
            <a:r>
              <a:rPr lang="en-US" sz="5000" dirty="0" smtClean="0"/>
              <a:t>Arnold, Gaynor</a:t>
            </a:r>
            <a:r>
              <a:rPr lang="en-US" sz="5600" dirty="0" smtClean="0"/>
              <a:t>. </a:t>
            </a:r>
            <a:r>
              <a:rPr lang="en-US" sz="5600" i="1" dirty="0" smtClean="0"/>
              <a:t>Girl in a Blue Dress.</a:t>
            </a:r>
            <a:r>
              <a:rPr lang="en-US" sz="5600" i="1" u="sng" dirty="0" smtClean="0">
                <a:hlinkClick r:id="rId2"/>
              </a:rPr>
              <a:t> </a:t>
            </a:r>
            <a:endParaRPr lang="en-US" sz="5600" i="1" u="sng" dirty="0" smtClean="0"/>
          </a:p>
          <a:p>
            <a:r>
              <a:rPr lang="en-US" sz="5000" dirty="0" smtClean="0"/>
              <a:t>Atwood, Margaret. </a:t>
            </a:r>
            <a:r>
              <a:rPr lang="en-US" sz="5000" i="1" dirty="0" smtClean="0"/>
              <a:t>Alias Grace.</a:t>
            </a:r>
            <a:endParaRPr lang="en-US" sz="5000" dirty="0" smtClean="0"/>
          </a:p>
          <a:p>
            <a:r>
              <a:rPr lang="en-US" sz="5000" dirty="0" smtClean="0"/>
              <a:t>Bayard, Louis.  </a:t>
            </a:r>
            <a:r>
              <a:rPr lang="en-US" sz="5000" i="1" dirty="0" smtClean="0"/>
              <a:t>Mr. Timothy.</a:t>
            </a:r>
          </a:p>
          <a:p>
            <a:r>
              <a:rPr lang="en-US" sz="5000" dirty="0" smtClean="0"/>
              <a:t>Barnes, Julian</a:t>
            </a:r>
            <a:r>
              <a:rPr lang="en-US" sz="5000" i="1" dirty="0" smtClean="0"/>
              <a:t>. Arthur &amp; George.</a:t>
            </a:r>
          </a:p>
          <a:p>
            <a:r>
              <a:rPr lang="en-US" sz="5000" dirty="0" smtClean="0"/>
              <a:t>Bermejo, Lee. </a:t>
            </a:r>
            <a:r>
              <a:rPr lang="en-US" sz="5000" i="1" dirty="0" smtClean="0"/>
              <a:t>Batman: Noel.</a:t>
            </a:r>
          </a:p>
          <a:p>
            <a:r>
              <a:rPr lang="en-US" sz="5000" dirty="0" smtClean="0"/>
              <a:t>Boyne, John</a:t>
            </a:r>
            <a:r>
              <a:rPr lang="en-US" sz="5000" i="1" dirty="0" smtClean="0"/>
              <a:t>. This House Is Haunted.</a:t>
            </a:r>
          </a:p>
          <a:p>
            <a:r>
              <a:rPr lang="en-US" sz="5000" dirty="0" smtClean="0"/>
              <a:t>Busch, Frederick</a:t>
            </a:r>
            <a:r>
              <a:rPr lang="en-US" sz="5000" i="1" dirty="0" smtClean="0"/>
              <a:t>. The Mutual Friend.</a:t>
            </a:r>
          </a:p>
          <a:p>
            <a:r>
              <a:rPr lang="en-US" sz="5000" dirty="0" err="1" smtClean="0"/>
              <a:t>Byatt</a:t>
            </a:r>
            <a:r>
              <a:rPr lang="en-US" sz="5000" dirty="0" smtClean="0"/>
              <a:t>, A.S. </a:t>
            </a:r>
            <a:r>
              <a:rPr lang="en-US" sz="5000" i="1" dirty="0" smtClean="0"/>
              <a:t>Possession.</a:t>
            </a:r>
          </a:p>
          <a:p>
            <a:r>
              <a:rPr lang="en-US" sz="5000" dirty="0" smtClean="0"/>
              <a:t>Carey, Peter. </a:t>
            </a:r>
            <a:r>
              <a:rPr lang="en-US" sz="5000" i="1" dirty="0" smtClean="0"/>
              <a:t>Jack </a:t>
            </a:r>
            <a:r>
              <a:rPr lang="en-US" sz="5000" i="1" dirty="0" err="1" smtClean="0"/>
              <a:t>Maggs</a:t>
            </a:r>
            <a:r>
              <a:rPr lang="en-US" sz="5000" i="1" dirty="0" smtClean="0"/>
              <a:t>.</a:t>
            </a:r>
          </a:p>
          <a:p>
            <a:pPr marL="457200" lvl="1" indent="0">
              <a:buNone/>
            </a:pPr>
            <a:r>
              <a:rPr lang="en-US" sz="5000" i="1" dirty="0" smtClean="0"/>
              <a:t>              Oscar and Lucinda.</a:t>
            </a:r>
          </a:p>
          <a:p>
            <a:pPr marL="457200" lvl="1" indent="0">
              <a:buNone/>
            </a:pPr>
            <a:r>
              <a:rPr lang="en-US" sz="5000" dirty="0" smtClean="0"/>
              <a:t>Carr, Caleb</a:t>
            </a:r>
            <a:r>
              <a:rPr lang="en-US" sz="5000" i="1" dirty="0" smtClean="0"/>
              <a:t>. The Alienist.</a:t>
            </a:r>
          </a:p>
          <a:p>
            <a:pPr marL="457200" lvl="1" indent="0">
              <a:buNone/>
            </a:pPr>
            <a:r>
              <a:rPr lang="en-US" sz="5000" i="1" dirty="0" smtClean="0"/>
              <a:t>Clark, Clare. The Great Stink.</a:t>
            </a:r>
          </a:p>
          <a:p>
            <a:pPr lvl="1"/>
            <a:endParaRPr lang="en-US" sz="5000" i="1" dirty="0" smtClean="0"/>
          </a:p>
          <a:p>
            <a:r>
              <a:rPr lang="en-US" sz="5000" dirty="0" err="1" smtClean="0"/>
              <a:t>Cusk</a:t>
            </a:r>
            <a:r>
              <a:rPr lang="en-US" sz="5000" dirty="0" smtClean="0"/>
              <a:t>, Rachel. </a:t>
            </a:r>
            <a:r>
              <a:rPr lang="en-US" sz="5000" i="1" dirty="0" smtClean="0"/>
              <a:t>The Country Life.</a:t>
            </a:r>
          </a:p>
          <a:p>
            <a:r>
              <a:rPr lang="en-US" sz="5000" i="1" dirty="0" smtClean="0"/>
              <a:t>Donoghue, </a:t>
            </a:r>
            <a:r>
              <a:rPr lang="en-US" sz="5000" i="1" dirty="0"/>
              <a:t>E</a:t>
            </a:r>
            <a:r>
              <a:rPr lang="en-US" sz="5000" i="1" dirty="0" smtClean="0"/>
              <a:t>mma. The Sealed Letter.</a:t>
            </a:r>
          </a:p>
          <a:p>
            <a:r>
              <a:rPr lang="en-US" sz="5000" dirty="0" smtClean="0"/>
              <a:t>Du </a:t>
            </a:r>
            <a:r>
              <a:rPr lang="en-US" sz="5000" dirty="0" err="1" smtClean="0"/>
              <a:t>Maurier</a:t>
            </a:r>
            <a:r>
              <a:rPr lang="en-US" sz="5000" dirty="0" smtClean="0"/>
              <a:t>, Daphne</a:t>
            </a:r>
            <a:r>
              <a:rPr lang="en-US" sz="5000" i="1" dirty="0" smtClean="0"/>
              <a:t>. Rebecca.</a:t>
            </a:r>
          </a:p>
          <a:p>
            <a:r>
              <a:rPr lang="en-US" sz="5000" i="1" dirty="0" smtClean="0"/>
              <a:t>Faber, Michel. The Crimson Petal and the White. </a:t>
            </a:r>
          </a:p>
          <a:p>
            <a:r>
              <a:rPr lang="en-US" sz="5000" i="1" dirty="0" err="1" smtClean="0"/>
              <a:t>Fforde</a:t>
            </a:r>
            <a:r>
              <a:rPr lang="en-US" sz="5000" i="1" dirty="0" smtClean="0"/>
              <a:t>, </a:t>
            </a:r>
            <a:r>
              <a:rPr lang="en-US" sz="5000" dirty="0" smtClean="0"/>
              <a:t>Jasper. The Eyre Affair.</a:t>
            </a:r>
          </a:p>
          <a:p>
            <a:r>
              <a:rPr lang="en-US" sz="5000" dirty="0" err="1" smtClean="0"/>
              <a:t>Fowles</a:t>
            </a:r>
            <a:r>
              <a:rPr lang="en-US" sz="5000" dirty="0" smtClean="0"/>
              <a:t>, John. </a:t>
            </a:r>
            <a:r>
              <a:rPr lang="en-US" sz="5000" i="1" dirty="0" smtClean="0"/>
              <a:t>The French Lieutenant’s Woman.</a:t>
            </a:r>
          </a:p>
          <a:p>
            <a:pPr lvl="3"/>
            <a:endParaRPr lang="en-US" sz="400" dirty="0"/>
          </a:p>
        </p:txBody>
      </p:sp>
    </p:spTree>
    <p:extLst>
      <p:ext uri="{BB962C8B-B14F-4D97-AF65-F5344CB8AC3E}">
        <p14:creationId xmlns:p14="http://schemas.microsoft.com/office/powerpoint/2010/main" val="179158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Neo-Victorian Fiction: Selected Texts</a:t>
            </a:r>
            <a:endParaRPr lang="en-US" dirty="0"/>
          </a:p>
        </p:txBody>
      </p:sp>
      <p:sp>
        <p:nvSpPr>
          <p:cNvPr id="3" name="Content Placeholder 2"/>
          <p:cNvSpPr>
            <a:spLocks noGrp="1"/>
          </p:cNvSpPr>
          <p:nvPr>
            <p:ph idx="1"/>
          </p:nvPr>
        </p:nvSpPr>
        <p:spPr/>
        <p:txBody>
          <a:bodyPr>
            <a:normAutofit fontScale="77500" lnSpcReduction="20000"/>
          </a:bodyPr>
          <a:lstStyle/>
          <a:p>
            <a:r>
              <a:rPr lang="en-US" sz="2000" dirty="0" smtClean="0"/>
              <a:t>Flanagan, Richard. </a:t>
            </a:r>
            <a:r>
              <a:rPr lang="en-US" sz="2000" i="1" dirty="0" smtClean="0"/>
              <a:t>Wanting.</a:t>
            </a:r>
          </a:p>
          <a:p>
            <a:r>
              <a:rPr lang="en-US" sz="2000" dirty="0" smtClean="0"/>
              <a:t>Gibson, William and Bruce Sterling</a:t>
            </a:r>
            <a:r>
              <a:rPr lang="en-US" sz="2000" i="1" dirty="0" smtClean="0"/>
              <a:t>. The Difference Engine.</a:t>
            </a:r>
          </a:p>
          <a:p>
            <a:r>
              <a:rPr lang="en-US" sz="2000" dirty="0" smtClean="0"/>
              <a:t>Holman, Sheri. </a:t>
            </a:r>
            <a:r>
              <a:rPr lang="en-US" sz="2000" i="1" dirty="0" smtClean="0"/>
              <a:t>The Dress-Lodger.</a:t>
            </a:r>
          </a:p>
          <a:p>
            <a:r>
              <a:rPr lang="en-US" sz="1800" dirty="0" smtClean="0"/>
              <a:t>Irving, John. </a:t>
            </a:r>
            <a:r>
              <a:rPr lang="en-US" sz="1800" i="1" dirty="0" smtClean="0"/>
              <a:t>Cider House Rules.</a:t>
            </a:r>
          </a:p>
          <a:p>
            <a:r>
              <a:rPr lang="en-US" sz="1800" dirty="0" smtClean="0"/>
              <a:t>Jones, Lloyd</a:t>
            </a:r>
            <a:r>
              <a:rPr lang="en-US" sz="1800" i="1" dirty="0" smtClean="0"/>
              <a:t>. Mr. Pip.</a:t>
            </a:r>
          </a:p>
          <a:p>
            <a:r>
              <a:rPr lang="en-US" sz="1800" dirty="0" smtClean="0"/>
              <a:t>Palliser, Charles</a:t>
            </a:r>
            <a:r>
              <a:rPr lang="en-US" sz="1800" i="1" dirty="0" smtClean="0"/>
              <a:t>. The Quincunx.</a:t>
            </a:r>
          </a:p>
          <a:p>
            <a:r>
              <a:rPr lang="en-US" sz="1800" dirty="0" smtClean="0"/>
              <a:t>Pearl, Matthew. </a:t>
            </a:r>
            <a:r>
              <a:rPr lang="en-US" sz="1800" i="1" dirty="0" smtClean="0"/>
              <a:t>The Last Dickens.</a:t>
            </a:r>
          </a:p>
          <a:p>
            <a:r>
              <a:rPr lang="en-US" sz="1800" dirty="0" smtClean="0"/>
              <a:t>Priest, Christopher</a:t>
            </a:r>
            <a:r>
              <a:rPr lang="en-US" sz="1800" i="1" dirty="0" smtClean="0"/>
              <a:t>. The Prestige.</a:t>
            </a:r>
          </a:p>
          <a:p>
            <a:r>
              <a:rPr lang="en-US" sz="1800" dirty="0" smtClean="0"/>
              <a:t>Rhys, Jean. </a:t>
            </a:r>
            <a:r>
              <a:rPr lang="en-US" sz="1800" i="1" dirty="0" smtClean="0"/>
              <a:t>Wide Sargasso Sea.</a:t>
            </a:r>
          </a:p>
          <a:p>
            <a:r>
              <a:rPr lang="en-US" sz="1800" dirty="0" smtClean="0"/>
              <a:t>Simmons, Dan</a:t>
            </a:r>
            <a:r>
              <a:rPr lang="en-US" sz="1800" i="1" dirty="0" smtClean="0"/>
              <a:t>. </a:t>
            </a:r>
            <a:r>
              <a:rPr lang="en-US" sz="1800" i="1" dirty="0" err="1" smtClean="0"/>
              <a:t>Drood</a:t>
            </a:r>
            <a:r>
              <a:rPr lang="en-US" sz="1800" i="1" dirty="0" smtClean="0"/>
              <a:t>.</a:t>
            </a:r>
          </a:p>
          <a:p>
            <a:r>
              <a:rPr lang="en-US" sz="1800" dirty="0" smtClean="0"/>
              <a:t>Tennant, Emma. </a:t>
            </a:r>
            <a:r>
              <a:rPr lang="en-US" sz="1800" i="1" dirty="0" smtClean="0"/>
              <a:t>The French Dancer’s Bastard.</a:t>
            </a:r>
          </a:p>
          <a:p>
            <a:r>
              <a:rPr lang="en-US" sz="1800" dirty="0" smtClean="0"/>
              <a:t>Thomas, DM. </a:t>
            </a:r>
            <a:r>
              <a:rPr lang="en-US" sz="1800" i="1" dirty="0" smtClean="0"/>
              <a:t>Charlotte.</a:t>
            </a:r>
            <a:endParaRPr lang="en-US" sz="1800" dirty="0" smtClean="0"/>
          </a:p>
          <a:p>
            <a:r>
              <a:rPr lang="en-US" sz="1800" dirty="0" smtClean="0"/>
              <a:t>Waters, Sarah. </a:t>
            </a:r>
            <a:r>
              <a:rPr lang="en-US" sz="1800" i="1" dirty="0" smtClean="0"/>
              <a:t>Affinity</a:t>
            </a:r>
          </a:p>
          <a:p>
            <a:r>
              <a:rPr lang="en-US" sz="1800" i="1" dirty="0"/>
              <a:t> </a:t>
            </a:r>
            <a:r>
              <a:rPr lang="en-US" sz="1800" i="1" dirty="0" smtClean="0"/>
              <a:t>	           </a:t>
            </a:r>
            <a:r>
              <a:rPr lang="en-US" sz="1700" i="1" dirty="0" err="1" smtClean="0"/>
              <a:t>Fingersmith</a:t>
            </a:r>
            <a:r>
              <a:rPr lang="en-US" sz="1700" i="1" dirty="0" smtClean="0"/>
              <a:t>.</a:t>
            </a:r>
          </a:p>
          <a:p>
            <a:pPr marL="1371600" lvl="3" indent="0">
              <a:buNone/>
            </a:pPr>
            <a:r>
              <a:rPr lang="en-US" sz="1700" i="1" dirty="0" smtClean="0"/>
              <a:t>Tipping the Velvet.</a:t>
            </a:r>
          </a:p>
          <a:p>
            <a:pPr lvl="2"/>
            <a:r>
              <a:rPr lang="en-US" sz="1000" i="1" dirty="0"/>
              <a:t> </a:t>
            </a:r>
            <a:r>
              <a:rPr lang="en-US" sz="1000" i="1" dirty="0" smtClean="0"/>
              <a:t>    </a:t>
            </a:r>
            <a:endParaRPr lang="en-US" sz="1000" i="1" dirty="0"/>
          </a:p>
        </p:txBody>
      </p:sp>
    </p:spTree>
    <p:extLst>
      <p:ext uri="{BB962C8B-B14F-4D97-AF65-F5344CB8AC3E}">
        <p14:creationId xmlns:p14="http://schemas.microsoft.com/office/powerpoint/2010/main" val="2295534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4082" y="492239"/>
            <a:ext cx="10218059" cy="7568739"/>
          </a:xfrm>
          <a:prstGeom prst="rect">
            <a:avLst/>
          </a:prstGeom>
        </p:spPr>
        <p:txBody>
          <a:bodyPr wrap="square">
            <a:spAutoFit/>
          </a:bodyPr>
          <a:lstStyle/>
          <a:p>
            <a:pPr algn="ctr">
              <a:lnSpc>
                <a:spcPct val="90000"/>
              </a:lnSpc>
              <a:spcBef>
                <a:spcPts val="1000"/>
              </a:spcBef>
            </a:pPr>
            <a:r>
              <a:rPr lang="en-US" b="1" dirty="0">
                <a:solidFill>
                  <a:srgbClr val="000000"/>
                </a:solidFill>
                <a:latin typeface="Times New Roman" panose="02020603050405020304" pitchFamily="18" charset="0"/>
                <a:ea typeface="Times New Roman" panose="02020603050405020304" pitchFamily="18" charset="0"/>
              </a:rPr>
              <a:t>WORKS CITED</a:t>
            </a:r>
            <a:r>
              <a:rPr lang="en-US" b="1" i="1" dirty="0">
                <a:solidFill>
                  <a:srgbClr val="000000"/>
                </a:solidFill>
                <a:latin typeface="Times New Roman" panose="02020603050405020304" pitchFamily="18" charset="0"/>
                <a:ea typeface="Times New Roman" panose="02020603050405020304" pitchFamily="18" charset="0"/>
              </a:rPr>
              <a:t> </a:t>
            </a:r>
            <a:endParaRPr lang="en-US" b="1" i="1" dirty="0" smtClean="0">
              <a:solidFill>
                <a:srgbClr val="000000"/>
              </a:solidFill>
              <a:latin typeface="Times New Roman" panose="02020603050405020304" pitchFamily="18" charset="0"/>
              <a:ea typeface="Times New Roman" panose="02020603050405020304" pitchFamily="18" charset="0"/>
            </a:endParaRPr>
          </a:p>
          <a:p>
            <a:pPr algn="ctr">
              <a:lnSpc>
                <a:spcPct val="90000"/>
              </a:lnSpc>
              <a:spcBef>
                <a:spcPts val="1000"/>
              </a:spcBef>
            </a:pPr>
            <a:endParaRPr lang="en-US" b="1" dirty="0">
              <a:latin typeface="Times New Roman" panose="02020603050405020304" pitchFamily="18" charset="0"/>
              <a:ea typeface="Times New Roman" panose="02020603050405020304" pitchFamily="18" charset="0"/>
            </a:endParaRPr>
          </a:p>
          <a:p>
            <a:pPr>
              <a:lnSpc>
                <a:spcPct val="90000"/>
              </a:lnSpc>
              <a:spcBef>
                <a:spcPts val="1000"/>
              </a:spcBef>
            </a:pPr>
            <a:r>
              <a:rPr lang="en-US" dirty="0">
                <a:solidFill>
                  <a:srgbClr val="000000"/>
                </a:solidFill>
                <a:latin typeface="Times New Roman" panose="02020603050405020304" pitchFamily="18" charset="0"/>
                <a:ea typeface="Times New Roman" panose="02020603050405020304" pitchFamily="18" charset="0"/>
              </a:rPr>
              <a:t> </a:t>
            </a:r>
            <a:r>
              <a:rPr lang="en-US" i="1" dirty="0" smtClean="0">
                <a:solidFill>
                  <a:srgbClr val="000000"/>
                </a:solidFill>
                <a:latin typeface="Times New Roman" panose="02020603050405020304" pitchFamily="18" charset="0"/>
                <a:ea typeface="Times New Roman" panose="02020603050405020304" pitchFamily="18" charset="0"/>
              </a:rPr>
              <a:t>Albert </a:t>
            </a:r>
            <a:r>
              <a:rPr lang="en-US" i="1" dirty="0" err="1">
                <a:solidFill>
                  <a:srgbClr val="000000"/>
                </a:solidFill>
                <a:latin typeface="Times New Roman" panose="02020603050405020304" pitchFamily="18" charset="0"/>
                <a:ea typeface="Times New Roman" panose="02020603050405020304" pitchFamily="18" charset="0"/>
              </a:rPr>
              <a:t>Nobbs</a:t>
            </a:r>
            <a:r>
              <a:rPr lang="en-US" dirty="0">
                <a:solidFill>
                  <a:srgbClr val="000000"/>
                </a:solidFill>
                <a:latin typeface="Times New Roman" panose="02020603050405020304" pitchFamily="18" charset="0"/>
                <a:ea typeface="Times New Roman" panose="02020603050405020304" pitchFamily="18" charset="0"/>
              </a:rPr>
              <a:t>. Dir. Rodrigo Garcia. Mockingbird Pictures. 2011. Film.</a:t>
            </a:r>
            <a:endParaRPr lang="en-US" dirty="0">
              <a:latin typeface="Times New Roman" panose="02020603050405020304" pitchFamily="18" charset="0"/>
              <a:ea typeface="Times New Roman" panose="02020603050405020304" pitchFamily="18" charset="0"/>
            </a:endParaRPr>
          </a:p>
          <a:p>
            <a:pPr>
              <a:spcBef>
                <a:spcPts val="1000"/>
              </a:spcBef>
            </a:pPr>
            <a:r>
              <a:rPr lang="en-US"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Armstrong</a:t>
            </a:r>
            <a:r>
              <a:rPr lang="en-US" dirty="0">
                <a:solidFill>
                  <a:srgbClr val="000000"/>
                </a:solidFill>
                <a:latin typeface="Times New Roman" panose="02020603050405020304" pitchFamily="18" charset="0"/>
                <a:ea typeface="Times New Roman" panose="02020603050405020304" pitchFamily="18" charset="0"/>
              </a:rPr>
              <a:t>, Nancy. “Contemporary Culture: How Victorian Is It?” </a:t>
            </a:r>
            <a:r>
              <a:rPr lang="en-US" i="1" dirty="0">
                <a:solidFill>
                  <a:srgbClr val="000000"/>
                </a:solidFill>
                <a:latin typeface="Times New Roman" panose="02020603050405020304" pitchFamily="18" charset="0"/>
                <a:ea typeface="Times New Roman" panose="02020603050405020304" pitchFamily="18" charset="0"/>
              </a:rPr>
              <a:t>Victorian Afterlives: </a:t>
            </a:r>
            <a:r>
              <a:rPr lang="en-US" i="1" dirty="0" smtClean="0">
                <a:solidFill>
                  <a:srgbClr val="000000"/>
                </a:solidFill>
                <a:latin typeface="Times New Roman" panose="02020603050405020304" pitchFamily="18" charset="0"/>
                <a:ea typeface="Times New Roman" panose="02020603050405020304" pitchFamily="18" charset="0"/>
              </a:rPr>
              <a:t>Postmodern </a:t>
            </a:r>
            <a:r>
              <a:rPr lang="en-US" i="1" dirty="0">
                <a:solidFill>
                  <a:srgbClr val="000000"/>
                </a:solidFill>
                <a:latin typeface="Times New Roman" panose="02020603050405020304" pitchFamily="18" charset="0"/>
                <a:ea typeface="Times New Roman" panose="02020603050405020304" pitchFamily="18" charset="0"/>
              </a:rPr>
              <a:t>Culture Rewrites the Nineteenth Century. </a:t>
            </a:r>
            <a:r>
              <a:rPr lang="en-US" dirty="0">
                <a:solidFill>
                  <a:srgbClr val="000000"/>
                </a:solidFill>
                <a:latin typeface="Times New Roman" panose="02020603050405020304" pitchFamily="18" charset="0"/>
                <a:ea typeface="Times New Roman" panose="02020603050405020304" pitchFamily="18" charset="0"/>
              </a:rPr>
              <a:t>Eds. John </a:t>
            </a:r>
            <a:r>
              <a:rPr lang="en-US" dirty="0" err="1">
                <a:solidFill>
                  <a:srgbClr val="000000"/>
                </a:solidFill>
                <a:latin typeface="Times New Roman" panose="02020603050405020304" pitchFamily="18" charset="0"/>
                <a:ea typeface="Times New Roman" panose="02020603050405020304" pitchFamily="18" charset="0"/>
              </a:rPr>
              <a:t>Kucich</a:t>
            </a:r>
            <a:r>
              <a:rPr lang="en-US" dirty="0">
                <a:solidFill>
                  <a:srgbClr val="000000"/>
                </a:solidFill>
                <a:latin typeface="Times New Roman" panose="02020603050405020304" pitchFamily="18" charset="0"/>
                <a:ea typeface="Times New Roman" panose="02020603050405020304" pitchFamily="18" charset="0"/>
              </a:rPr>
              <a:t> and </a:t>
            </a:r>
            <a:r>
              <a:rPr lang="en-US" dirty="0" smtClean="0">
                <a:solidFill>
                  <a:srgbClr val="000000"/>
                </a:solidFill>
                <a:latin typeface="Times New Roman" panose="02020603050405020304" pitchFamily="18" charset="0"/>
                <a:ea typeface="Times New Roman" panose="02020603050405020304" pitchFamily="18" charset="0"/>
              </a:rPr>
              <a:t>Diane </a:t>
            </a:r>
            <a:r>
              <a:rPr lang="en-US" dirty="0" err="1">
                <a:solidFill>
                  <a:srgbClr val="000000"/>
                </a:solidFill>
                <a:latin typeface="Times New Roman" panose="02020603050405020304" pitchFamily="18" charset="0"/>
                <a:ea typeface="Times New Roman" panose="02020603050405020304" pitchFamily="18" charset="0"/>
              </a:rPr>
              <a:t>Sadoff</a:t>
            </a:r>
            <a:r>
              <a:rPr lang="en-US" dirty="0">
                <a:solidFill>
                  <a:srgbClr val="000000"/>
                </a:solidFill>
                <a:latin typeface="Times New Roman" panose="02020603050405020304" pitchFamily="18" charset="0"/>
                <a:ea typeface="Times New Roman" panose="02020603050405020304" pitchFamily="18" charset="0"/>
              </a:rPr>
              <a:t>. Minneapolis and London: University of Minnesota Press, 2000. 311-326.</a:t>
            </a:r>
            <a:endParaRPr lang="en-US" dirty="0">
              <a:latin typeface="Times New Roman" panose="02020603050405020304" pitchFamily="18" charset="0"/>
              <a:ea typeface="Times New Roman" panose="02020603050405020304" pitchFamily="18" charset="0"/>
            </a:endParaRPr>
          </a:p>
          <a:p>
            <a:pPr>
              <a:lnSpc>
                <a:spcPct val="90000"/>
              </a:lnSpc>
              <a:spcBef>
                <a:spcPts val="1000"/>
              </a:spcBef>
            </a:pPr>
            <a:r>
              <a:rPr lang="en-US" dirty="0" err="1">
                <a:solidFill>
                  <a:srgbClr val="000000"/>
                </a:solidFill>
                <a:latin typeface="Times New Roman" panose="02020603050405020304" pitchFamily="18" charset="0"/>
                <a:ea typeface="Times New Roman" panose="02020603050405020304" pitchFamily="18" charset="0"/>
              </a:rPr>
              <a:t>Boorman</a:t>
            </a:r>
            <a:r>
              <a:rPr lang="en-US" dirty="0">
                <a:solidFill>
                  <a:srgbClr val="000000"/>
                </a:solidFill>
                <a:latin typeface="Times New Roman" panose="02020603050405020304" pitchFamily="18" charset="0"/>
                <a:ea typeface="Times New Roman" panose="02020603050405020304" pitchFamily="18" charset="0"/>
              </a:rPr>
              <a:t>, Daniel. </a:t>
            </a:r>
            <a:r>
              <a:rPr lang="en-US" i="1" dirty="0">
                <a:solidFill>
                  <a:srgbClr val="000000"/>
                </a:solidFill>
                <a:latin typeface="Times New Roman" panose="02020603050405020304" pitchFamily="18" charset="0"/>
                <a:ea typeface="Times New Roman" panose="02020603050405020304" pitchFamily="18" charset="0"/>
              </a:rPr>
              <a:t>Science in the Neo-Victorian Novel. </a:t>
            </a:r>
            <a:r>
              <a:rPr lang="en-US" dirty="0">
                <a:solidFill>
                  <a:srgbClr val="000000"/>
                </a:solidFill>
                <a:latin typeface="Times New Roman" panose="02020603050405020304" pitchFamily="18" charset="0"/>
                <a:ea typeface="Times New Roman" panose="02020603050405020304" pitchFamily="18" charset="0"/>
              </a:rPr>
              <a:t>Bern, Switzerland: Peter Lang, 2002. Print.</a:t>
            </a:r>
            <a:endParaRPr lang="en-US" dirty="0">
              <a:latin typeface="Times New Roman" panose="02020603050405020304" pitchFamily="18" charset="0"/>
              <a:ea typeface="Times New Roman" panose="02020603050405020304" pitchFamily="18" charset="0"/>
            </a:endParaRPr>
          </a:p>
          <a:p>
            <a:pPr>
              <a:lnSpc>
                <a:spcPct val="90000"/>
              </a:lnSpc>
              <a:spcBef>
                <a:spcPts val="1000"/>
              </a:spcBef>
            </a:pPr>
            <a:r>
              <a:rPr lang="en-US" dirty="0">
                <a:solidFill>
                  <a:srgbClr val="000000"/>
                </a:solidFill>
                <a:latin typeface="Times New Roman" panose="02020603050405020304" pitchFamily="18" charset="0"/>
                <a:ea typeface="Times New Roman" panose="02020603050405020304" pitchFamily="18" charset="0"/>
              </a:rPr>
              <a:t>Bronte, Charlotte. </a:t>
            </a:r>
            <a:r>
              <a:rPr lang="en-US" i="1" dirty="0">
                <a:solidFill>
                  <a:srgbClr val="000000"/>
                </a:solidFill>
                <a:latin typeface="Times New Roman" panose="02020603050405020304" pitchFamily="18" charset="0"/>
                <a:ea typeface="Times New Roman" panose="02020603050405020304" pitchFamily="18" charset="0"/>
              </a:rPr>
              <a:t>Jane Eyre.</a:t>
            </a:r>
            <a:r>
              <a:rPr lang="en-US" dirty="0">
                <a:solidFill>
                  <a:srgbClr val="000000"/>
                </a:solidFill>
                <a:latin typeface="Times New Roman" panose="02020603050405020304" pitchFamily="18" charset="0"/>
                <a:ea typeface="Times New Roman" panose="02020603050405020304" pitchFamily="18" charset="0"/>
              </a:rPr>
              <a:t> New York: W.W. Norton, 2001. Print</a:t>
            </a:r>
            <a:r>
              <a:rPr lang="en-US" dirty="0" smtClean="0">
                <a:solidFill>
                  <a:srgbClr val="000000"/>
                </a:solidFill>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nSpc>
                <a:spcPct val="90000"/>
              </a:lnSpc>
              <a:spcBef>
                <a:spcPts val="1000"/>
              </a:spcBef>
            </a:pPr>
            <a:r>
              <a:rPr lang="en-US" dirty="0">
                <a:solidFill>
                  <a:srgbClr val="000000"/>
                </a:solidFill>
                <a:latin typeface="Times New Roman" panose="02020603050405020304" pitchFamily="18" charset="0"/>
                <a:ea typeface="Times New Roman" panose="02020603050405020304" pitchFamily="18" charset="0"/>
              </a:rPr>
              <a:t>“Bronte Power Dolls.” Phil Lord and Chris Miller. On-line video clip. </a:t>
            </a:r>
            <a:r>
              <a:rPr lang="en-US" i="1" dirty="0">
                <a:solidFill>
                  <a:srgbClr val="000000"/>
                </a:solidFill>
                <a:latin typeface="Times New Roman" panose="02020603050405020304" pitchFamily="18" charset="0"/>
                <a:ea typeface="Times New Roman" panose="02020603050405020304" pitchFamily="18" charset="0"/>
              </a:rPr>
              <a:t>YouTube</a:t>
            </a:r>
            <a:r>
              <a:rPr lang="en-US" dirty="0">
                <a:solidFill>
                  <a:srgbClr val="000000"/>
                </a:solidFill>
                <a:latin typeface="Times New Roman" panose="02020603050405020304" pitchFamily="18" charset="0"/>
                <a:ea typeface="Times New Roman" panose="02020603050405020304" pitchFamily="18" charset="0"/>
              </a:rPr>
              <a:t>. YouTube. </a:t>
            </a:r>
            <a:r>
              <a:rPr lang="en-US" dirty="0" smtClean="0">
                <a:solidFill>
                  <a:srgbClr val="000000"/>
                </a:solidFill>
                <a:latin typeface="Times New Roman" panose="02020603050405020304" pitchFamily="18" charset="0"/>
                <a:ea typeface="Times New Roman" panose="02020603050405020304" pitchFamily="18" charset="0"/>
              </a:rPr>
              <a:t>Web</a:t>
            </a:r>
            <a:r>
              <a:rPr lang="en-US" dirty="0">
                <a:solidFill>
                  <a:srgbClr val="000000"/>
                </a:solidFill>
                <a:latin typeface="Times New Roman" panose="02020603050405020304" pitchFamily="18" charset="0"/>
                <a:ea typeface="Times New Roman" panose="02020603050405020304" pitchFamily="18" charset="0"/>
              </a:rPr>
              <a:t>.  24 Sept. 2014. </a:t>
            </a:r>
            <a:endParaRPr lang="en-US" dirty="0" smtClean="0">
              <a:latin typeface="Times New Roman" panose="02020603050405020304" pitchFamily="18" charset="0"/>
              <a:ea typeface="Times New Roman" panose="02020603050405020304" pitchFamily="18" charset="0"/>
            </a:endParaRPr>
          </a:p>
          <a:p>
            <a:pPr>
              <a:lnSpc>
                <a:spcPct val="90000"/>
              </a:lnSpc>
              <a:spcBef>
                <a:spcPts val="1000"/>
              </a:spcBef>
            </a:pPr>
            <a:r>
              <a:rPr lang="en-US" dirty="0">
                <a:solidFill>
                  <a:srgbClr val="000000"/>
                </a:solidFill>
                <a:latin typeface="Times New Roman" panose="02020603050405020304" pitchFamily="18" charset="0"/>
                <a:ea typeface="Times New Roman" panose="02020603050405020304" pitchFamily="18" charset="0"/>
              </a:rPr>
              <a:t>C</a:t>
            </a:r>
            <a:r>
              <a:rPr lang="en-US" dirty="0" smtClean="0">
                <a:solidFill>
                  <a:srgbClr val="000000"/>
                </a:solidFill>
                <a:latin typeface="Times New Roman" panose="02020603050405020304" pitchFamily="18" charset="0"/>
                <a:ea typeface="Times New Roman" panose="02020603050405020304" pitchFamily="18" charset="0"/>
              </a:rPr>
              <a:t>layton</a:t>
            </a:r>
            <a:r>
              <a:rPr lang="en-US" dirty="0">
                <a:solidFill>
                  <a:srgbClr val="000000"/>
                </a:solidFill>
                <a:latin typeface="Times New Roman" panose="02020603050405020304" pitchFamily="18" charset="0"/>
                <a:ea typeface="Times New Roman" panose="02020603050405020304" pitchFamily="18" charset="0"/>
              </a:rPr>
              <a:t>, Jay.</a:t>
            </a:r>
            <a:r>
              <a:rPr lang="en-US" i="1" dirty="0">
                <a:solidFill>
                  <a:srgbClr val="000000"/>
                </a:solidFill>
                <a:latin typeface="Times New Roman" panose="02020603050405020304" pitchFamily="18" charset="0"/>
                <a:ea typeface="Times New Roman" panose="02020603050405020304" pitchFamily="18" charset="0"/>
              </a:rPr>
              <a:t> Charles Dickens in Cyberspace: the Afterlife of the Nineteenth Century </a:t>
            </a:r>
            <a:r>
              <a:rPr lang="en-US" i="1" dirty="0" smtClean="0">
                <a:solidFill>
                  <a:srgbClr val="000000"/>
                </a:solidFill>
                <a:latin typeface="Times New Roman" panose="02020603050405020304" pitchFamily="18" charset="0"/>
                <a:ea typeface="Times New Roman" panose="02020603050405020304" pitchFamily="18" charset="0"/>
              </a:rPr>
              <a:t>in</a:t>
            </a:r>
            <a:r>
              <a:rPr lang="en-US" dirty="0" smtClean="0">
                <a:latin typeface="Times New Roman" panose="02020603050405020304" pitchFamily="18" charset="0"/>
                <a:ea typeface="Times New Roman" panose="02020603050405020304" pitchFamily="18" charset="0"/>
              </a:rPr>
              <a:t> </a:t>
            </a:r>
            <a:r>
              <a:rPr lang="en-US" i="1" dirty="0" smtClean="0">
                <a:solidFill>
                  <a:srgbClr val="000000"/>
                </a:solidFill>
                <a:latin typeface="Times New Roman" panose="02020603050405020304" pitchFamily="18" charset="0"/>
                <a:ea typeface="Times New Roman" panose="02020603050405020304" pitchFamily="18" charset="0"/>
              </a:rPr>
              <a:t>Post </a:t>
            </a:r>
            <a:r>
              <a:rPr lang="en-US" i="1" dirty="0">
                <a:solidFill>
                  <a:srgbClr val="000000"/>
                </a:solidFill>
                <a:latin typeface="Times New Roman" panose="02020603050405020304" pitchFamily="18" charset="0"/>
                <a:ea typeface="Times New Roman" panose="02020603050405020304" pitchFamily="18" charset="0"/>
              </a:rPr>
              <a:t>Modern Culture. </a:t>
            </a:r>
            <a:r>
              <a:rPr lang="en-US" sz="1050"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2003. Oxford: Oxford UP, 2003. Print.</a:t>
            </a:r>
            <a:endParaRPr lang="en-US" dirty="0">
              <a:latin typeface="Times New Roman" panose="02020603050405020304" pitchFamily="18" charset="0"/>
              <a:ea typeface="Times New Roman" panose="02020603050405020304" pitchFamily="18" charset="0"/>
            </a:endParaRPr>
          </a:p>
          <a:p>
            <a:pPr>
              <a:spcBef>
                <a:spcPts val="1000"/>
              </a:spcBef>
            </a:pPr>
            <a:r>
              <a:rPr lang="en-US" dirty="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Cusk</a:t>
            </a:r>
            <a:r>
              <a:rPr lang="en-US" dirty="0">
                <a:solidFill>
                  <a:srgbClr val="000000"/>
                </a:solidFill>
                <a:latin typeface="Times New Roman" panose="02020603050405020304" pitchFamily="18" charset="0"/>
                <a:ea typeface="Times New Roman" panose="02020603050405020304" pitchFamily="18" charset="0"/>
              </a:rPr>
              <a:t>, Rachel. </a:t>
            </a:r>
            <a:r>
              <a:rPr lang="en-US" i="1" dirty="0">
                <a:solidFill>
                  <a:srgbClr val="000000"/>
                </a:solidFill>
                <a:latin typeface="Times New Roman" panose="02020603050405020304" pitchFamily="18" charset="0"/>
                <a:ea typeface="Times New Roman" panose="02020603050405020304" pitchFamily="18" charset="0"/>
              </a:rPr>
              <a:t>The Country Life. </a:t>
            </a:r>
            <a:r>
              <a:rPr lang="en-US" dirty="0">
                <a:solidFill>
                  <a:srgbClr val="000000"/>
                </a:solidFill>
                <a:latin typeface="Times New Roman" panose="02020603050405020304" pitchFamily="18" charset="0"/>
                <a:ea typeface="Times New Roman" panose="02020603050405020304" pitchFamily="18" charset="0"/>
              </a:rPr>
              <a:t>New York: Great Britain: Picador. 1997. Print.</a:t>
            </a:r>
            <a:endParaRPr lang="en-US" dirty="0">
              <a:latin typeface="Times New Roman" panose="02020603050405020304" pitchFamily="18" charset="0"/>
              <a:ea typeface="Times New Roman" panose="02020603050405020304" pitchFamily="18" charset="0"/>
            </a:endParaRPr>
          </a:p>
          <a:p>
            <a:pPr>
              <a:spcBef>
                <a:spcPts val="1000"/>
              </a:spcBef>
            </a:pPr>
            <a:r>
              <a:rPr lang="en-US" dirty="0">
                <a:solidFill>
                  <a:srgbClr val="000000"/>
                </a:solidFill>
                <a:latin typeface="Times New Roman" panose="02020603050405020304" pitchFamily="18" charset="0"/>
                <a:ea typeface="Times New Roman" panose="02020603050405020304" pitchFamily="18" charset="0"/>
              </a:rPr>
              <a:t> </a:t>
            </a:r>
            <a:r>
              <a:rPr lang="en-US" i="1" dirty="0" smtClean="0">
                <a:solidFill>
                  <a:srgbClr val="000000"/>
                </a:solidFill>
                <a:latin typeface="Times New Roman" panose="02020603050405020304" pitchFamily="18" charset="0"/>
                <a:ea typeface="Times New Roman" panose="02020603050405020304" pitchFamily="18" charset="0"/>
              </a:rPr>
              <a:t>A </a:t>
            </a:r>
            <a:r>
              <a:rPr lang="en-US" i="1" dirty="0">
                <a:solidFill>
                  <a:srgbClr val="000000"/>
                </a:solidFill>
                <a:latin typeface="Times New Roman" panose="02020603050405020304" pitchFamily="18" charset="0"/>
                <a:ea typeface="Times New Roman" panose="02020603050405020304" pitchFamily="18" charset="0"/>
              </a:rPr>
              <a:t>Dangerous Method</a:t>
            </a:r>
            <a:r>
              <a:rPr lang="en-US" dirty="0">
                <a:solidFill>
                  <a:srgbClr val="000000"/>
                </a:solidFill>
                <a:latin typeface="Times New Roman" panose="02020603050405020304" pitchFamily="18" charset="0"/>
                <a:ea typeface="Times New Roman" panose="02020603050405020304" pitchFamily="18" charset="0"/>
              </a:rPr>
              <a:t>. Dir. David </a:t>
            </a:r>
            <a:r>
              <a:rPr lang="en-US" dirty="0" err="1">
                <a:solidFill>
                  <a:srgbClr val="000000"/>
                </a:solidFill>
                <a:latin typeface="Times New Roman" panose="02020603050405020304" pitchFamily="18" charset="0"/>
                <a:ea typeface="Times New Roman" panose="02020603050405020304" pitchFamily="18" charset="0"/>
              </a:rPr>
              <a:t>Cronenberg</a:t>
            </a:r>
            <a:r>
              <a:rPr lang="en-US" dirty="0">
                <a:solidFill>
                  <a:srgbClr val="000000"/>
                </a:solidFill>
                <a:latin typeface="Times New Roman" panose="02020603050405020304" pitchFamily="18" charset="0"/>
                <a:ea typeface="Times New Roman" panose="02020603050405020304" pitchFamily="18" charset="0"/>
              </a:rPr>
              <a:t>. RPC. 2011. Film. </a:t>
            </a:r>
            <a:endParaRPr lang="en-US" dirty="0" smtClean="0">
              <a:solidFill>
                <a:srgbClr val="000000"/>
              </a:solidFill>
              <a:latin typeface="Times New Roman" panose="02020603050405020304" pitchFamily="18" charset="0"/>
              <a:ea typeface="Times New Roman" panose="02020603050405020304" pitchFamily="18" charset="0"/>
            </a:endParaRPr>
          </a:p>
          <a:p>
            <a:pPr>
              <a:spcBef>
                <a:spcPts val="1000"/>
              </a:spcBef>
            </a:pPr>
            <a:r>
              <a:rPr lang="en-US" dirty="0" smtClean="0">
                <a:solidFill>
                  <a:srgbClr val="000000"/>
                </a:solidFill>
                <a:latin typeface="Times New Roman" panose="02020603050405020304" pitchFamily="18" charset="0"/>
                <a:ea typeface="Times New Roman" panose="02020603050405020304" pitchFamily="18" charset="0"/>
              </a:rPr>
              <a:t>Dickens</a:t>
            </a:r>
            <a:r>
              <a:rPr lang="en-US" dirty="0">
                <a:solidFill>
                  <a:srgbClr val="000000"/>
                </a:solidFill>
                <a:latin typeface="Times New Roman" panose="02020603050405020304" pitchFamily="18" charset="0"/>
                <a:ea typeface="Times New Roman" panose="02020603050405020304" pitchFamily="18" charset="0"/>
              </a:rPr>
              <a:t>, Charles. </a:t>
            </a:r>
            <a:r>
              <a:rPr lang="en-US" i="1" dirty="0">
                <a:solidFill>
                  <a:srgbClr val="000000"/>
                </a:solidFill>
                <a:latin typeface="Times New Roman" panose="02020603050405020304" pitchFamily="18" charset="0"/>
                <a:ea typeface="Times New Roman" panose="02020603050405020304" pitchFamily="18" charset="0"/>
              </a:rPr>
              <a:t>David Copperfield. </a:t>
            </a:r>
            <a:r>
              <a:rPr lang="en-US" dirty="0">
                <a:solidFill>
                  <a:srgbClr val="000000"/>
                </a:solidFill>
                <a:latin typeface="Times New Roman" panose="02020603050405020304" pitchFamily="18" charset="0"/>
                <a:ea typeface="Times New Roman" panose="02020603050405020304" pitchFamily="18" charset="0"/>
              </a:rPr>
              <a:t> New York: W.W. Norton, 1990. Print.</a:t>
            </a:r>
            <a:endParaRPr lang="en-US" sz="2800" dirty="0">
              <a:latin typeface="Times New Roman" panose="02020603050405020304" pitchFamily="18" charset="0"/>
              <a:ea typeface="Times New Roman" panose="02020603050405020304" pitchFamily="18" charset="0"/>
            </a:endParaRPr>
          </a:p>
          <a:p>
            <a:pPr>
              <a:lnSpc>
                <a:spcPct val="90000"/>
              </a:lnSpc>
              <a:spcBef>
                <a:spcPts val="1000"/>
              </a:spcBef>
            </a:pPr>
            <a:r>
              <a:rPr lang="en-US" i="1" dirty="0">
                <a:solidFill>
                  <a:srgbClr val="000000"/>
                </a:solidFill>
                <a:latin typeface="Times New Roman" panose="02020603050405020304" pitchFamily="18" charset="0"/>
                <a:ea typeface="Times New Roman" panose="02020603050405020304" pitchFamily="18" charset="0"/>
              </a:rPr>
              <a:t>David Copperfield. </a:t>
            </a:r>
            <a:r>
              <a:rPr lang="en-US" dirty="0">
                <a:solidFill>
                  <a:srgbClr val="000000"/>
                </a:solidFill>
                <a:latin typeface="Times New Roman" panose="02020603050405020304" pitchFamily="18" charset="0"/>
                <a:ea typeface="Times New Roman" panose="02020603050405020304" pitchFamily="18" charset="0"/>
              </a:rPr>
              <a:t>Dir. George Cukor. Metro-Goldwyn-Mayer. 1935. Film.</a:t>
            </a:r>
            <a:endParaRPr lang="en-US" sz="2800" dirty="0">
              <a:latin typeface="Times New Roman" panose="02020603050405020304" pitchFamily="18" charset="0"/>
              <a:ea typeface="Times New Roman" panose="02020603050405020304" pitchFamily="18" charset="0"/>
            </a:endParaRPr>
          </a:p>
          <a:p>
            <a:pPr>
              <a:spcBef>
                <a:spcPts val="1000"/>
              </a:spcBef>
            </a:pPr>
            <a:endParaRPr lang="en-US" dirty="0" smtClean="0">
              <a:solidFill>
                <a:srgbClr val="000000"/>
              </a:solidFill>
              <a:latin typeface="Times New Roman" panose="02020603050405020304" pitchFamily="18" charset="0"/>
              <a:ea typeface="Times New Roman" panose="02020603050405020304" pitchFamily="18" charset="0"/>
            </a:endParaRPr>
          </a:p>
          <a:p>
            <a:pPr>
              <a:spcBef>
                <a:spcPts val="1000"/>
              </a:spcBef>
            </a:pPr>
            <a:endParaRPr lang="en-US" dirty="0">
              <a:latin typeface="Times New Roman" panose="02020603050405020304" pitchFamily="18" charset="0"/>
              <a:ea typeface="Times New Roman" panose="02020603050405020304" pitchFamily="18" charset="0"/>
            </a:endParaRPr>
          </a:p>
          <a:p>
            <a:pPr>
              <a:spcBef>
                <a:spcPts val="1000"/>
              </a:spcBef>
            </a:pPr>
            <a:r>
              <a:rPr lang="en-US" dirty="0">
                <a:solidFill>
                  <a:srgbClr val="000000"/>
                </a:solidFill>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spcBef>
                <a:spcPts val="1000"/>
              </a:spcBef>
            </a:pPr>
            <a:r>
              <a:rPr lang="en-US" dirty="0" smtClean="0">
                <a:solidFill>
                  <a:srgbClr val="000000"/>
                </a:solidFill>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spcBef>
                <a:spcPts val="1000"/>
              </a:spcBef>
            </a:pP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24736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580" y="487924"/>
            <a:ext cx="11256135" cy="7134261"/>
          </a:xfrm>
          <a:prstGeom prst="rect">
            <a:avLst/>
          </a:prstGeom>
        </p:spPr>
        <p:txBody>
          <a:bodyPr wrap="square">
            <a:spAutoFit/>
          </a:bodyPr>
          <a:lstStyle/>
          <a:p>
            <a:pPr>
              <a:spcBef>
                <a:spcPts val="1000"/>
              </a:spcBef>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WORKS CITED continued</a:t>
            </a:r>
          </a:p>
          <a:p>
            <a:pPr>
              <a:lnSpc>
                <a:spcPct val="90000"/>
              </a:lnSpc>
              <a:spcBef>
                <a:spcPts val="1000"/>
              </a:spcBef>
            </a:pPr>
            <a:r>
              <a:rPr lang="en-US"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Downton</a:t>
            </a:r>
            <a:r>
              <a:rPr lang="en-US"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Abbey.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Masterpiece Theatre. Created by Julian Fellowes. PBS. 2010-2014. Television.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000"/>
              </a:spcBef>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DuMaurier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Daphne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Rebecca.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New York: Harper, 2006. Print.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000"/>
              </a:spcBef>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Elephant Man.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Dir. David Lynch.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BrooksFilms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1980. Film.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000"/>
              </a:spcBef>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Functions of Victorian Culture at the Present Time.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Ed. Christine Krueger. </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Athens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OH: Ohio UP, 2002. Print.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000"/>
              </a:spcBef>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Gutleben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Christian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Nostalgic Post-Modernism: the Victorian Tradition and the Continental </a:t>
            </a:r>
            <a:r>
              <a:rPr lang="en-US"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British </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Novel.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Amsterdam and New York: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Rodopi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2001.Print</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000"/>
              </a:spcBef>
            </a:pP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Hadley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Louisa.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NeoVictorian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Fiction and Historical Narrative: the Victorians and Us.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Houndmills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Basingstoke, Hampshire: Palgrave Macmillan, 2010</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Print.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000"/>
              </a:spcBef>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Hampl</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Patricia, Elaine May, et al</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Tell Me True: Memoir, History, and Writing a Life.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Borealis, 2011. Print.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000"/>
              </a:spcBef>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Heilmann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Anne, and Mark Llewellyn.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NeoVictorianism</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Victorians in the Twenty-First Century: 1999-2009.</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Houndmills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Basingstoke, Hampshire: Palgrave Macmillan, 2010. Print.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000"/>
              </a:spcBef>
            </a:pP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Humpherys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Anne.</a:t>
            </a:r>
            <a:r>
              <a:rPr lang="en-US" dirty="0">
                <a:latin typeface="Times New Roman" panose="02020603050405020304" pitchFamily="18" charset="0"/>
                <a:ea typeface="Times New Roman" panose="02020603050405020304" pitchFamily="18" charset="0"/>
                <a:cs typeface="Times New Roman" panose="02020603050405020304" pitchFamily="18" charset="0"/>
              </a:rPr>
              <a:t> "The Afterlife of the Victorian Novel: Novels about Novels" in </a:t>
            </a:r>
            <a:r>
              <a:rPr lang="en-US" i="1" dirty="0">
                <a:latin typeface="Times New Roman" panose="02020603050405020304" pitchFamily="18" charset="0"/>
                <a:ea typeface="Times New Roman" panose="02020603050405020304" pitchFamily="18" charset="0"/>
                <a:cs typeface="Times New Roman" panose="02020603050405020304" pitchFamily="18" charset="0"/>
              </a:rPr>
              <a:t>A Companion to the Victorian Novel</a:t>
            </a:r>
            <a:r>
              <a:rPr lang="en-US" dirty="0">
                <a:latin typeface="Times New Roman" panose="02020603050405020304" pitchFamily="18" charset="0"/>
                <a:ea typeface="Times New Roman" panose="02020603050405020304" pitchFamily="18" charset="0"/>
                <a:cs typeface="Times New Roman" panose="02020603050405020304" pitchFamily="18" charset="0"/>
              </a:rPr>
              <a:t>. Ed. Patrick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Brantlinger</a:t>
            </a:r>
            <a:r>
              <a:rPr lang="en-US" dirty="0">
                <a:latin typeface="Times New Roman" panose="02020603050405020304" pitchFamily="18" charset="0"/>
                <a:ea typeface="Times New Roman" panose="02020603050405020304" pitchFamily="18" charset="0"/>
                <a:cs typeface="Times New Roman" panose="02020603050405020304" pitchFamily="18" charset="0"/>
              </a:rPr>
              <a:t> and William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Thesing</a:t>
            </a:r>
            <a:r>
              <a:rPr lang="en-US" dirty="0">
                <a:latin typeface="Times New Roman" panose="02020603050405020304" pitchFamily="18" charset="0"/>
                <a:ea typeface="Times New Roman" panose="02020603050405020304" pitchFamily="18" charset="0"/>
                <a:cs typeface="Times New Roman" panose="02020603050405020304" pitchFamily="18" charset="0"/>
              </a:rPr>
              <a:t>. Malden, MA: Blackwell, 2002: 442-457. Print.</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Intertextuality</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Eds. Michael </a:t>
            </a:r>
            <a:r>
              <a:rPr lang="en-US" dirty="0" err="1">
                <a:latin typeface="Times New Roman" panose="02020603050405020304" pitchFamily="18" charset="0"/>
                <a:cs typeface="Times New Roman" panose="02020603050405020304" pitchFamily="18" charset="0"/>
              </a:rPr>
              <a:t>Worton</a:t>
            </a:r>
            <a:r>
              <a:rPr lang="en-US" dirty="0">
                <a:latin typeface="Times New Roman" panose="02020603050405020304" pitchFamily="18" charset="0"/>
                <a:cs typeface="Times New Roman" panose="02020603050405020304" pitchFamily="18" charset="0"/>
              </a:rPr>
              <a:t> and Judith Still. Manchester and New York: Manchester UP, 1990. Print.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Joyce</a:t>
            </a:r>
            <a:r>
              <a:rPr lang="en-US" dirty="0">
                <a:latin typeface="Times New Roman" panose="02020603050405020304" pitchFamily="18" charset="0"/>
                <a:cs typeface="Times New Roman" panose="02020603050405020304" pitchFamily="18" charset="0"/>
              </a:rPr>
              <a:t>, Simon.</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Vi</a:t>
            </a:r>
            <a:r>
              <a:rPr lang="en-US" i="1" dirty="0">
                <a:latin typeface="Times New Roman" panose="02020603050405020304" pitchFamily="18" charset="0"/>
                <a:cs typeface="Times New Roman" panose="02020603050405020304" pitchFamily="18" charset="0"/>
              </a:rPr>
              <a:t>ctorians in the Rearview Mirror. </a:t>
            </a:r>
            <a:r>
              <a:rPr lang="en-US" dirty="0">
                <a:latin typeface="Times New Roman" panose="02020603050405020304" pitchFamily="18" charset="0"/>
                <a:cs typeface="Times New Roman" panose="02020603050405020304" pitchFamily="18" charset="0"/>
              </a:rPr>
              <a:t>Athens, OH: Ohio UP, 2007. Print</a:t>
            </a:r>
          </a:p>
          <a:p>
            <a:endParaRPr lang="en-US" dirty="0" smtClean="0">
              <a:solidFill>
                <a:srgbClr val="000000"/>
              </a:solidFill>
              <a:latin typeface="Times New Roman" panose="02020603050405020304" pitchFamily="18" charset="0"/>
              <a:ea typeface="Times New Roman" panose="02020603050405020304" pitchFamily="18" charset="0"/>
            </a:endParaRPr>
          </a:p>
          <a:p>
            <a:endParaRPr lang="en-US" sz="2800" dirty="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14019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7" y="371064"/>
            <a:ext cx="11565228" cy="6059095"/>
          </a:xfrm>
          <a:prstGeom prst="rect">
            <a:avLst/>
          </a:prstGeom>
        </p:spPr>
        <p:txBody>
          <a:bodyPr wrap="square">
            <a:spAutoFit/>
          </a:bodyPr>
          <a:lstStyle/>
          <a:p>
            <a:pPr>
              <a:lnSpc>
                <a:spcPct val="90000"/>
              </a:lnSpc>
              <a:spcBef>
                <a:spcPts val="1000"/>
              </a:spcBef>
            </a:pPr>
            <a:r>
              <a:rPr lang="en-US" sz="1600" b="1" dirty="0" smtClean="0">
                <a:latin typeface="Times New Roman" panose="02020603050405020304" pitchFamily="18" charset="0"/>
                <a:ea typeface="Times New Roman" panose="02020603050405020304" pitchFamily="18" charset="0"/>
              </a:rPr>
              <a:t>WORKS CITED continued</a:t>
            </a:r>
          </a:p>
          <a:p>
            <a:pPr>
              <a:lnSpc>
                <a:spcPct val="90000"/>
              </a:lnSpc>
              <a:spcBef>
                <a:spcPts val="1000"/>
              </a:spcBef>
            </a:pPr>
            <a:r>
              <a:rPr lang="en-US" sz="2000" i="1" dirty="0" smtClean="0">
                <a:latin typeface="Times New Roman" panose="02020603050405020304" pitchFamily="18" charset="0"/>
                <a:ea typeface="Times New Roman" panose="02020603050405020304" pitchFamily="18" charset="0"/>
              </a:rPr>
              <a:t>Journal </a:t>
            </a:r>
            <a:r>
              <a:rPr lang="en-US" sz="2000" i="1" dirty="0">
                <a:latin typeface="Times New Roman" panose="02020603050405020304" pitchFamily="18" charset="0"/>
                <a:ea typeface="Times New Roman" panose="02020603050405020304" pitchFamily="18" charset="0"/>
              </a:rPr>
              <a:t>of Neo-Victorian Studies. </a:t>
            </a:r>
            <a:r>
              <a:rPr lang="en-US" sz="2000" u="sng" dirty="0">
                <a:latin typeface="Times New Roman" panose="02020603050405020304" pitchFamily="18" charset="0"/>
                <a:ea typeface="Times New Roman" panose="02020603050405020304" pitchFamily="18" charset="0"/>
                <a:hlinkClick r:id="rId2"/>
              </a:rPr>
              <a:t>http://www.neovictorianstudies.com/</a:t>
            </a:r>
            <a:r>
              <a:rPr lang="en-US" sz="2000" dirty="0">
                <a:latin typeface="Times New Roman" panose="02020603050405020304" pitchFamily="18" charset="0"/>
                <a:ea typeface="Times New Roman" panose="02020603050405020304" pitchFamily="18" charset="0"/>
              </a:rPr>
              <a:t>). Web.</a:t>
            </a:r>
          </a:p>
          <a:p>
            <a:pPr>
              <a:lnSpc>
                <a:spcPct val="90000"/>
              </a:lnSpc>
              <a:spcBef>
                <a:spcPts val="1000"/>
              </a:spcBef>
            </a:pPr>
            <a:r>
              <a:rPr lang="en-US" sz="2000" dirty="0">
                <a:latin typeface="Times New Roman" panose="02020603050405020304" pitchFamily="18" charset="0"/>
                <a:ea typeface="Times New Roman" panose="02020603050405020304" pitchFamily="18" charset="0"/>
              </a:rPr>
              <a:t>Karrer, Wolfgang. “Titles and Mottoes as </a:t>
            </a:r>
            <a:r>
              <a:rPr lang="en-US" sz="2000" dirty="0" err="1">
                <a:latin typeface="Times New Roman" panose="02020603050405020304" pitchFamily="18" charset="0"/>
                <a:ea typeface="Times New Roman" panose="02020603050405020304" pitchFamily="18" charset="0"/>
              </a:rPr>
              <a:t>Intertextual</a:t>
            </a:r>
            <a:r>
              <a:rPr lang="en-US" sz="2000" dirty="0">
                <a:latin typeface="Times New Roman" panose="02020603050405020304" pitchFamily="18" charset="0"/>
                <a:ea typeface="Times New Roman" panose="02020603050405020304" pitchFamily="18" charset="0"/>
              </a:rPr>
              <a:t> Devices.” </a:t>
            </a:r>
            <a:r>
              <a:rPr lang="en-US" sz="2000" i="1" dirty="0" err="1" smtClean="0">
                <a:latin typeface="Times New Roman" panose="02020603050405020304" pitchFamily="18" charset="0"/>
                <a:ea typeface="Times New Roman" panose="02020603050405020304" pitchFamily="18" charset="0"/>
              </a:rPr>
              <a:t>Intertextuality</a:t>
            </a:r>
            <a:r>
              <a:rPr lang="en-US" sz="2000" dirty="0" err="1" smtClean="0">
                <a:latin typeface="Times New Roman" panose="02020603050405020304" pitchFamily="18" charset="0"/>
                <a:ea typeface="Times New Roman" panose="02020603050405020304" pitchFamily="18" charset="0"/>
              </a:rPr>
              <a:t>Ed</a:t>
            </a:r>
            <a:r>
              <a:rPr lang="en-US" sz="2000" dirty="0">
                <a:latin typeface="Times New Roman" panose="02020603050405020304" pitchFamily="18" charset="0"/>
                <a:ea typeface="Times New Roman" panose="02020603050405020304" pitchFamily="18" charset="0"/>
              </a:rPr>
              <a:t>. Heinrich F. </a:t>
            </a:r>
            <a:r>
              <a:rPr lang="en-US" sz="2000" dirty="0" err="1" smtClean="0">
                <a:latin typeface="Times New Roman" panose="02020603050405020304" pitchFamily="18" charset="0"/>
                <a:ea typeface="Times New Roman" panose="02020603050405020304" pitchFamily="18" charset="0"/>
              </a:rPr>
              <a:t>Plett</a:t>
            </a:r>
            <a:r>
              <a:rPr lang="en-US" sz="2000" dirty="0">
                <a:latin typeface="Times New Roman" panose="02020603050405020304" pitchFamily="18" charset="0"/>
                <a:ea typeface="Times New Roman" panose="02020603050405020304" pitchFamily="18" charset="0"/>
              </a:rPr>
              <a:t>. Berlin and New York: Walter de </a:t>
            </a:r>
            <a:r>
              <a:rPr lang="en-US" sz="2000" dirty="0" err="1">
                <a:latin typeface="Times New Roman" panose="02020603050405020304" pitchFamily="18" charset="0"/>
                <a:ea typeface="Times New Roman" panose="02020603050405020304" pitchFamily="18" charset="0"/>
              </a:rPr>
              <a:t>Gruyter</a:t>
            </a:r>
            <a:r>
              <a:rPr lang="en-US" sz="2000" dirty="0">
                <a:latin typeface="Times New Roman" panose="02020603050405020304" pitchFamily="18" charset="0"/>
                <a:ea typeface="Times New Roman" panose="02020603050405020304" pitchFamily="18" charset="0"/>
              </a:rPr>
              <a:t>, 191. Print.</a:t>
            </a:r>
          </a:p>
          <a:p>
            <a:pPr>
              <a:lnSpc>
                <a:spcPct val="90000"/>
              </a:lnSpc>
              <a:spcBef>
                <a:spcPts val="1000"/>
              </a:spcBef>
            </a:pPr>
            <a:r>
              <a:rPr lang="en-US" sz="2000" dirty="0" err="1" smtClean="0">
                <a:solidFill>
                  <a:srgbClr val="000000"/>
                </a:solidFill>
                <a:latin typeface="Times New Roman" panose="02020603050405020304" pitchFamily="18" charset="0"/>
                <a:ea typeface="Times New Roman" panose="02020603050405020304" pitchFamily="18" charset="0"/>
              </a:rPr>
              <a:t>Kirchknopf</a:t>
            </a:r>
            <a:r>
              <a:rPr lang="en-US" sz="2000" dirty="0">
                <a:solidFill>
                  <a:srgbClr val="000000"/>
                </a:solidFill>
                <a:latin typeface="Times New Roman" panose="02020603050405020304" pitchFamily="18" charset="0"/>
                <a:ea typeface="Times New Roman" panose="02020603050405020304" pitchFamily="18" charset="0"/>
              </a:rPr>
              <a:t>, Andrea. </a:t>
            </a:r>
            <a:r>
              <a:rPr lang="en-US" sz="2000" i="1" dirty="0">
                <a:solidFill>
                  <a:srgbClr val="000000"/>
                </a:solidFill>
                <a:latin typeface="Times New Roman" panose="02020603050405020304" pitchFamily="18" charset="0"/>
                <a:ea typeface="Times New Roman" panose="02020603050405020304" pitchFamily="18" charset="0"/>
              </a:rPr>
              <a:t>Rewriting the Victorians: Modes of Literary Engagement with the</a:t>
            </a:r>
            <a:r>
              <a:rPr lang="en-US" sz="2000" dirty="0">
                <a:solidFill>
                  <a:srgbClr val="000000"/>
                </a:solidFill>
                <a:latin typeface="Times New Roman" panose="02020603050405020304" pitchFamily="18" charset="0"/>
                <a:ea typeface="Times New Roman" panose="02020603050405020304" pitchFamily="18" charset="0"/>
              </a:rPr>
              <a:t> </a:t>
            </a:r>
            <a:r>
              <a:rPr lang="en-US" sz="2000" i="1" dirty="0">
                <a:solidFill>
                  <a:srgbClr val="000000"/>
                </a:solidFill>
                <a:latin typeface="Times New Roman" panose="02020603050405020304" pitchFamily="18" charset="0"/>
                <a:ea typeface="Times New Roman" panose="02020603050405020304" pitchFamily="18" charset="0"/>
              </a:rPr>
              <a:t>19</a:t>
            </a:r>
            <a:r>
              <a:rPr lang="en-US" sz="2000" i="1" baseline="30000" dirty="0">
                <a:solidFill>
                  <a:srgbClr val="000000"/>
                </a:solidFill>
                <a:latin typeface="Times New Roman" panose="02020603050405020304" pitchFamily="18" charset="0"/>
                <a:ea typeface="Times New Roman" panose="02020603050405020304" pitchFamily="18" charset="0"/>
              </a:rPr>
              <a:t>th</a:t>
            </a:r>
            <a:r>
              <a:rPr lang="en-US" sz="2000" i="1" dirty="0">
                <a:solidFill>
                  <a:srgbClr val="000000"/>
                </a:solidFill>
                <a:latin typeface="Times New Roman" panose="02020603050405020304" pitchFamily="18" charset="0"/>
                <a:ea typeface="Times New Roman" panose="02020603050405020304" pitchFamily="18" charset="0"/>
              </a:rPr>
              <a:t> Century. </a:t>
            </a:r>
            <a:r>
              <a:rPr lang="en-US" sz="2000" dirty="0">
                <a:solidFill>
                  <a:srgbClr val="000000"/>
                </a:solidFill>
                <a:latin typeface="Times New Roman" panose="02020603050405020304" pitchFamily="18" charset="0"/>
                <a:ea typeface="Times New Roman" panose="02020603050405020304" pitchFamily="18" charset="0"/>
              </a:rPr>
              <a:t>Jefferson, NC and London: McFarlane, 2013. Print.</a:t>
            </a:r>
            <a:endParaRPr lang="en-US" sz="3200" dirty="0">
              <a:latin typeface="Times New Roman" panose="02020603050405020304" pitchFamily="18" charset="0"/>
              <a:ea typeface="Times New Roman" panose="02020603050405020304" pitchFamily="18" charset="0"/>
            </a:endParaRPr>
          </a:p>
          <a:p>
            <a:pPr>
              <a:lnSpc>
                <a:spcPct val="90000"/>
              </a:lnSpc>
              <a:spcBef>
                <a:spcPts val="100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200"/>
              </a:spcBef>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Kohlke</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Marie-</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Luise</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and Christian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Gutleben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hlinkClick r:id="rId3"/>
              </a:rPr>
              <a:t>Neo-Victorian Tropes of Trauma: The Politics of Bearing After-Witness to Nineteenth-Century Suffering.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Amsterdam and New York: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Rodopi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2010. Print.</a:t>
            </a:r>
            <a:endParaRPr lang="en-US" sz="2000" b="1" dirty="0">
              <a:latin typeface="Calibri Light" panose="020F0302020204030204" pitchFamily="34" charset="0"/>
              <a:ea typeface="Times New Roman" panose="02020603050405020304" pitchFamily="18" charset="0"/>
              <a:cs typeface="Times New Roman" panose="02020603050405020304" pitchFamily="18" charset="0"/>
            </a:endParaRPr>
          </a:p>
          <a:p>
            <a:pPr>
              <a:lnSpc>
                <a:spcPct val="90000"/>
              </a:lnSpc>
              <a:spcBef>
                <a:spcPts val="1000"/>
              </a:spcBef>
            </a:pPr>
            <a:r>
              <a:rPr lang="en-US" sz="2000" i="1" dirty="0">
                <a:latin typeface="Times New Roman" panose="02020603050405020304" pitchFamily="18" charset="0"/>
                <a:ea typeface="Times New Roman" panose="02020603050405020304" pitchFamily="18" charset="0"/>
              </a:rPr>
              <a:t>Mrs. Brown. </a:t>
            </a:r>
            <a:r>
              <a:rPr lang="en-US" sz="2000" dirty="0">
                <a:latin typeface="Times New Roman" panose="02020603050405020304" pitchFamily="18" charset="0"/>
                <a:ea typeface="Times New Roman" panose="02020603050405020304" pitchFamily="18" charset="0"/>
              </a:rPr>
              <a:t>Dir. John Madden. BBC Scotland. 1997. Film.</a:t>
            </a:r>
          </a:p>
          <a:p>
            <a:pPr>
              <a:lnSpc>
                <a:spcPct val="90000"/>
              </a:lnSpc>
              <a:spcBef>
                <a:spcPts val="1000"/>
              </a:spcBef>
            </a:pPr>
            <a:r>
              <a:rPr lang="en-US" sz="2000" i="1" dirty="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Nayder</a:t>
            </a:r>
            <a:r>
              <a:rPr lang="en-US" sz="2000" dirty="0">
                <a:latin typeface="Times New Roman" panose="02020603050405020304" pitchFamily="18" charset="0"/>
                <a:ea typeface="Times New Roman" panose="02020603050405020304" pitchFamily="18" charset="0"/>
              </a:rPr>
              <a:t>, Lillian. “Tangible Typographies.” </a:t>
            </a:r>
            <a:r>
              <a:rPr lang="en-US" sz="2000" i="1" dirty="0">
                <a:latin typeface="Times New Roman" panose="02020603050405020304" pitchFamily="18" charset="0"/>
                <a:ea typeface="Times New Roman" panose="02020603050405020304" pitchFamily="18" charset="0"/>
              </a:rPr>
              <a:t>Journal of Neo-Victorian </a:t>
            </a:r>
            <a:r>
              <a:rPr lang="en-US" sz="2000" i="1" dirty="0" smtClean="0">
                <a:latin typeface="Times New Roman" panose="02020603050405020304" pitchFamily="18" charset="0"/>
                <a:ea typeface="Times New Roman" panose="02020603050405020304" pitchFamily="18" charset="0"/>
              </a:rPr>
              <a:t>Studies</a:t>
            </a:r>
            <a:r>
              <a:rPr lang="en-US" sz="2000" dirty="0" smtClean="0">
                <a:latin typeface="Times New Roman" panose="02020603050405020304" pitchFamily="18" charset="0"/>
                <a:ea typeface="Times New Roman" panose="02020603050405020304" pitchFamily="18" charset="0"/>
              </a:rPr>
              <a:t> </a:t>
            </a:r>
            <a:r>
              <a:rPr lang="en-US" sz="2000" i="1" dirty="0" smtClean="0">
                <a:latin typeface="Times New Roman" panose="02020603050405020304" pitchFamily="18" charset="0"/>
                <a:ea typeface="Times New Roman" panose="02020603050405020304" pitchFamily="18" charset="0"/>
              </a:rPr>
              <a:t>5</a:t>
            </a:r>
            <a:r>
              <a:rPr lang="en-US" sz="2000" dirty="0" smtClean="0">
                <a:latin typeface="Times New Roman" panose="02020603050405020304" pitchFamily="18" charset="0"/>
                <a:ea typeface="Times New Roman" panose="02020603050405020304" pitchFamily="18" charset="0"/>
              </a:rPr>
              <a:t>:2 </a:t>
            </a:r>
            <a:r>
              <a:rPr lang="en-US" sz="2000" dirty="0">
                <a:latin typeface="Times New Roman" panose="02020603050405020304" pitchFamily="18" charset="0"/>
                <a:ea typeface="Times New Roman" panose="02020603050405020304" pitchFamily="18" charset="0"/>
              </a:rPr>
              <a:t>(2012): 179-201.</a:t>
            </a:r>
            <a:r>
              <a:rPr lang="en-US" sz="2000" dirty="0">
                <a:latin typeface="Times New Roman" panose="02020603050405020304" pitchFamily="18" charset="0"/>
                <a:ea typeface="Calibri" panose="020F0502020204030204" pitchFamily="34" charset="0"/>
              </a:rPr>
              <a:t> </a:t>
            </a:r>
            <a:r>
              <a:rPr lang="en-US" sz="2000" u="sng" dirty="0">
                <a:latin typeface="Times New Roman" panose="02020603050405020304" pitchFamily="18" charset="0"/>
                <a:ea typeface="Times New Roman" panose="02020603050405020304" pitchFamily="18" charset="0"/>
                <a:hlinkClick r:id="rId2"/>
              </a:rPr>
              <a:t>http://www.neovictorianstudies.com/</a:t>
            </a:r>
            <a:r>
              <a:rPr lang="en-US" sz="200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Calibri" panose="020F0502020204030204" pitchFamily="34" charset="0"/>
              </a:rPr>
              <a:t>Web</a:t>
            </a:r>
            <a:r>
              <a:rPr lang="en-US" sz="2000" dirty="0" smtClean="0">
                <a:latin typeface="Times New Roman" panose="02020603050405020304" pitchFamily="18" charset="0"/>
                <a:ea typeface="Calibri" panose="020F0502020204030204" pitchFamily="34" charset="0"/>
              </a:rPr>
              <a:t>.</a:t>
            </a:r>
          </a:p>
          <a:p>
            <a:r>
              <a:rPr lang="en-US" sz="2000" dirty="0" smtClean="0">
                <a:latin typeface="Times New Roman" panose="02020603050405020304" pitchFamily="18" charset="0"/>
                <a:ea typeface="Times New Roman" panose="02020603050405020304" pitchFamily="18" charset="0"/>
              </a:rPr>
              <a:t>Suzanne </a:t>
            </a:r>
            <a:r>
              <a:rPr lang="en-US" sz="2000" dirty="0">
                <a:latin typeface="Times New Roman" panose="02020603050405020304" pitchFamily="18" charset="0"/>
                <a:ea typeface="Times New Roman" panose="02020603050405020304" pitchFamily="18" charset="0"/>
              </a:rPr>
              <a:t>Onega and Christian </a:t>
            </a:r>
            <a:r>
              <a:rPr lang="en-US" sz="2000" dirty="0" err="1">
                <a:latin typeface="Times New Roman" panose="02020603050405020304" pitchFamily="18" charset="0"/>
                <a:ea typeface="Times New Roman" panose="02020603050405020304" pitchFamily="18" charset="0"/>
              </a:rPr>
              <a:t>Gutleben</a:t>
            </a:r>
            <a:r>
              <a:rPr lang="en-US" sz="2000" dirty="0">
                <a:latin typeface="Times New Roman" panose="02020603050405020304" pitchFamily="18" charset="0"/>
                <a:ea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rPr>
              <a:t> Refracting the Canon in Continental </a:t>
            </a:r>
            <a:r>
              <a:rPr lang="en-US" sz="2000" i="1" dirty="0" smtClean="0">
                <a:latin typeface="Times New Roman" panose="02020603050405020304" pitchFamily="18" charset="0"/>
                <a:ea typeface="Times New Roman" panose="02020603050405020304" pitchFamily="18" charset="0"/>
              </a:rPr>
              <a:t>British</a:t>
            </a:r>
            <a:r>
              <a:rPr lang="en-US" sz="2000" dirty="0" smtClean="0">
                <a:latin typeface="Times New Roman" panose="02020603050405020304" pitchFamily="18" charset="0"/>
                <a:ea typeface="Times New Roman" panose="02020603050405020304" pitchFamily="18" charset="0"/>
              </a:rPr>
              <a:t> </a:t>
            </a:r>
            <a:r>
              <a:rPr lang="en-US" sz="2000" i="1" dirty="0" smtClean="0">
                <a:latin typeface="Times New Roman" panose="02020603050405020304" pitchFamily="18" charset="0"/>
                <a:ea typeface="Times New Roman" panose="02020603050405020304" pitchFamily="18" charset="0"/>
              </a:rPr>
              <a:t>Literature </a:t>
            </a:r>
            <a:r>
              <a:rPr lang="en-US" sz="2000" i="1" dirty="0">
                <a:latin typeface="Times New Roman" panose="02020603050405020304" pitchFamily="18" charset="0"/>
                <a:ea typeface="Times New Roman" panose="02020603050405020304" pitchFamily="18" charset="0"/>
              </a:rPr>
              <a:t>and Film.</a:t>
            </a:r>
            <a:r>
              <a:rPr lang="en-US" sz="2000" dirty="0">
                <a:latin typeface="Times New Roman" panose="02020603050405020304" pitchFamily="18" charset="0"/>
                <a:ea typeface="Times New Roman" panose="02020603050405020304" pitchFamily="18" charset="0"/>
              </a:rPr>
              <a:t> Amsterdam and New York: </a:t>
            </a:r>
            <a:r>
              <a:rPr lang="en-US" sz="2000" dirty="0" err="1">
                <a:latin typeface="Times New Roman" panose="02020603050405020304" pitchFamily="18" charset="0"/>
                <a:ea typeface="Times New Roman" panose="02020603050405020304" pitchFamily="18" charset="0"/>
              </a:rPr>
              <a:t>Rodopi</a:t>
            </a:r>
            <a:r>
              <a:rPr lang="en-US" sz="2000" dirty="0">
                <a:latin typeface="Times New Roman" panose="02020603050405020304" pitchFamily="18" charset="0"/>
                <a:ea typeface="Times New Roman" panose="02020603050405020304" pitchFamily="18" charset="0"/>
              </a:rPr>
              <a:t>, 2004. Print.</a:t>
            </a:r>
          </a:p>
          <a:p>
            <a:pPr>
              <a:lnSpc>
                <a:spcPct val="90000"/>
              </a:lnSpc>
              <a:spcBef>
                <a:spcPts val="200"/>
              </a:spcBef>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alibri Light" panose="020F0302020204030204" pitchFamily="34" charset="0"/>
              <a:ea typeface="Times New Roman" panose="02020603050405020304" pitchFamily="18" charset="0"/>
              <a:cs typeface="Times New Roman" panose="02020603050405020304" pitchFamily="18" charset="0"/>
            </a:endParaRPr>
          </a:p>
          <a:p>
            <a:pPr>
              <a:lnSpc>
                <a:spcPct val="90000"/>
              </a:lnSpc>
              <a:spcBef>
                <a:spcPts val="200"/>
              </a:spcBef>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Pulham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Patricia and Rosario Ar</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i</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hlinkClick r:id="rId4"/>
              </a:rPr>
              <a:t>Haunting and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hlinkClick r:id="rId4"/>
              </a:rPr>
              <a:t>Spectrality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hlinkClick r:id="rId4"/>
              </a:rPr>
              <a:t> in Neo-Victorian Fiction: Possessing the Past</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New York: Palgrave Macmillan, 2009. Print.</a:t>
            </a:r>
            <a:endParaRPr lang="en-US" sz="2000" dirty="0">
              <a:latin typeface="Calibri Light" panose="020F0302020204030204" pitchFamily="34" charset="0"/>
              <a:ea typeface="Times New Roman" panose="02020603050405020304" pitchFamily="18" charset="0"/>
              <a:cs typeface="Times New Roman" panose="02020603050405020304" pitchFamily="18" charset="0"/>
            </a:endParaRPr>
          </a:p>
          <a:p>
            <a:pPr>
              <a:lnSpc>
                <a:spcPct val="90000"/>
              </a:lnSpc>
              <a:spcBef>
                <a:spcPts val="1000"/>
              </a:spcBef>
            </a:pPr>
            <a:r>
              <a:rPr lang="en-US" sz="2000" dirty="0" err="1">
                <a:latin typeface="Times New Roman" panose="02020603050405020304" pitchFamily="18" charset="0"/>
                <a:ea typeface="Calibri" panose="020F0502020204030204" pitchFamily="34" charset="0"/>
              </a:rPr>
              <a:t>Pomerance</a:t>
            </a:r>
            <a:r>
              <a:rPr lang="en-US" sz="2000" dirty="0">
                <a:latin typeface="Times New Roman" panose="02020603050405020304" pitchFamily="18" charset="0"/>
                <a:ea typeface="Calibri" panose="020F0502020204030204" pitchFamily="34" charset="0"/>
              </a:rPr>
              <a:t>, Bernard. </a:t>
            </a:r>
            <a:r>
              <a:rPr lang="en-US" sz="2000" i="1" dirty="0">
                <a:latin typeface="Times New Roman" panose="02020603050405020304" pitchFamily="18" charset="0"/>
                <a:ea typeface="Calibri" panose="020F0502020204030204" pitchFamily="34" charset="0"/>
              </a:rPr>
              <a:t>Elephant Man. </a:t>
            </a:r>
            <a:r>
              <a:rPr lang="en-US" sz="2000" dirty="0">
                <a:latin typeface="Times New Roman" panose="02020603050405020304" pitchFamily="18" charset="0"/>
                <a:ea typeface="Calibri" panose="020F0502020204030204" pitchFamily="34" charset="0"/>
              </a:rPr>
              <a:t>New York: Grove Atlantic, 1979</a:t>
            </a:r>
            <a:r>
              <a:rPr lang="en-US" sz="2000" dirty="0" smtClean="0">
                <a:latin typeface="Times New Roman" panose="02020603050405020304" pitchFamily="18" charset="0"/>
                <a:ea typeface="Calibri" panose="020F0502020204030204" pitchFamily="34" charset="0"/>
              </a:rPr>
              <a:t>. Print</a:t>
            </a:r>
            <a:r>
              <a:rPr lang="en-US" sz="2000" dirty="0">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295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732654" cy="5017784"/>
          </a:xfrm>
          <a:prstGeom prst="rect">
            <a:avLst/>
          </a:prstGeom>
        </p:spPr>
        <p:txBody>
          <a:bodyPr wrap="square">
            <a:spAutoFit/>
          </a:bodyPr>
          <a:lstStyle/>
          <a:p>
            <a:pPr>
              <a:lnSpc>
                <a:spcPct val="90000"/>
              </a:lnSpc>
              <a:spcBef>
                <a:spcPts val="1000"/>
              </a:spcBef>
            </a:pPr>
            <a:r>
              <a:rPr lang="en-US" dirty="0">
                <a:solidFill>
                  <a:srgbClr val="000000"/>
                </a:solidFill>
                <a:latin typeface="Times New Roman" panose="02020603050405020304" pitchFamily="18" charset="0"/>
                <a:ea typeface="Calibri" panose="020F0502020204030204" pitchFamily="34" charset="0"/>
              </a:rPr>
              <a:t> </a:t>
            </a:r>
            <a:r>
              <a:rPr lang="en-US" sz="2400" dirty="0" smtClean="0">
                <a:solidFill>
                  <a:srgbClr val="000000"/>
                </a:solidFill>
                <a:latin typeface="Times New Roman" panose="02020603050405020304" pitchFamily="18" charset="0"/>
                <a:ea typeface="Calibri" panose="020F0502020204030204" pitchFamily="34" charset="0"/>
              </a:rPr>
              <a:t>WORKS CITED concluded.</a:t>
            </a:r>
            <a:endParaRPr lang="en-US" sz="2400" dirty="0">
              <a:latin typeface="Times New Roman" panose="02020603050405020304" pitchFamily="18" charset="0"/>
              <a:ea typeface="Times New Roman" panose="02020603050405020304" pitchFamily="18" charset="0"/>
            </a:endParaRPr>
          </a:p>
          <a:p>
            <a:pPr>
              <a:spcBef>
                <a:spcPts val="1000"/>
              </a:spcBef>
            </a:pPr>
            <a:r>
              <a:rPr lang="en-US" sz="2400" dirty="0" err="1">
                <a:solidFill>
                  <a:srgbClr val="000000"/>
                </a:solidFill>
                <a:latin typeface="Times New Roman" panose="02020603050405020304" pitchFamily="18" charset="0"/>
                <a:ea typeface="Calibri" panose="020F0502020204030204" pitchFamily="34" charset="0"/>
              </a:rPr>
              <a:t>Stallybrass</a:t>
            </a:r>
            <a:r>
              <a:rPr lang="en-US" sz="2400" dirty="0">
                <a:solidFill>
                  <a:srgbClr val="000000"/>
                </a:solidFill>
                <a:latin typeface="Times New Roman" panose="02020603050405020304" pitchFamily="18" charset="0"/>
                <a:ea typeface="Calibri" panose="020F0502020204030204" pitchFamily="34" charset="0"/>
              </a:rPr>
              <a:t>, Peter and White, </a:t>
            </a:r>
            <a:r>
              <a:rPr lang="en-US" sz="2400" dirty="0" err="1">
                <a:solidFill>
                  <a:srgbClr val="000000"/>
                </a:solidFill>
                <a:latin typeface="Times New Roman" panose="02020603050405020304" pitchFamily="18" charset="0"/>
                <a:ea typeface="Calibri" panose="020F0502020204030204" pitchFamily="34" charset="0"/>
              </a:rPr>
              <a:t>Allon</a:t>
            </a:r>
            <a:r>
              <a:rPr lang="en-US" sz="2400" dirty="0">
                <a:solidFill>
                  <a:srgbClr val="000000"/>
                </a:solidFill>
                <a:latin typeface="Times New Roman" panose="02020603050405020304" pitchFamily="18" charset="0"/>
                <a:ea typeface="Calibri" panose="020F0502020204030204" pitchFamily="34" charset="0"/>
              </a:rPr>
              <a:t>. </a:t>
            </a:r>
            <a:r>
              <a:rPr lang="en-US" sz="2400" i="1" dirty="0">
                <a:solidFill>
                  <a:srgbClr val="000000"/>
                </a:solidFill>
                <a:latin typeface="Times New Roman" panose="02020603050405020304" pitchFamily="18" charset="0"/>
                <a:ea typeface="Calibri" panose="020F0502020204030204" pitchFamily="34" charset="0"/>
              </a:rPr>
              <a:t>The Politics and Poetics of Transgression. </a:t>
            </a:r>
            <a:r>
              <a:rPr lang="en-US" sz="2400" dirty="0">
                <a:solidFill>
                  <a:srgbClr val="000000"/>
                </a:solidFill>
                <a:latin typeface="Times New Roman" panose="02020603050405020304" pitchFamily="18" charset="0"/>
                <a:ea typeface="Calibri" panose="020F0502020204030204" pitchFamily="34" charset="0"/>
              </a:rPr>
              <a:t>Ithaca </a:t>
            </a:r>
            <a:r>
              <a:rPr lang="en-US" sz="2400" dirty="0" smtClean="0">
                <a:solidFill>
                  <a:srgbClr val="000000"/>
                </a:solidFill>
                <a:latin typeface="Times New Roman" panose="02020603050405020304" pitchFamily="18" charset="0"/>
                <a:ea typeface="Calibri" panose="020F0502020204030204" pitchFamily="34" charset="0"/>
              </a:rPr>
              <a:t>and </a:t>
            </a:r>
            <a:r>
              <a:rPr lang="en-US" sz="2400" dirty="0" err="1">
                <a:solidFill>
                  <a:srgbClr val="000000"/>
                </a:solidFill>
                <a:latin typeface="Times New Roman" panose="02020603050405020304" pitchFamily="18" charset="0"/>
                <a:ea typeface="Calibri" panose="020F0502020204030204" pitchFamily="34" charset="0"/>
              </a:rPr>
              <a:t>London:Cornell</a:t>
            </a:r>
            <a:r>
              <a:rPr lang="en-US" sz="2400" dirty="0">
                <a:solidFill>
                  <a:srgbClr val="000000"/>
                </a:solidFill>
                <a:latin typeface="Times New Roman" panose="02020603050405020304" pitchFamily="18" charset="0"/>
                <a:ea typeface="Calibri" panose="020F0502020204030204" pitchFamily="34" charset="0"/>
              </a:rPr>
              <a:t> UP, 1986. Print</a:t>
            </a:r>
            <a:r>
              <a:rPr lang="en-US" sz="2400" dirty="0" smtClean="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a:p>
            <a:pPr>
              <a:lnSpc>
                <a:spcPct val="90000"/>
              </a:lnSpc>
              <a:spcBef>
                <a:spcPts val="1000"/>
              </a:spcBef>
            </a:pPr>
            <a:r>
              <a:rPr lang="en-US" sz="2400" dirty="0" err="1">
                <a:solidFill>
                  <a:srgbClr val="000000"/>
                </a:solidFill>
                <a:latin typeface="Times New Roman" panose="02020603050405020304" pitchFamily="18" charset="0"/>
                <a:ea typeface="Times New Roman" panose="02020603050405020304" pitchFamily="18" charset="0"/>
              </a:rPr>
              <a:t>Stam</a:t>
            </a:r>
            <a:r>
              <a:rPr lang="en-US" sz="2400" dirty="0">
                <a:solidFill>
                  <a:srgbClr val="000000"/>
                </a:solidFill>
                <a:latin typeface="Times New Roman" panose="02020603050405020304" pitchFamily="18" charset="0"/>
                <a:ea typeface="Times New Roman" panose="02020603050405020304" pitchFamily="18" charset="0"/>
              </a:rPr>
              <a:t>, Robert. “Introduction: the Theory and Practice of Adaptation.” </a:t>
            </a:r>
            <a:r>
              <a:rPr lang="en-US" sz="2400" i="1" dirty="0">
                <a:solidFill>
                  <a:srgbClr val="000000"/>
                </a:solidFill>
                <a:latin typeface="Times New Roman" panose="02020603050405020304" pitchFamily="18" charset="0"/>
                <a:ea typeface="Times New Roman" panose="02020603050405020304" pitchFamily="18" charset="0"/>
              </a:rPr>
              <a:t>Literature and Film: A </a:t>
            </a:r>
            <a:r>
              <a:rPr lang="en-US" sz="2400" i="1" dirty="0" smtClean="0">
                <a:solidFill>
                  <a:srgbClr val="000000"/>
                </a:solidFill>
                <a:latin typeface="Times New Roman" panose="02020603050405020304" pitchFamily="18" charset="0"/>
                <a:ea typeface="Times New Roman" panose="02020603050405020304" pitchFamily="18" charset="0"/>
              </a:rPr>
              <a:t>Guide </a:t>
            </a:r>
            <a:r>
              <a:rPr lang="en-US" sz="2400" i="1" dirty="0">
                <a:solidFill>
                  <a:srgbClr val="000000"/>
                </a:solidFill>
                <a:latin typeface="Times New Roman" panose="02020603050405020304" pitchFamily="18" charset="0"/>
                <a:ea typeface="Times New Roman" panose="02020603050405020304" pitchFamily="18" charset="0"/>
              </a:rPr>
              <a:t>to the Theory and Practice of Adaptation. </a:t>
            </a:r>
            <a:r>
              <a:rPr lang="en-US" sz="2400" dirty="0">
                <a:solidFill>
                  <a:srgbClr val="000000"/>
                </a:solidFill>
                <a:latin typeface="Times New Roman" panose="02020603050405020304" pitchFamily="18" charset="0"/>
                <a:ea typeface="Times New Roman" panose="02020603050405020304" pitchFamily="18" charset="0"/>
              </a:rPr>
              <a:t>Eds. Robert </a:t>
            </a:r>
            <a:r>
              <a:rPr lang="en-US" sz="2400" dirty="0" err="1">
                <a:solidFill>
                  <a:srgbClr val="000000"/>
                </a:solidFill>
                <a:latin typeface="Times New Roman" panose="02020603050405020304" pitchFamily="18" charset="0"/>
                <a:ea typeface="Times New Roman" panose="02020603050405020304" pitchFamily="18" charset="0"/>
              </a:rPr>
              <a:t>Stam</a:t>
            </a:r>
            <a:r>
              <a:rPr lang="en-US" sz="2400" dirty="0">
                <a:solidFill>
                  <a:srgbClr val="000000"/>
                </a:solidFill>
                <a:latin typeface="Times New Roman" panose="02020603050405020304" pitchFamily="18" charset="0"/>
                <a:ea typeface="Times New Roman" panose="02020603050405020304" pitchFamily="18" charset="0"/>
              </a:rPr>
              <a:t> and </a:t>
            </a:r>
            <a:r>
              <a:rPr lang="en-US" sz="2400" dirty="0" err="1">
                <a:solidFill>
                  <a:srgbClr val="000000"/>
                </a:solidFill>
                <a:latin typeface="Times New Roman" panose="02020603050405020304" pitchFamily="18" charset="0"/>
                <a:ea typeface="Times New Roman" panose="02020603050405020304" pitchFamily="18" charset="0"/>
              </a:rPr>
              <a:t>Allesandra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Raengo</a:t>
            </a:r>
            <a:r>
              <a:rPr lang="en-US" sz="2400" dirty="0">
                <a:solidFill>
                  <a:srgbClr val="000000"/>
                </a:solidFill>
                <a:latin typeface="Times New Roman" panose="02020603050405020304" pitchFamily="18" charset="0"/>
                <a:ea typeface="Times New Roman" panose="02020603050405020304" pitchFamily="18" charset="0"/>
              </a:rPr>
              <a:t>. Hoboken, NJ: Wiley-Blackwell, 2004. 1-52. Print.</a:t>
            </a:r>
            <a:endParaRPr lang="en-US" sz="2400" dirty="0">
              <a:latin typeface="Times New Roman" panose="02020603050405020304" pitchFamily="18" charset="0"/>
              <a:ea typeface="Times New Roman" panose="02020603050405020304" pitchFamily="18" charset="0"/>
            </a:endParaRPr>
          </a:p>
          <a:p>
            <a:pPr>
              <a:spcBef>
                <a:spcPts val="1000"/>
              </a:spcBef>
            </a:pPr>
            <a:r>
              <a:rPr lang="en-US" sz="2400" dirty="0" smtClean="0">
                <a:solidFill>
                  <a:srgbClr val="000000"/>
                </a:solidFill>
                <a:latin typeface="Times New Roman" panose="02020603050405020304" pitchFamily="18" charset="0"/>
                <a:ea typeface="Times New Roman" panose="02020603050405020304" pitchFamily="18" charset="0"/>
              </a:rPr>
              <a:t>Treves</a:t>
            </a:r>
            <a:r>
              <a:rPr lang="en-US" sz="2400" dirty="0">
                <a:solidFill>
                  <a:srgbClr val="000000"/>
                </a:solidFill>
                <a:latin typeface="Times New Roman" panose="02020603050405020304" pitchFamily="18" charset="0"/>
                <a:ea typeface="Times New Roman" panose="02020603050405020304" pitchFamily="18" charset="0"/>
              </a:rPr>
              <a:t>, Frederick. </a:t>
            </a:r>
            <a:r>
              <a:rPr lang="en-US" sz="2400" i="1" dirty="0">
                <a:solidFill>
                  <a:srgbClr val="000000"/>
                </a:solidFill>
                <a:latin typeface="Times New Roman" panose="02020603050405020304" pitchFamily="18" charset="0"/>
                <a:ea typeface="Times New Roman" panose="02020603050405020304" pitchFamily="18" charset="0"/>
              </a:rPr>
              <a:t>The Elephant Man and Other Reminiscences. </a:t>
            </a:r>
            <a:r>
              <a:rPr lang="en-US" sz="2400" dirty="0">
                <a:solidFill>
                  <a:srgbClr val="000000"/>
                </a:solidFill>
                <a:latin typeface="Times New Roman" panose="02020603050405020304" pitchFamily="18" charset="0"/>
                <a:ea typeface="Times New Roman" panose="02020603050405020304" pitchFamily="18" charset="0"/>
              </a:rPr>
              <a:t>Oxford: Benediction Classics, 2012. Print.</a:t>
            </a:r>
            <a:endParaRPr lang="en-US" sz="2400" dirty="0">
              <a:latin typeface="Times New Roman" panose="02020603050405020304" pitchFamily="18" charset="0"/>
              <a:ea typeface="Times New Roman" panose="02020603050405020304" pitchFamily="18" charset="0"/>
            </a:endParaRPr>
          </a:p>
          <a:p>
            <a:pPr>
              <a:spcBef>
                <a:spcPts val="1000"/>
              </a:spcBef>
            </a:pPr>
            <a:r>
              <a:rPr lang="en-US" sz="2400" i="1" dirty="0" smtClean="0">
                <a:solidFill>
                  <a:srgbClr val="000000"/>
                </a:solidFill>
                <a:latin typeface="Times New Roman" panose="02020603050405020304" pitchFamily="18" charset="0"/>
                <a:ea typeface="Times New Roman" panose="02020603050405020304" pitchFamily="18" charset="0"/>
              </a:rPr>
              <a:t>Victorian </a:t>
            </a:r>
            <a:r>
              <a:rPr lang="en-US" sz="2400" i="1" dirty="0">
                <a:solidFill>
                  <a:srgbClr val="000000"/>
                </a:solidFill>
                <a:latin typeface="Times New Roman" panose="02020603050405020304" pitchFamily="18" charset="0"/>
                <a:ea typeface="Times New Roman" panose="02020603050405020304" pitchFamily="18" charset="0"/>
              </a:rPr>
              <a:t>Afterlives: Postmodern Culture Rewrites the Nineteenth Century. </a:t>
            </a:r>
            <a:r>
              <a:rPr lang="en-US" sz="2400" dirty="0" smtClean="0">
                <a:solidFill>
                  <a:srgbClr val="000000"/>
                </a:solidFill>
                <a:latin typeface="Times New Roman" panose="02020603050405020304" pitchFamily="18" charset="0"/>
                <a:ea typeface="Times New Roman" panose="02020603050405020304" pitchFamily="18" charset="0"/>
              </a:rPr>
              <a:t>Eds</a:t>
            </a:r>
            <a:r>
              <a:rPr lang="en-US" sz="2400" dirty="0">
                <a:solidFill>
                  <a:srgbClr val="000000"/>
                </a:solidFill>
                <a:latin typeface="Times New Roman" panose="02020603050405020304" pitchFamily="18" charset="0"/>
                <a:ea typeface="Times New Roman" panose="02020603050405020304" pitchFamily="18" charset="0"/>
              </a:rPr>
              <a:t>. John </a:t>
            </a:r>
            <a:r>
              <a:rPr lang="en-US" sz="2400" dirty="0" err="1">
                <a:solidFill>
                  <a:srgbClr val="000000"/>
                </a:solidFill>
                <a:latin typeface="Times New Roman" panose="02020603050405020304" pitchFamily="18" charset="0"/>
                <a:ea typeface="Times New Roman" panose="02020603050405020304" pitchFamily="18" charset="0"/>
              </a:rPr>
              <a:t>Kuich</a:t>
            </a:r>
            <a:r>
              <a:rPr lang="en-US" sz="2400" dirty="0">
                <a:solidFill>
                  <a:srgbClr val="000000"/>
                </a:solidFill>
                <a:latin typeface="Times New Roman" panose="02020603050405020304" pitchFamily="18" charset="0"/>
                <a:ea typeface="Times New Roman" panose="02020603050405020304" pitchFamily="18" charset="0"/>
              </a:rPr>
              <a:t> and Diane </a:t>
            </a:r>
            <a:r>
              <a:rPr lang="en-US" sz="2400" dirty="0" err="1">
                <a:solidFill>
                  <a:srgbClr val="000000"/>
                </a:solidFill>
                <a:latin typeface="Times New Roman" panose="02020603050405020304" pitchFamily="18" charset="0"/>
                <a:ea typeface="Times New Roman" panose="02020603050405020304" pitchFamily="18" charset="0"/>
              </a:rPr>
              <a:t>Sadoff</a:t>
            </a:r>
            <a:r>
              <a:rPr lang="en-US" sz="2400" dirty="0">
                <a:solidFill>
                  <a:srgbClr val="000000"/>
                </a:solidFill>
                <a:latin typeface="Times New Roman" panose="02020603050405020304" pitchFamily="18" charset="0"/>
                <a:ea typeface="Times New Roman" panose="02020603050405020304" pitchFamily="18" charset="0"/>
              </a:rPr>
              <a:t>. Minneapolis and London: University </a:t>
            </a:r>
            <a:r>
              <a:rPr lang="en-US" sz="2400" dirty="0" smtClean="0">
                <a:solidFill>
                  <a:srgbClr val="000000"/>
                </a:solidFill>
                <a:latin typeface="Times New Roman" panose="02020603050405020304" pitchFamily="18" charset="0"/>
                <a:ea typeface="Times New Roman" panose="02020603050405020304" pitchFamily="18" charset="0"/>
              </a:rPr>
              <a:t>of</a:t>
            </a:r>
            <a:r>
              <a:rPr lang="en-US" sz="2400" dirty="0" smtClean="0">
                <a:latin typeface="Times New Roman" panose="02020603050405020304" pitchFamily="18" charset="0"/>
                <a:ea typeface="Times New Roman" panose="02020603050405020304" pitchFamily="18" charset="0"/>
              </a:rPr>
              <a:t> </a:t>
            </a:r>
            <a:r>
              <a:rPr lang="en-US" sz="2400" dirty="0" smtClean="0">
                <a:solidFill>
                  <a:srgbClr val="000000"/>
                </a:solidFill>
                <a:latin typeface="Times New Roman" panose="02020603050405020304" pitchFamily="18" charset="0"/>
                <a:ea typeface="Times New Roman" panose="02020603050405020304" pitchFamily="18" charset="0"/>
              </a:rPr>
              <a:t>Minnesota </a:t>
            </a:r>
            <a:r>
              <a:rPr lang="en-US" sz="2400" dirty="0">
                <a:solidFill>
                  <a:srgbClr val="000000"/>
                </a:solidFill>
                <a:latin typeface="Times New Roman" panose="02020603050405020304" pitchFamily="18" charset="0"/>
                <a:ea typeface="Times New Roman" panose="02020603050405020304" pitchFamily="18" charset="0"/>
              </a:rPr>
              <a:t>Press, 2000. </a:t>
            </a:r>
            <a:r>
              <a:rPr lang="en-US" sz="2400" dirty="0" smtClean="0">
                <a:solidFill>
                  <a:srgbClr val="000000"/>
                </a:solidFill>
                <a:latin typeface="Times New Roman" panose="02020603050405020304" pitchFamily="18" charset="0"/>
                <a:ea typeface="Times New Roman" panose="02020603050405020304" pitchFamily="18" charset="0"/>
              </a:rPr>
              <a:t>Print.</a:t>
            </a:r>
            <a:endParaRPr lang="en-US" sz="2400" dirty="0" smtClean="0">
              <a:latin typeface="Times New Roman" panose="02020603050405020304" pitchFamily="18" charset="0"/>
              <a:ea typeface="Times New Roman" panose="02020603050405020304" pitchFamily="18" charset="0"/>
            </a:endParaRPr>
          </a:p>
          <a:p>
            <a:pPr>
              <a:spcBef>
                <a:spcPts val="1000"/>
              </a:spcBef>
            </a:pPr>
            <a:r>
              <a:rPr lang="en-US" sz="2400" i="1" dirty="0" smtClean="0">
                <a:solidFill>
                  <a:srgbClr val="000000"/>
                </a:solidFill>
                <a:latin typeface="Times New Roman" panose="02020603050405020304" pitchFamily="18" charset="0"/>
                <a:ea typeface="Times New Roman" panose="02020603050405020304" pitchFamily="18" charset="0"/>
              </a:rPr>
              <a:t>Victorian </a:t>
            </a:r>
            <a:r>
              <a:rPr lang="en-US" sz="2400" i="1" dirty="0">
                <a:solidFill>
                  <a:srgbClr val="000000"/>
                </a:solidFill>
                <a:latin typeface="Times New Roman" panose="02020603050405020304" pitchFamily="18" charset="0"/>
                <a:ea typeface="Times New Roman" panose="02020603050405020304" pitchFamily="18" charset="0"/>
              </a:rPr>
              <a:t>Turns, </a:t>
            </a:r>
            <a:r>
              <a:rPr lang="en-US" sz="2400" i="1" dirty="0" err="1">
                <a:solidFill>
                  <a:srgbClr val="000000"/>
                </a:solidFill>
                <a:latin typeface="Times New Roman" panose="02020603050405020304" pitchFamily="18" charset="0"/>
                <a:ea typeface="Times New Roman" panose="02020603050405020304" pitchFamily="18" charset="0"/>
              </a:rPr>
              <a:t>NeoVictorian</a:t>
            </a:r>
            <a:r>
              <a:rPr lang="en-US" sz="2400" i="1" dirty="0">
                <a:solidFill>
                  <a:srgbClr val="000000"/>
                </a:solidFill>
                <a:latin typeface="Times New Roman" panose="02020603050405020304" pitchFamily="18" charset="0"/>
                <a:ea typeface="Times New Roman" panose="02020603050405020304" pitchFamily="18" charset="0"/>
              </a:rPr>
              <a:t> Returns: Essays on Fiction and Culture. </a:t>
            </a:r>
            <a:r>
              <a:rPr lang="en-US" sz="2400" dirty="0" err="1" smtClean="0">
                <a:solidFill>
                  <a:srgbClr val="000000"/>
                </a:solidFill>
                <a:latin typeface="Times New Roman" panose="02020603050405020304" pitchFamily="18" charset="0"/>
                <a:ea typeface="Times New Roman" panose="02020603050405020304" pitchFamily="18" charset="0"/>
              </a:rPr>
              <a:t>Eds.Penny</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Gay, Judith Johnston and Catherine Waters, Newcastle Upon-Tyne: Cambridge Scholars, 2008.  </a:t>
            </a:r>
            <a:r>
              <a:rPr lang="en-US" sz="2400" dirty="0" smtClean="0">
                <a:solidFill>
                  <a:srgbClr val="000000"/>
                </a:solidFill>
                <a:latin typeface="Times New Roman" panose="02020603050405020304" pitchFamily="18" charset="0"/>
                <a:ea typeface="Times New Roman" panose="02020603050405020304" pitchFamily="18" charset="0"/>
              </a:rPr>
              <a:t>Print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smtClean="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204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372" y="5089"/>
            <a:ext cx="10515600" cy="1325563"/>
          </a:xfrm>
        </p:spPr>
        <p:txBody>
          <a:bodyPr/>
          <a:lstStyle/>
          <a:p>
            <a:r>
              <a:rPr lang="en-US" dirty="0" smtClean="0"/>
              <a:t>       Post-Colonial Discourse</a:t>
            </a:r>
            <a:endParaRPr lang="en-US" dirty="0"/>
          </a:p>
        </p:txBody>
      </p:sp>
      <p:pic>
        <p:nvPicPr>
          <p:cNvPr id="4098" name="Picture 2" descr="http://1.bp.blogspot.com/_t-g0RV_vPok/TJU9OEut8GI/AAAAAAAAAjM/Nin3mHp_C8o/s400/Oscar+and+Lucinda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38" y="4449621"/>
            <a:ext cx="1443100" cy="23832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thur &amp; George, by Julian Barnes (Vintage E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412" y="2197736"/>
            <a:ext cx="1968010" cy="30386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orldlitup.files.wordpress.com/2010/05/mister_p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72" y="1690687"/>
            <a:ext cx="24955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3.bp.blogspot.com/-avNChENu2jk/T5ywOTOf7II/AAAAAAAAAfg/wOf4_lZe1g0/s1600/Wan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0787" y="34113"/>
            <a:ext cx="2091013" cy="31682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2421384" y="1736479"/>
            <a:ext cx="2520263" cy="3787281"/>
          </a:xfrm>
          <a:prstGeom prst="rect">
            <a:avLst/>
          </a:prstGeom>
        </p:spPr>
      </p:pic>
      <p:pic>
        <p:nvPicPr>
          <p:cNvPr id="5" name="Picture 4"/>
          <p:cNvPicPr>
            <a:picLocks noChangeAspect="1"/>
          </p:cNvPicPr>
          <p:nvPr/>
        </p:nvPicPr>
        <p:blipFill>
          <a:blip r:embed="rId7"/>
          <a:stretch>
            <a:fillRect/>
          </a:stretch>
        </p:blipFill>
        <p:spPr>
          <a:xfrm>
            <a:off x="9811487" y="3562350"/>
            <a:ext cx="2047875" cy="3295650"/>
          </a:xfrm>
          <a:prstGeom prst="rect">
            <a:avLst/>
          </a:prstGeom>
        </p:spPr>
      </p:pic>
      <p:pic>
        <p:nvPicPr>
          <p:cNvPr id="3" name="Picture 2"/>
          <p:cNvPicPr>
            <a:picLocks noChangeAspect="1"/>
          </p:cNvPicPr>
          <p:nvPr/>
        </p:nvPicPr>
        <p:blipFill>
          <a:blip r:embed="rId8"/>
          <a:stretch>
            <a:fillRect/>
          </a:stretch>
        </p:blipFill>
        <p:spPr>
          <a:xfrm>
            <a:off x="190605" y="945968"/>
            <a:ext cx="2114550" cy="3295650"/>
          </a:xfrm>
          <a:prstGeom prst="rect">
            <a:avLst/>
          </a:prstGeom>
        </p:spPr>
      </p:pic>
    </p:spTree>
    <p:extLst>
      <p:ext uri="{BB962C8B-B14F-4D97-AF65-F5344CB8AC3E}">
        <p14:creationId xmlns:p14="http://schemas.microsoft.com/office/powerpoint/2010/main" val="389334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Technology</a:t>
            </a:r>
            <a:endParaRPr lang="en-US" dirty="0"/>
          </a:p>
        </p:txBody>
      </p:sp>
      <p:pic>
        <p:nvPicPr>
          <p:cNvPr id="5122" name="Picture 2" descr="http://ecx.images-amazon.com/images/I/51OcV719QTL._SY344_BO1,204,203,200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392" y="1690687"/>
            <a:ext cx="2934040" cy="44525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33.media.tumblr.com/tumblr_m023yi1IFF1qbf5yu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96020"/>
            <a:ext cx="3240231" cy="484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176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TECHNOLOGY, DISABILITY AND FAMILY FRICTION: </a:t>
            </a:r>
            <a:br>
              <a:rPr lang="en-US" sz="2700" dirty="0" smtClean="0"/>
            </a:br>
            <a:r>
              <a:rPr lang="en-US" sz="2700" dirty="0" smtClean="0"/>
              <a:t>Lillian </a:t>
            </a:r>
            <a:r>
              <a:rPr lang="en-US" sz="2700" dirty="0" err="1" smtClean="0"/>
              <a:t>Nayder</a:t>
            </a:r>
            <a:r>
              <a:rPr lang="en-US" sz="2700" dirty="0" smtClean="0"/>
              <a:t>. “Tangible Typography.”</a:t>
            </a:r>
            <a:r>
              <a:rPr lang="en-US" sz="2700" i="1" dirty="0" smtClean="0"/>
              <a:t> Journal of Neo-Victorian Studies</a:t>
            </a:r>
            <a:r>
              <a:rPr lang="en-US" sz="2700" dirty="0" smtClean="0"/>
              <a:t>.</a:t>
            </a:r>
            <a:r>
              <a:rPr lang="en-US" sz="2700" dirty="0"/>
              <a:t/>
            </a:r>
            <a:br>
              <a:rPr lang="en-US" sz="2700" dirty="0"/>
            </a:br>
            <a:r>
              <a:rPr lang="en-US" sz="2700" dirty="0" smtClean="0"/>
              <a:t>5:2 (2012): 179-201.</a:t>
            </a:r>
            <a:r>
              <a:rPr lang="en-US" sz="2700" dirty="0"/>
              <a:t/>
            </a:r>
            <a:br>
              <a:rPr lang="en-US" sz="2700" dirty="0"/>
            </a:br>
            <a:r>
              <a:rPr lang="en-US" sz="2700" dirty="0"/>
              <a:t/>
            </a:r>
            <a:br>
              <a:rPr lang="en-US" sz="2700" dirty="0"/>
            </a:br>
            <a:r>
              <a:rPr lang="en-US" dirty="0"/>
              <a:t/>
            </a:r>
            <a:br>
              <a:rPr lang="en-US" dirty="0"/>
            </a:br>
            <a:r>
              <a:rPr lang="en-US" b="1" dirty="0"/>
              <a:t/>
            </a:r>
            <a:br>
              <a:rPr lang="en-US" b="1"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7721" y="1487076"/>
            <a:ext cx="7340959" cy="5505720"/>
          </a:xfrm>
          <a:prstGeom prst="rect">
            <a:avLst/>
          </a:prstGeom>
        </p:spPr>
      </p:pic>
      <p:sp>
        <p:nvSpPr>
          <p:cNvPr id="3" name="TextBox 2"/>
          <p:cNvSpPr txBox="1"/>
          <p:nvPr/>
        </p:nvSpPr>
        <p:spPr>
          <a:xfrm>
            <a:off x="406400" y="1944914"/>
            <a:ext cx="4417620" cy="3970318"/>
          </a:xfrm>
          <a:prstGeom prst="rect">
            <a:avLst/>
          </a:prstGeom>
          <a:noFill/>
        </p:spPr>
        <p:txBody>
          <a:bodyPr wrap="none" rtlCol="0">
            <a:spAutoFit/>
          </a:bodyPr>
          <a:lstStyle/>
          <a:p>
            <a:r>
              <a:rPr lang="en-US" dirty="0" smtClean="0"/>
              <a:t>Excerpt from </a:t>
            </a:r>
            <a:r>
              <a:rPr lang="en-US" dirty="0" err="1" smtClean="0"/>
              <a:t>Nayder’s</a:t>
            </a:r>
            <a:r>
              <a:rPr lang="en-US" dirty="0" smtClean="0"/>
              <a:t> </a:t>
            </a:r>
            <a:r>
              <a:rPr lang="en-US" dirty="0" err="1"/>
              <a:t>N</a:t>
            </a:r>
            <a:r>
              <a:rPr lang="en-US" dirty="0" err="1" smtClean="0"/>
              <a:t>eovictorian</a:t>
            </a:r>
            <a:r>
              <a:rPr lang="en-US" dirty="0" smtClean="0"/>
              <a:t> novel</a:t>
            </a:r>
          </a:p>
          <a:p>
            <a:r>
              <a:rPr lang="en-US" dirty="0"/>
              <a:t>i</a:t>
            </a:r>
            <a:r>
              <a:rPr lang="en-US" dirty="0" smtClean="0"/>
              <a:t>n progress</a:t>
            </a:r>
            <a:r>
              <a:rPr lang="en-US" i="1" dirty="0" smtClean="0"/>
              <a:t>, Letitia and</a:t>
            </a:r>
          </a:p>
          <a:p>
            <a:r>
              <a:rPr lang="en-US" i="1" dirty="0" smtClean="0"/>
              <a:t>Harriet</a:t>
            </a:r>
            <a:r>
              <a:rPr lang="en-US" dirty="0" smtClean="0"/>
              <a:t>, in which Dickens’s blind sister-in-law </a:t>
            </a:r>
          </a:p>
          <a:p>
            <a:r>
              <a:rPr lang="en-US" dirty="0" smtClean="0"/>
              <a:t>Harriet uses a new technology to write</a:t>
            </a:r>
          </a:p>
          <a:p>
            <a:r>
              <a:rPr lang="en-US" dirty="0" smtClean="0"/>
              <a:t> letters, disturbing Dickens:</a:t>
            </a:r>
          </a:p>
          <a:p>
            <a:r>
              <a:rPr lang="en-US" dirty="0" smtClean="0"/>
              <a:t> “the words were actually</a:t>
            </a:r>
          </a:p>
          <a:p>
            <a:r>
              <a:rPr lang="en-US" dirty="0"/>
              <a:t>i</a:t>
            </a:r>
            <a:r>
              <a:rPr lang="en-US" dirty="0" smtClean="0"/>
              <a:t>mpaled as the new text was created. In</a:t>
            </a:r>
          </a:p>
          <a:p>
            <a:r>
              <a:rPr lang="en-US" dirty="0"/>
              <a:t>j</a:t>
            </a:r>
            <a:r>
              <a:rPr lang="en-US" dirty="0" smtClean="0"/>
              <a:t>est, Harriet called her prick writing her</a:t>
            </a:r>
          </a:p>
          <a:p>
            <a:r>
              <a:rPr lang="en-US" dirty="0"/>
              <a:t>n</a:t>
            </a:r>
            <a:r>
              <a:rPr lang="en-US" dirty="0" smtClean="0"/>
              <a:t>eedlepoint but there was nothing domestic</a:t>
            </a:r>
          </a:p>
          <a:p>
            <a:r>
              <a:rPr lang="en-US" dirty="0"/>
              <a:t>o</a:t>
            </a:r>
            <a:r>
              <a:rPr lang="en-US" dirty="0" smtClean="0"/>
              <a:t>r womanly about that work. Dickens </a:t>
            </a:r>
          </a:p>
          <a:p>
            <a:r>
              <a:rPr lang="en-US" dirty="0"/>
              <a:t>w</a:t>
            </a:r>
            <a:r>
              <a:rPr lang="en-US" dirty="0" smtClean="0"/>
              <a:t>as indignant. The proofs of HOUSEHOLD</a:t>
            </a:r>
          </a:p>
          <a:p>
            <a:r>
              <a:rPr lang="en-US" dirty="0" smtClean="0"/>
              <a:t>WORDS were not waste paper, but</a:t>
            </a:r>
          </a:p>
          <a:p>
            <a:r>
              <a:rPr lang="en-US" dirty="0" smtClean="0"/>
              <a:t>Harriet had treated them as such . . .</a:t>
            </a:r>
          </a:p>
          <a:p>
            <a:endParaRPr lang="en-US" dirty="0"/>
          </a:p>
        </p:txBody>
      </p:sp>
    </p:spTree>
    <p:extLst>
      <p:ext uri="{BB962C8B-B14F-4D97-AF65-F5344CB8AC3E}">
        <p14:creationId xmlns:p14="http://schemas.microsoft.com/office/powerpoint/2010/main" val="3486035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425" y="791640"/>
            <a:ext cx="5596636" cy="802211"/>
          </a:xfrm>
        </p:spPr>
        <p:txBody>
          <a:bodyPr>
            <a:normAutofit fontScale="90000"/>
          </a:bodyPr>
          <a:lstStyle/>
          <a:p>
            <a:r>
              <a:rPr lang="en-US" dirty="0" smtClean="0"/>
              <a:t>II. What’s an Afterlife and does it imply source texts are dead?!</a:t>
            </a:r>
            <a:br>
              <a:rPr lang="en-US" dirty="0" smtClean="0"/>
            </a:br>
            <a:endParaRPr lang="en-US" dirty="0"/>
          </a:p>
        </p:txBody>
      </p:sp>
      <p:sp>
        <p:nvSpPr>
          <p:cNvPr id="3" name="Content Placeholder 2"/>
          <p:cNvSpPr>
            <a:spLocks noGrp="1"/>
          </p:cNvSpPr>
          <p:nvPr>
            <p:ph idx="1"/>
          </p:nvPr>
        </p:nvSpPr>
        <p:spPr>
          <a:xfrm>
            <a:off x="1233714" y="2278742"/>
            <a:ext cx="10120086" cy="3763283"/>
          </a:xfrm>
        </p:spPr>
        <p:txBody>
          <a:bodyPr>
            <a:normAutofit fontScale="92500" lnSpcReduction="20000"/>
          </a:bodyPr>
          <a:lstStyle/>
          <a:p>
            <a:pPr marL="0" indent="0">
              <a:buNone/>
            </a:pPr>
            <a:endParaRPr lang="en-US" dirty="0"/>
          </a:p>
          <a:p>
            <a:pPr marL="0" indent="0">
              <a:buNone/>
            </a:pPr>
            <a:r>
              <a:rPr lang="en-US" dirty="0" smtClean="0"/>
              <a:t>*most </a:t>
            </a:r>
            <a:r>
              <a:rPr lang="en-US" dirty="0"/>
              <a:t>simply, “continued, or renewed use, influence” (</a:t>
            </a:r>
            <a:r>
              <a:rPr lang="en-US" i="1" dirty="0"/>
              <a:t>OED</a:t>
            </a:r>
            <a:r>
              <a:rPr lang="en-US" dirty="0"/>
              <a:t>)</a:t>
            </a:r>
            <a:endParaRPr lang="en-US" dirty="0" smtClean="0"/>
          </a:p>
          <a:p>
            <a:pPr marL="0" indent="0">
              <a:buNone/>
            </a:pPr>
            <a:endParaRPr lang="en-US" dirty="0"/>
          </a:p>
          <a:p>
            <a:pPr marL="0" indent="0">
              <a:buNone/>
            </a:pPr>
            <a:r>
              <a:rPr lang="en-US" dirty="0" smtClean="0"/>
              <a:t>*Afterlife texts invoke</a:t>
            </a:r>
            <a:r>
              <a:rPr lang="en-US" b="1" dirty="0" smtClean="0"/>
              <a:t> </a:t>
            </a:r>
            <a:r>
              <a:rPr lang="en-US" dirty="0" smtClean="0"/>
              <a:t>postmodernism: “…built into the novel as a form is a strong tendency to use prior texts as the basis for a new work. We might even go so far as to say that the novel from the beginning was engaged in an ‘</a:t>
            </a:r>
            <a:r>
              <a:rPr lang="en-US" dirty="0" err="1" smtClean="0"/>
              <a:t>aftering</a:t>
            </a:r>
            <a:r>
              <a:rPr lang="en-US" dirty="0" smtClean="0"/>
              <a:t>, even a postmodern project</a:t>
            </a:r>
            <a:r>
              <a:rPr lang="en-US" sz="2400" dirty="0" smtClean="0"/>
              <a:t>”  (Anne </a:t>
            </a:r>
            <a:r>
              <a:rPr lang="en-US" sz="2400" dirty="0" err="1" smtClean="0"/>
              <a:t>Humpherys</a:t>
            </a:r>
            <a:r>
              <a:rPr lang="en-US" sz="2400" dirty="0" smtClean="0"/>
              <a:t>, 2002).</a:t>
            </a:r>
          </a:p>
          <a:p>
            <a:pPr marL="0" indent="0">
              <a:buNone/>
            </a:pPr>
            <a:endParaRPr lang="en-US" sz="2400" dirty="0"/>
          </a:p>
          <a:p>
            <a:pPr marL="0" indent="0">
              <a:buNone/>
            </a:pPr>
            <a:r>
              <a:rPr lang="en-US" dirty="0" smtClean="0"/>
              <a:t>*“The resurgence of Victorian conventions and rewritings parallels [our own]resurgent anxieties about the erosion of culture itself” </a:t>
            </a:r>
            <a:r>
              <a:rPr lang="en-US" sz="2200" dirty="0" smtClean="0"/>
              <a:t>(Nancy Armstrong, 2000, xxvii in </a:t>
            </a:r>
            <a:r>
              <a:rPr lang="en-US" sz="2200" dirty="0" err="1" smtClean="0"/>
              <a:t>Kucich</a:t>
            </a:r>
            <a:r>
              <a:rPr lang="en-US" sz="2200" dirty="0" smtClean="0"/>
              <a:t> and </a:t>
            </a:r>
            <a:r>
              <a:rPr lang="en-US" sz="2200" dirty="0" err="1" smtClean="0"/>
              <a:t>Sadoff</a:t>
            </a:r>
            <a:r>
              <a:rPr lang="en-US" sz="2200" dirty="0" smtClean="0"/>
              <a:t>).</a:t>
            </a:r>
          </a:p>
          <a:p>
            <a:pPr marL="0" indent="0">
              <a:buNone/>
            </a:pPr>
            <a:endParaRPr lang="en-US" dirty="0"/>
          </a:p>
        </p:txBody>
      </p:sp>
      <p:pic>
        <p:nvPicPr>
          <p:cNvPr id="1026" name="Picture 2" descr="Victorian Style Coffin Box Pend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345282"/>
            <a:ext cx="1729317" cy="1296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215" y="1642269"/>
            <a:ext cx="3340466" cy="369332"/>
          </a:xfrm>
          <a:prstGeom prst="rect">
            <a:avLst/>
          </a:prstGeom>
          <a:noFill/>
        </p:spPr>
        <p:txBody>
          <a:bodyPr wrap="none" rtlCol="0">
            <a:spAutoFit/>
          </a:bodyPr>
          <a:lstStyle/>
          <a:p>
            <a:r>
              <a:rPr lang="en-US" dirty="0" smtClean="0"/>
              <a:t>Victorian necklace coffin-pendant</a:t>
            </a:r>
            <a:endParaRPr lang="en-US" dirty="0"/>
          </a:p>
        </p:txBody>
      </p:sp>
    </p:spTree>
    <p:extLst>
      <p:ext uri="{BB962C8B-B14F-4D97-AF65-F5344CB8AC3E}">
        <p14:creationId xmlns:p14="http://schemas.microsoft.com/office/powerpoint/2010/main" val="2386460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300000">
            <a:off x="625257" y="315021"/>
            <a:ext cx="10515600" cy="1325563"/>
          </a:xfrm>
        </p:spPr>
        <p:txBody>
          <a:bodyPr/>
          <a:lstStyle/>
          <a:p>
            <a:r>
              <a:rPr lang="en-US" dirty="0" smtClean="0"/>
              <a:t>Degrees of afterlives  </a:t>
            </a:r>
            <a:endParaRPr lang="en-US" dirty="0"/>
          </a:p>
        </p:txBody>
      </p:sp>
      <p:sp>
        <p:nvSpPr>
          <p:cNvPr id="3" name="Content Placeholder 2"/>
          <p:cNvSpPr>
            <a:spLocks noGrp="1"/>
          </p:cNvSpPr>
          <p:nvPr>
            <p:ph idx="1"/>
          </p:nvPr>
        </p:nvSpPr>
        <p:spPr/>
        <p:txBody>
          <a:bodyPr/>
          <a:lstStyle/>
          <a:p>
            <a:r>
              <a:rPr lang="en-US" dirty="0" smtClean="0"/>
              <a:t>Hadley defines </a:t>
            </a:r>
            <a:r>
              <a:rPr lang="en-US" dirty="0" err="1" smtClean="0"/>
              <a:t>Neovictorian</a:t>
            </a:r>
            <a:r>
              <a:rPr lang="en-US" dirty="0" smtClean="0"/>
              <a:t> texts as “contemporary fiction that engages with the Victorian era, at either the level of plot, structure, or both” (Hadley 2010; </a:t>
            </a:r>
            <a:r>
              <a:rPr lang="en-US" dirty="0" err="1" smtClean="0"/>
              <a:t>qtd</a:t>
            </a:r>
            <a:r>
              <a:rPr lang="en-US" dirty="0" smtClean="0"/>
              <a:t>. </a:t>
            </a:r>
            <a:r>
              <a:rPr lang="en-US" dirty="0" err="1" smtClean="0"/>
              <a:t>Kirchknopf</a:t>
            </a:r>
            <a:r>
              <a:rPr lang="en-US" dirty="0" smtClean="0"/>
              <a:t> 2013, 28).</a:t>
            </a:r>
          </a:p>
          <a:p>
            <a:r>
              <a:rPr lang="en-US" dirty="0" err="1" smtClean="0"/>
              <a:t>Heilmann</a:t>
            </a:r>
            <a:r>
              <a:rPr lang="en-US" dirty="0" smtClean="0"/>
              <a:t> and Llewellyn state that a </a:t>
            </a:r>
            <a:r>
              <a:rPr lang="en-US" dirty="0" err="1" smtClean="0"/>
              <a:t>Neovictorian</a:t>
            </a:r>
            <a:r>
              <a:rPr lang="en-US" dirty="0" smtClean="0"/>
              <a:t> text “[must] be self-consciously engaged with the act of (re)interpretation, (re)discovery and (re)vision concerning the Victorians (</a:t>
            </a:r>
            <a:r>
              <a:rPr lang="en-US" dirty="0" err="1" smtClean="0"/>
              <a:t>Heilmann</a:t>
            </a:r>
            <a:r>
              <a:rPr lang="en-US" dirty="0" smtClean="0"/>
              <a:t> and Llewellyn 2010, 4).</a:t>
            </a:r>
          </a:p>
          <a:p>
            <a:r>
              <a:rPr lang="en-US" dirty="0" err="1" smtClean="0"/>
              <a:t>Metatextuality</a:t>
            </a:r>
            <a:r>
              <a:rPr lang="en-US" dirty="0" smtClean="0"/>
              <a:t> is “the critical relation between one text and another, whether the commended texts is explicitly cited or only silently evoked” (</a:t>
            </a:r>
            <a:r>
              <a:rPr lang="en-US" dirty="0" err="1" smtClean="0"/>
              <a:t>Stam</a:t>
            </a:r>
            <a:r>
              <a:rPr lang="en-US" dirty="0" smtClean="0"/>
              <a:t> 2004, 28).</a:t>
            </a:r>
            <a:endParaRPr lang="en-US" dirty="0"/>
          </a:p>
        </p:txBody>
      </p:sp>
      <p:pic>
        <p:nvPicPr>
          <p:cNvPr id="4" name="Picture 2" descr="https://encrypted-tbn3.gstatic.com/images?q=tbn:ANd9GcQtNV2Y6Yi1IPXHPezjwSDnrXdxIGUgm62hI15Sfx72dD-srPDYc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577" y="175412"/>
            <a:ext cx="921664" cy="160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016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2317</Words>
  <Application>Microsoft Office PowerPoint</Application>
  <PresentationFormat>Custom</PresentationFormat>
  <Paragraphs>472</Paragraphs>
  <Slides>46</Slides>
  <Notes>0</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     Teaching Dickens and Victorian Afterlives </vt:lpstr>
      <vt:lpstr>I. Why Focus on the VICTORIAN ERA to Study Afterlives? The Victorian Era’s ELIGIBILITY is Postmodernism’s Cultural “Other” (Kucich &amp; Sadoff, 2000)</vt:lpstr>
      <vt:lpstr>Medical and Psychoanalytical Discourses</vt:lpstr>
      <vt:lpstr>GENDER, SEXUALITY and CLASS CROSSING</vt:lpstr>
      <vt:lpstr>       Post-Colonial Discourse</vt:lpstr>
      <vt:lpstr>   Technology</vt:lpstr>
      <vt:lpstr>      TECHNOLOGY, DISABILITY AND FAMILY FRICTION:  Lillian Nayder. “Tangible Typography.” Journal of Neo-Victorian Studies. 5:2 (2012): 179-201.    </vt:lpstr>
      <vt:lpstr>II. What’s an Afterlife and does it imply source texts are dead?! </vt:lpstr>
      <vt:lpstr>Degrees of afterlives  </vt:lpstr>
      <vt:lpstr>A Journal of Its Own: </vt:lpstr>
      <vt:lpstr>An Afterlife by any other name . . . (see Andrea Kirchknopf, 2013, for the significance &amp; evolution of naming in this field) </vt:lpstr>
      <vt:lpstr>Rise of Theories of Victorian Afterlives </vt:lpstr>
      <vt:lpstr>THEORY TAKES OFF: 2000-2004</vt:lpstr>
      <vt:lpstr>Whole lotta Neovictorianism goin’ on: 2005-2014</vt:lpstr>
      <vt:lpstr>III. Teaching Dickens and Victorian Afterlives A. Course Nuts and Bolts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Evaluating the Course: What Worked Well:</vt:lpstr>
      <vt:lpstr>Areas to rethink and improve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Recommended Reading in NeoVictorian Fiction: Selected Texts</vt:lpstr>
      <vt:lpstr>Neo-Victorian Fiction: Selected Texts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Dickens and Victorian Afterlives</dc:title>
  <dc:creator>Natalie Cole</dc:creator>
  <cp:lastModifiedBy>Smydra</cp:lastModifiedBy>
  <cp:revision>151</cp:revision>
  <dcterms:created xsi:type="dcterms:W3CDTF">2014-09-21T22:08:19Z</dcterms:created>
  <dcterms:modified xsi:type="dcterms:W3CDTF">2014-10-08T18:26:45Z</dcterms:modified>
</cp:coreProperties>
</file>