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76" r:id="rId4"/>
    <p:sldId id="274" r:id="rId5"/>
    <p:sldId id="277" r:id="rId6"/>
    <p:sldId id="285" r:id="rId7"/>
    <p:sldId id="278" r:id="rId8"/>
    <p:sldId id="286" r:id="rId9"/>
    <p:sldId id="280" r:id="rId10"/>
    <p:sldId id="279" r:id="rId11"/>
    <p:sldId id="287" r:id="rId12"/>
    <p:sldId id="281" r:id="rId13"/>
    <p:sldId id="282" r:id="rId14"/>
    <p:sldId id="283" r:id="rId15"/>
    <p:sldId id="284" r:id="rId16"/>
  </p:sldIdLst>
  <p:sldSz cx="9144000" cy="6858000" type="screen4x3"/>
  <p:notesSz cx="7010400" cy="92964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278" autoAdjust="0"/>
  </p:normalViewPr>
  <p:slideViewPr>
    <p:cSldViewPr>
      <p:cViewPr varScale="1">
        <p:scale>
          <a:sx n="82" d="100"/>
          <a:sy n="82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4C6C6-822E-4DF2-89B0-DC5C7C2D903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5CBDB1-55EC-4D93-9AE1-E8303C64FB6D}">
      <dgm:prSet phldrT="[Text]" custT="1"/>
      <dgm:spPr/>
      <dgm:t>
        <a:bodyPr/>
        <a:lstStyle/>
        <a:p>
          <a:pPr algn="l"/>
          <a:r>
            <a:rPr lang="en-US" sz="1000" b="1" dirty="0" smtClean="0"/>
            <a:t>               EXPERIENCE</a:t>
          </a:r>
          <a:endParaRPr lang="en-US" sz="1000" b="1" dirty="0"/>
        </a:p>
        <a:p>
          <a:pPr algn="l"/>
          <a:r>
            <a:rPr lang="en-US" sz="1000" dirty="0"/>
            <a:t>Associate Professor/Coordinator of Special Education/Director of Education Graduate Programs</a:t>
          </a:r>
        </a:p>
        <a:p>
          <a:pPr algn="l"/>
          <a:r>
            <a:rPr lang="en-US" sz="1000" dirty="0"/>
            <a:t>Ph.D. in Curriculum and Instruction</a:t>
          </a:r>
        </a:p>
        <a:p>
          <a:pPr algn="l"/>
          <a:r>
            <a:rPr lang="en-US" sz="1000" dirty="0"/>
            <a:t>Teacher Education/Special Education</a:t>
          </a:r>
        </a:p>
        <a:p>
          <a:pPr algn="l"/>
          <a:r>
            <a:rPr lang="en-US" sz="1000" dirty="0"/>
            <a:t>Supervision/Mentorship of Student Teachers/Teachers/Faculty</a:t>
          </a:r>
        </a:p>
        <a:p>
          <a:pPr algn="l"/>
          <a:r>
            <a:rPr lang="en-US" sz="1000" dirty="0"/>
            <a:t>Assessment and Evaluation- course, program, Accreditation</a:t>
          </a:r>
        </a:p>
        <a:p>
          <a:pPr algn="l"/>
          <a:r>
            <a:rPr lang="en-US" sz="1000" dirty="0"/>
            <a:t>Research in Exemplary Teaching in Higher Education</a:t>
          </a:r>
        </a:p>
        <a:p>
          <a:pPr algn="l"/>
          <a:r>
            <a:rPr lang="en-US" sz="1000" dirty="0"/>
            <a:t>Program </a:t>
          </a:r>
          <a:r>
            <a:rPr lang="en-US" sz="1000" dirty="0" smtClean="0"/>
            <a:t>/Curriculum </a:t>
          </a:r>
          <a:r>
            <a:rPr lang="en-US" sz="1000" dirty="0"/>
            <a:t>Design and Evaluation</a:t>
          </a:r>
        </a:p>
        <a:p>
          <a:pPr algn="l"/>
          <a:r>
            <a:rPr lang="en-US" sz="1000" dirty="0"/>
            <a:t>Advisory Board of Center for Learning and Teaching</a:t>
          </a:r>
        </a:p>
        <a:p>
          <a:pPr algn="l"/>
          <a:r>
            <a:rPr lang="en-US" sz="1000" dirty="0"/>
            <a:t>On-line /mixed-mode teaching</a:t>
          </a:r>
        </a:p>
        <a:p>
          <a:pPr algn="l"/>
          <a:r>
            <a:rPr lang="en-US" sz="1000" dirty="0"/>
            <a:t>Innovative and Effective Teaching Practices</a:t>
          </a:r>
        </a:p>
      </dgm:t>
    </dgm:pt>
    <dgm:pt modelId="{3BD48718-A992-4CD2-AE96-B0F936910215}" type="parTrans" cxnId="{7151CB17-7C9D-4403-A1CD-FB333C1BEDBB}">
      <dgm:prSet/>
      <dgm:spPr/>
      <dgm:t>
        <a:bodyPr/>
        <a:lstStyle/>
        <a:p>
          <a:endParaRPr lang="en-US"/>
        </a:p>
      </dgm:t>
    </dgm:pt>
    <dgm:pt modelId="{D7477EB3-2217-4754-8A06-5CA048D4F6B3}" type="sibTrans" cxnId="{7151CB17-7C9D-4403-A1CD-FB333C1BEDBB}">
      <dgm:prSet/>
      <dgm:spPr/>
      <dgm:t>
        <a:bodyPr/>
        <a:lstStyle/>
        <a:p>
          <a:endParaRPr lang="en-US" dirty="0"/>
        </a:p>
      </dgm:t>
    </dgm:pt>
    <dgm:pt modelId="{539A2C38-23FB-4D06-AAB1-91994D1EB6F4}">
      <dgm:prSet phldrT="[Text]" custT="1"/>
      <dgm:spPr/>
      <dgm:t>
        <a:bodyPr/>
        <a:lstStyle/>
        <a:p>
          <a:pPr algn="l"/>
          <a:r>
            <a:rPr lang="en-US" sz="1000" b="1" dirty="0"/>
            <a:t>          </a:t>
          </a:r>
          <a:r>
            <a:rPr lang="en-US" sz="1000" b="1" dirty="0" smtClean="0"/>
            <a:t> </a:t>
          </a:r>
          <a:r>
            <a:rPr lang="en-US" sz="1000" b="1" dirty="0"/>
            <a:t>LEADERSHIP SKILLS</a:t>
          </a:r>
        </a:p>
        <a:p>
          <a:pPr algn="l"/>
          <a:r>
            <a:rPr lang="en-US" sz="1000" b="1" dirty="0"/>
            <a:t>Leader and Learner</a:t>
          </a:r>
        </a:p>
        <a:p>
          <a:pPr algn="l"/>
          <a:r>
            <a:rPr lang="en-US" sz="1000" b="1" dirty="0"/>
            <a:t>Collaborative Consultation</a:t>
          </a:r>
        </a:p>
        <a:p>
          <a:pPr algn="l"/>
          <a:r>
            <a:rPr lang="en-US" sz="1000" b="1" dirty="0"/>
            <a:t>Organized and Systematic</a:t>
          </a:r>
        </a:p>
        <a:p>
          <a:pPr algn="l"/>
          <a:r>
            <a:rPr lang="en-US" sz="1000" b="1" dirty="0"/>
            <a:t>Problem solving and conflict resolution</a:t>
          </a:r>
        </a:p>
        <a:p>
          <a:pPr algn="l"/>
          <a:r>
            <a:rPr lang="en-US" sz="1000" b="1" dirty="0"/>
            <a:t>Effective and Efficient</a:t>
          </a:r>
        </a:p>
        <a:p>
          <a:pPr algn="l"/>
          <a:r>
            <a:rPr lang="en-US" sz="1000" b="1" dirty="0"/>
            <a:t>Action Plan/Follow-through</a:t>
          </a:r>
        </a:p>
        <a:p>
          <a:pPr algn="l"/>
          <a:r>
            <a:rPr lang="en-US" sz="1000" b="1" dirty="0"/>
            <a:t>Vision and Goal Directed</a:t>
          </a:r>
        </a:p>
        <a:p>
          <a:pPr algn="l"/>
          <a:endParaRPr lang="en-US" sz="800" b="1" dirty="0"/>
        </a:p>
      </dgm:t>
    </dgm:pt>
    <dgm:pt modelId="{59C04E70-BC45-4670-93ED-F056B76FBF2B}" type="parTrans" cxnId="{A4BD8DBA-19A9-419D-A066-F9883B7D7CC7}">
      <dgm:prSet/>
      <dgm:spPr/>
      <dgm:t>
        <a:bodyPr/>
        <a:lstStyle/>
        <a:p>
          <a:endParaRPr lang="en-US"/>
        </a:p>
      </dgm:t>
    </dgm:pt>
    <dgm:pt modelId="{DD1EE5A1-619A-451E-A26D-6646BD8B6EFD}" type="sibTrans" cxnId="{A4BD8DBA-19A9-419D-A066-F9883B7D7CC7}">
      <dgm:prSet/>
      <dgm:spPr/>
      <dgm:t>
        <a:bodyPr/>
        <a:lstStyle/>
        <a:p>
          <a:endParaRPr lang="en-US" dirty="0"/>
        </a:p>
      </dgm:t>
    </dgm:pt>
    <dgm:pt modelId="{BE929048-FC48-49B4-850B-24A0DE415A21}">
      <dgm:prSet phldrT="[Text]" custT="1"/>
      <dgm:spPr/>
      <dgm:t>
        <a:bodyPr/>
        <a:lstStyle/>
        <a:p>
          <a:pPr algn="l"/>
          <a:r>
            <a:rPr lang="en-US" sz="1000" dirty="0"/>
            <a:t>                 </a:t>
          </a:r>
        </a:p>
        <a:p>
          <a:pPr algn="l"/>
          <a:r>
            <a:rPr lang="en-US" sz="1000" dirty="0"/>
            <a:t>	   </a:t>
          </a:r>
          <a:r>
            <a:rPr lang="en-US" sz="1000" dirty="0" smtClean="0"/>
            <a:t>DISPOSITIONS</a:t>
          </a:r>
          <a:endParaRPr lang="en-US" sz="1000" dirty="0"/>
        </a:p>
        <a:p>
          <a:pPr algn="l"/>
          <a:r>
            <a:rPr lang="en-US" sz="1000" dirty="0"/>
            <a:t>Passionate about teaching</a:t>
          </a:r>
        </a:p>
        <a:p>
          <a:pPr algn="l"/>
          <a:r>
            <a:rPr lang="en-US" sz="1000" dirty="0"/>
            <a:t>Effective communication skills</a:t>
          </a:r>
        </a:p>
        <a:p>
          <a:pPr algn="l"/>
          <a:r>
            <a:rPr lang="en-US" sz="1000" dirty="0"/>
            <a:t>Supportive</a:t>
          </a:r>
        </a:p>
        <a:p>
          <a:pPr algn="l"/>
          <a:r>
            <a:rPr lang="en-US" sz="1000" dirty="0"/>
            <a:t>High Standards for all with plan to reach goals</a:t>
          </a:r>
        </a:p>
        <a:p>
          <a:pPr algn="l"/>
          <a:r>
            <a:rPr lang="en-US" sz="1000" dirty="0"/>
            <a:t>Organized and systematic</a:t>
          </a:r>
        </a:p>
        <a:p>
          <a:pPr algn="l"/>
          <a:r>
            <a:rPr lang="en-US" sz="1000" dirty="0"/>
            <a:t>Embrace life long learning</a:t>
          </a:r>
        </a:p>
        <a:p>
          <a:pPr algn="l"/>
          <a:r>
            <a:rPr lang="en-US" sz="1000" dirty="0"/>
            <a:t>Reflective </a:t>
          </a:r>
          <a:r>
            <a:rPr lang="en-US" sz="1000" dirty="0" smtClean="0"/>
            <a:t>Practioner</a:t>
          </a:r>
          <a:endParaRPr lang="en-US" sz="1000" dirty="0"/>
        </a:p>
        <a:p>
          <a:pPr algn="l"/>
          <a:endParaRPr lang="en-US" sz="800" dirty="0"/>
        </a:p>
        <a:p>
          <a:pPr algn="l"/>
          <a:endParaRPr lang="en-US" sz="800" dirty="0"/>
        </a:p>
      </dgm:t>
    </dgm:pt>
    <dgm:pt modelId="{4EF7D272-2277-4603-A8C9-C0042773B8DF}" type="parTrans" cxnId="{2B5807F8-996B-4E2B-BFAC-8A03416E940A}">
      <dgm:prSet/>
      <dgm:spPr/>
      <dgm:t>
        <a:bodyPr/>
        <a:lstStyle/>
        <a:p>
          <a:endParaRPr lang="en-US"/>
        </a:p>
      </dgm:t>
    </dgm:pt>
    <dgm:pt modelId="{734E1114-E736-4546-A652-551DC753AF6F}" type="sibTrans" cxnId="{2B5807F8-996B-4E2B-BFAC-8A03416E940A}">
      <dgm:prSet/>
      <dgm:spPr/>
      <dgm:t>
        <a:bodyPr/>
        <a:lstStyle/>
        <a:p>
          <a:endParaRPr lang="en-US" dirty="0"/>
        </a:p>
      </dgm:t>
    </dgm:pt>
    <dgm:pt modelId="{176C9E64-F7D4-42D0-85E2-080720B6BF58}">
      <dgm:prSet phldrT="[Text]" custT="1"/>
      <dgm:spPr/>
      <dgm:t>
        <a:bodyPr/>
        <a:lstStyle/>
        <a:p>
          <a:pPr algn="l"/>
          <a:r>
            <a:rPr lang="en-US" sz="800" b="1" dirty="0"/>
            <a:t>	</a:t>
          </a:r>
          <a:r>
            <a:rPr lang="en-US" sz="1000" b="1" dirty="0"/>
            <a:t>KNOWLEDGE</a:t>
          </a:r>
        </a:p>
        <a:p>
          <a:pPr algn="l"/>
          <a:r>
            <a:rPr lang="en-US" sz="1000" b="0" dirty="0"/>
            <a:t>Pedagogy-Best Practices</a:t>
          </a:r>
        </a:p>
        <a:p>
          <a:pPr algn="l"/>
          <a:r>
            <a:rPr lang="en-US" sz="1000" b="0" dirty="0"/>
            <a:t>Curriculum and Instruction</a:t>
          </a:r>
        </a:p>
        <a:p>
          <a:pPr algn="l"/>
          <a:r>
            <a:rPr lang="en-US" sz="1000" b="0" dirty="0"/>
            <a:t>Exemplary Teaching Practices</a:t>
          </a:r>
        </a:p>
        <a:p>
          <a:pPr algn="l"/>
          <a:r>
            <a:rPr lang="en-US" sz="1000" b="0" dirty="0"/>
            <a:t>Universal Design of Learning/</a:t>
          </a:r>
        </a:p>
        <a:p>
          <a:pPr algn="l"/>
          <a:r>
            <a:rPr lang="en-US" sz="1000" b="0" dirty="0"/>
            <a:t>Differentiated  Instruction</a:t>
          </a:r>
        </a:p>
        <a:p>
          <a:pPr algn="l"/>
          <a:r>
            <a:rPr lang="en-US" sz="1000" b="0" dirty="0"/>
            <a:t>Authentic Assignments/Assessments</a:t>
          </a:r>
        </a:p>
        <a:p>
          <a:pPr algn="l"/>
          <a:r>
            <a:rPr lang="en-US" sz="1000" b="0" dirty="0"/>
            <a:t>Service Learning/Experiential </a:t>
          </a:r>
        </a:p>
        <a:p>
          <a:pPr algn="l"/>
          <a:r>
            <a:rPr lang="en-US" sz="1000" b="0" dirty="0"/>
            <a:t>Special Education/Diversity</a:t>
          </a:r>
        </a:p>
        <a:p>
          <a:pPr algn="l"/>
          <a:r>
            <a:rPr lang="en-US" sz="1000" b="0" dirty="0"/>
            <a:t>Learning Outcomes</a:t>
          </a:r>
        </a:p>
        <a:p>
          <a:pPr algn="l"/>
          <a:r>
            <a:rPr lang="en-US" sz="1000" b="0" dirty="0"/>
            <a:t>Assessment and Evaluation</a:t>
          </a:r>
        </a:p>
        <a:p>
          <a:pPr algn="l"/>
          <a:r>
            <a:rPr lang="en-US" sz="1000" b="0" dirty="0"/>
            <a:t>Course and Program Design</a:t>
          </a:r>
        </a:p>
        <a:p>
          <a:pPr algn="l"/>
          <a:endParaRPr lang="en-US" sz="800" b="1" dirty="0"/>
        </a:p>
      </dgm:t>
    </dgm:pt>
    <dgm:pt modelId="{005D45D2-933A-4C7A-BA76-0E9C31C1A6D5}" type="parTrans" cxnId="{CBCA7FE9-7BC9-4B78-A5F2-F0925C0755D6}">
      <dgm:prSet/>
      <dgm:spPr/>
      <dgm:t>
        <a:bodyPr/>
        <a:lstStyle/>
        <a:p>
          <a:endParaRPr lang="en-US"/>
        </a:p>
      </dgm:t>
    </dgm:pt>
    <dgm:pt modelId="{25689DB7-BA90-4C7B-A573-9B4669F91177}" type="sibTrans" cxnId="{CBCA7FE9-7BC9-4B78-A5F2-F0925C0755D6}">
      <dgm:prSet/>
      <dgm:spPr/>
      <dgm:t>
        <a:bodyPr/>
        <a:lstStyle/>
        <a:p>
          <a:endParaRPr lang="en-US" dirty="0"/>
        </a:p>
      </dgm:t>
    </dgm:pt>
    <dgm:pt modelId="{CA8B53C1-8951-4410-AE77-CFFA54671326}">
      <dgm:prSet phldrT="[Text]" custT="1"/>
      <dgm:spPr/>
      <dgm:t>
        <a:bodyPr/>
        <a:lstStyle/>
        <a:p>
          <a:pPr algn="l"/>
          <a:r>
            <a:rPr lang="en-US" sz="1000" dirty="0"/>
            <a:t>             </a:t>
          </a:r>
          <a:r>
            <a:rPr lang="en-US" sz="1000" b="1" dirty="0"/>
            <a:t> VALUES/BELIEFS/PHILOSOPHIES</a:t>
          </a:r>
        </a:p>
        <a:p>
          <a:pPr algn="l"/>
          <a:r>
            <a:rPr lang="en-US" sz="1000" dirty="0"/>
            <a:t>Teaching for All to Learn-Supporting Diversity</a:t>
          </a:r>
        </a:p>
        <a:p>
          <a:pPr algn="l"/>
          <a:r>
            <a:rPr lang="en-US" sz="1000" dirty="0"/>
            <a:t>Constructivist</a:t>
          </a:r>
        </a:p>
        <a:p>
          <a:pPr algn="l"/>
          <a:r>
            <a:rPr lang="en-US" sz="1000" dirty="0"/>
            <a:t>Transformative</a:t>
          </a:r>
        </a:p>
        <a:p>
          <a:pPr algn="l"/>
          <a:r>
            <a:rPr lang="en-US" sz="1000" dirty="0"/>
            <a:t>Social Action</a:t>
          </a:r>
        </a:p>
        <a:p>
          <a:pPr algn="l"/>
          <a:r>
            <a:rPr lang="en-US" sz="1000" dirty="0"/>
            <a:t>Critical/Higher Level Thinking</a:t>
          </a:r>
        </a:p>
        <a:p>
          <a:pPr algn="l"/>
          <a:endParaRPr lang="en-US" sz="800" dirty="0"/>
        </a:p>
        <a:p>
          <a:pPr algn="l"/>
          <a:endParaRPr lang="en-US" sz="800" dirty="0"/>
        </a:p>
      </dgm:t>
    </dgm:pt>
    <dgm:pt modelId="{A02F40F2-DDA2-4AAB-AE08-BF603166D9A5}" type="sibTrans" cxnId="{A60FF7F6-196C-40E6-8E04-E024EDE7238A}">
      <dgm:prSet/>
      <dgm:spPr/>
      <dgm:t>
        <a:bodyPr/>
        <a:lstStyle/>
        <a:p>
          <a:endParaRPr lang="en-US" dirty="0"/>
        </a:p>
      </dgm:t>
    </dgm:pt>
    <dgm:pt modelId="{8E81CC2A-9CFC-4409-A00B-608DFA1D12C1}" type="parTrans" cxnId="{A60FF7F6-196C-40E6-8E04-E024EDE7238A}">
      <dgm:prSet/>
      <dgm:spPr/>
      <dgm:t>
        <a:bodyPr/>
        <a:lstStyle/>
        <a:p>
          <a:endParaRPr lang="en-US"/>
        </a:p>
      </dgm:t>
    </dgm:pt>
    <dgm:pt modelId="{863E148D-7164-48E3-9D12-252DD2C5DB89}" type="pres">
      <dgm:prSet presAssocID="{7DF4C6C6-822E-4DF2-89B0-DC5C7C2D90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F8400B-771F-4BE2-9959-63E6E3E7EEA2}" type="pres">
      <dgm:prSet presAssocID="{CA8B53C1-8951-4410-AE77-CFFA54671326}" presName="node" presStyleLbl="node1" presStyleIdx="0" presStyleCnt="5" custScaleX="156431" custScaleY="109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CEDAE-5A83-4A38-BEDB-CD48190818E1}" type="pres">
      <dgm:prSet presAssocID="{CA8B53C1-8951-4410-AE77-CFFA54671326}" presName="spNode" presStyleCnt="0"/>
      <dgm:spPr/>
    </dgm:pt>
    <dgm:pt modelId="{21B731FE-E744-4877-9364-38192BBF3A4F}" type="pres">
      <dgm:prSet presAssocID="{A02F40F2-DDA2-4AAB-AE08-BF603166D9A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3F3484A-F277-47CA-99B6-D2A192CD0BB4}" type="pres">
      <dgm:prSet presAssocID="{335CBDB1-55EC-4D93-9AE1-E8303C64FB6D}" presName="node" presStyleLbl="node1" presStyleIdx="1" presStyleCnt="5" custAng="0" custScaleX="129351" custScaleY="254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4CAB3-5998-48E0-9D41-78A5E88D68FF}" type="pres">
      <dgm:prSet presAssocID="{335CBDB1-55EC-4D93-9AE1-E8303C64FB6D}" presName="spNode" presStyleCnt="0"/>
      <dgm:spPr/>
    </dgm:pt>
    <dgm:pt modelId="{3C86A536-9BAE-4827-822C-28C67A00C2F8}" type="pres">
      <dgm:prSet presAssocID="{D7477EB3-2217-4754-8A06-5CA048D4F6B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28AB4BC-4F32-4B96-9EAF-2FFB29211B91}" type="pres">
      <dgm:prSet presAssocID="{539A2C38-23FB-4D06-AAB1-91994D1EB6F4}" presName="node" presStyleLbl="node1" presStyleIdx="2" presStyleCnt="5" custScaleX="130835" custScaleY="150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4633F-59B3-4464-960F-53A68DC95A47}" type="pres">
      <dgm:prSet presAssocID="{539A2C38-23FB-4D06-AAB1-91994D1EB6F4}" presName="spNode" presStyleCnt="0"/>
      <dgm:spPr/>
    </dgm:pt>
    <dgm:pt modelId="{E4C2D0DA-2EC2-415B-8AF3-16CFBC79CAA0}" type="pres">
      <dgm:prSet presAssocID="{DD1EE5A1-619A-451E-A26D-6646BD8B6EF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DCDD571-A070-4CD2-BA8E-BB2838957885}" type="pres">
      <dgm:prSet presAssocID="{BE929048-FC48-49B4-850B-24A0DE415A21}" presName="node" presStyleLbl="node1" presStyleIdx="3" presStyleCnt="5" custScaleX="139394" custScaleY="148526" custRadScaleRad="97965" custRadScaleInc="-8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B03E4-8676-4026-92EF-BAAA336A05CE}" type="pres">
      <dgm:prSet presAssocID="{BE929048-FC48-49B4-850B-24A0DE415A21}" presName="spNode" presStyleCnt="0"/>
      <dgm:spPr/>
    </dgm:pt>
    <dgm:pt modelId="{2A94152E-DB6F-46EC-9180-77BE0BFA5B4D}" type="pres">
      <dgm:prSet presAssocID="{734E1114-E736-4546-A652-551DC753AF6F}" presName="sibTrans" presStyleLbl="sibTrans1D1" presStyleIdx="3" presStyleCnt="5"/>
      <dgm:spPr/>
      <dgm:t>
        <a:bodyPr/>
        <a:lstStyle/>
        <a:p>
          <a:endParaRPr lang="en-US"/>
        </a:p>
      </dgm:t>
    </dgm:pt>
    <dgm:pt modelId="{D4E318F3-98FF-4D74-B25A-928145B2D4E9}" type="pres">
      <dgm:prSet presAssocID="{176C9E64-F7D4-42D0-85E2-080720B6BF58}" presName="node" presStyleLbl="node1" presStyleIdx="4" presStyleCnt="5" custScaleX="114158" custScaleY="207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3820A-28D7-48AA-82E4-2EFF4CF20A54}" type="pres">
      <dgm:prSet presAssocID="{176C9E64-F7D4-42D0-85E2-080720B6BF58}" presName="spNode" presStyleCnt="0"/>
      <dgm:spPr/>
    </dgm:pt>
    <dgm:pt modelId="{7123CA9C-5783-49A4-B8AA-2C805FD2E295}" type="pres">
      <dgm:prSet presAssocID="{25689DB7-BA90-4C7B-A573-9B4669F9117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04ED594-B36C-4DEE-95DB-429708877E4B}" type="presOf" srcId="{25689DB7-BA90-4C7B-A573-9B4669F91177}" destId="{7123CA9C-5783-49A4-B8AA-2C805FD2E295}" srcOrd="0" destOrd="0" presId="urn:microsoft.com/office/officeart/2005/8/layout/cycle5"/>
    <dgm:cxn modelId="{4EE402CF-7DE6-49A2-88D1-D23A7275F7D3}" type="presOf" srcId="{176C9E64-F7D4-42D0-85E2-080720B6BF58}" destId="{D4E318F3-98FF-4D74-B25A-928145B2D4E9}" srcOrd="0" destOrd="0" presId="urn:microsoft.com/office/officeart/2005/8/layout/cycle5"/>
    <dgm:cxn modelId="{2B5807F8-996B-4E2B-BFAC-8A03416E940A}" srcId="{7DF4C6C6-822E-4DF2-89B0-DC5C7C2D903A}" destId="{BE929048-FC48-49B4-850B-24A0DE415A21}" srcOrd="3" destOrd="0" parTransId="{4EF7D272-2277-4603-A8C9-C0042773B8DF}" sibTransId="{734E1114-E736-4546-A652-551DC753AF6F}"/>
    <dgm:cxn modelId="{59BF8DB2-3864-478A-9C7D-44A6BCB9BAAE}" type="presOf" srcId="{DD1EE5A1-619A-451E-A26D-6646BD8B6EFD}" destId="{E4C2D0DA-2EC2-415B-8AF3-16CFBC79CAA0}" srcOrd="0" destOrd="0" presId="urn:microsoft.com/office/officeart/2005/8/layout/cycle5"/>
    <dgm:cxn modelId="{A260F346-2A91-428C-875D-590336AF4D2F}" type="presOf" srcId="{BE929048-FC48-49B4-850B-24A0DE415A21}" destId="{7DCDD571-A070-4CD2-BA8E-BB2838957885}" srcOrd="0" destOrd="0" presId="urn:microsoft.com/office/officeart/2005/8/layout/cycle5"/>
    <dgm:cxn modelId="{628CFE70-9D15-42F6-8034-FEFBCE6C702F}" type="presOf" srcId="{734E1114-E736-4546-A652-551DC753AF6F}" destId="{2A94152E-DB6F-46EC-9180-77BE0BFA5B4D}" srcOrd="0" destOrd="0" presId="urn:microsoft.com/office/officeart/2005/8/layout/cycle5"/>
    <dgm:cxn modelId="{CBCA7FE9-7BC9-4B78-A5F2-F0925C0755D6}" srcId="{7DF4C6C6-822E-4DF2-89B0-DC5C7C2D903A}" destId="{176C9E64-F7D4-42D0-85E2-080720B6BF58}" srcOrd="4" destOrd="0" parTransId="{005D45D2-933A-4C7A-BA76-0E9C31C1A6D5}" sibTransId="{25689DB7-BA90-4C7B-A573-9B4669F91177}"/>
    <dgm:cxn modelId="{A60FF7F6-196C-40E6-8E04-E024EDE7238A}" srcId="{7DF4C6C6-822E-4DF2-89B0-DC5C7C2D903A}" destId="{CA8B53C1-8951-4410-AE77-CFFA54671326}" srcOrd="0" destOrd="0" parTransId="{8E81CC2A-9CFC-4409-A00B-608DFA1D12C1}" sibTransId="{A02F40F2-DDA2-4AAB-AE08-BF603166D9A5}"/>
    <dgm:cxn modelId="{94453E13-0A8C-4FD4-991C-67C03DDDC244}" type="presOf" srcId="{CA8B53C1-8951-4410-AE77-CFFA54671326}" destId="{7CF8400B-771F-4BE2-9959-63E6E3E7EEA2}" srcOrd="0" destOrd="0" presId="urn:microsoft.com/office/officeart/2005/8/layout/cycle5"/>
    <dgm:cxn modelId="{33741D20-6E9D-4ACF-9357-DFADBE1DC833}" type="presOf" srcId="{D7477EB3-2217-4754-8A06-5CA048D4F6B3}" destId="{3C86A536-9BAE-4827-822C-28C67A00C2F8}" srcOrd="0" destOrd="0" presId="urn:microsoft.com/office/officeart/2005/8/layout/cycle5"/>
    <dgm:cxn modelId="{7151CB17-7C9D-4403-A1CD-FB333C1BEDBB}" srcId="{7DF4C6C6-822E-4DF2-89B0-DC5C7C2D903A}" destId="{335CBDB1-55EC-4D93-9AE1-E8303C64FB6D}" srcOrd="1" destOrd="0" parTransId="{3BD48718-A992-4CD2-AE96-B0F936910215}" sibTransId="{D7477EB3-2217-4754-8A06-5CA048D4F6B3}"/>
    <dgm:cxn modelId="{12E45830-7AB9-428C-8B9E-EF0E41E41D4C}" type="presOf" srcId="{7DF4C6C6-822E-4DF2-89B0-DC5C7C2D903A}" destId="{863E148D-7164-48E3-9D12-252DD2C5DB89}" srcOrd="0" destOrd="0" presId="urn:microsoft.com/office/officeart/2005/8/layout/cycle5"/>
    <dgm:cxn modelId="{806EC499-A71F-44BF-A61C-1D06A3F4E93B}" type="presOf" srcId="{335CBDB1-55EC-4D93-9AE1-E8303C64FB6D}" destId="{E3F3484A-F277-47CA-99B6-D2A192CD0BB4}" srcOrd="0" destOrd="0" presId="urn:microsoft.com/office/officeart/2005/8/layout/cycle5"/>
    <dgm:cxn modelId="{1E13CA13-3F74-430D-A962-8C3B07397A6D}" type="presOf" srcId="{539A2C38-23FB-4D06-AAB1-91994D1EB6F4}" destId="{428AB4BC-4F32-4B96-9EAF-2FFB29211B91}" srcOrd="0" destOrd="0" presId="urn:microsoft.com/office/officeart/2005/8/layout/cycle5"/>
    <dgm:cxn modelId="{A4BD8DBA-19A9-419D-A066-F9883B7D7CC7}" srcId="{7DF4C6C6-822E-4DF2-89B0-DC5C7C2D903A}" destId="{539A2C38-23FB-4D06-AAB1-91994D1EB6F4}" srcOrd="2" destOrd="0" parTransId="{59C04E70-BC45-4670-93ED-F056B76FBF2B}" sibTransId="{DD1EE5A1-619A-451E-A26D-6646BD8B6EFD}"/>
    <dgm:cxn modelId="{B442419F-390F-4165-ADA6-171422D4DB37}" type="presOf" srcId="{A02F40F2-DDA2-4AAB-AE08-BF603166D9A5}" destId="{21B731FE-E744-4877-9364-38192BBF3A4F}" srcOrd="0" destOrd="0" presId="urn:microsoft.com/office/officeart/2005/8/layout/cycle5"/>
    <dgm:cxn modelId="{0F49EAC8-8EC3-421D-8E7C-5E1B120448F5}" type="presParOf" srcId="{863E148D-7164-48E3-9D12-252DD2C5DB89}" destId="{7CF8400B-771F-4BE2-9959-63E6E3E7EEA2}" srcOrd="0" destOrd="0" presId="urn:microsoft.com/office/officeart/2005/8/layout/cycle5"/>
    <dgm:cxn modelId="{14972341-DC26-48B0-8914-08161233A20B}" type="presParOf" srcId="{863E148D-7164-48E3-9D12-252DD2C5DB89}" destId="{802CEDAE-5A83-4A38-BEDB-CD48190818E1}" srcOrd="1" destOrd="0" presId="urn:microsoft.com/office/officeart/2005/8/layout/cycle5"/>
    <dgm:cxn modelId="{D79B7EEA-A36B-442A-90E0-A3C9479AE566}" type="presParOf" srcId="{863E148D-7164-48E3-9D12-252DD2C5DB89}" destId="{21B731FE-E744-4877-9364-38192BBF3A4F}" srcOrd="2" destOrd="0" presId="urn:microsoft.com/office/officeart/2005/8/layout/cycle5"/>
    <dgm:cxn modelId="{41F7DA36-A313-46A5-940B-0C9C5FD0BFED}" type="presParOf" srcId="{863E148D-7164-48E3-9D12-252DD2C5DB89}" destId="{E3F3484A-F277-47CA-99B6-D2A192CD0BB4}" srcOrd="3" destOrd="0" presId="urn:microsoft.com/office/officeart/2005/8/layout/cycle5"/>
    <dgm:cxn modelId="{AC74994B-8B91-4B46-BDDD-A200DE776C3B}" type="presParOf" srcId="{863E148D-7164-48E3-9D12-252DD2C5DB89}" destId="{CFF4CAB3-5998-48E0-9D41-78A5E88D68FF}" srcOrd="4" destOrd="0" presId="urn:microsoft.com/office/officeart/2005/8/layout/cycle5"/>
    <dgm:cxn modelId="{8866B20E-B36B-47BC-86A9-2096231A0569}" type="presParOf" srcId="{863E148D-7164-48E3-9D12-252DD2C5DB89}" destId="{3C86A536-9BAE-4827-822C-28C67A00C2F8}" srcOrd="5" destOrd="0" presId="urn:microsoft.com/office/officeart/2005/8/layout/cycle5"/>
    <dgm:cxn modelId="{D27BA4EE-6487-4702-B00C-45763B085AC4}" type="presParOf" srcId="{863E148D-7164-48E3-9D12-252DD2C5DB89}" destId="{428AB4BC-4F32-4B96-9EAF-2FFB29211B91}" srcOrd="6" destOrd="0" presId="urn:microsoft.com/office/officeart/2005/8/layout/cycle5"/>
    <dgm:cxn modelId="{BC014C49-B589-49C6-9626-AE407BFDBC24}" type="presParOf" srcId="{863E148D-7164-48E3-9D12-252DD2C5DB89}" destId="{2EC4633F-59B3-4464-960F-53A68DC95A47}" srcOrd="7" destOrd="0" presId="urn:microsoft.com/office/officeart/2005/8/layout/cycle5"/>
    <dgm:cxn modelId="{65159642-58CF-4154-A7B5-A2317A81F00A}" type="presParOf" srcId="{863E148D-7164-48E3-9D12-252DD2C5DB89}" destId="{E4C2D0DA-2EC2-415B-8AF3-16CFBC79CAA0}" srcOrd="8" destOrd="0" presId="urn:microsoft.com/office/officeart/2005/8/layout/cycle5"/>
    <dgm:cxn modelId="{FCAC692B-8AC9-4DCF-BB71-116205B1FAD4}" type="presParOf" srcId="{863E148D-7164-48E3-9D12-252DD2C5DB89}" destId="{7DCDD571-A070-4CD2-BA8E-BB2838957885}" srcOrd="9" destOrd="0" presId="urn:microsoft.com/office/officeart/2005/8/layout/cycle5"/>
    <dgm:cxn modelId="{7CDE37A4-D563-4944-B99C-3A58082741E1}" type="presParOf" srcId="{863E148D-7164-48E3-9D12-252DD2C5DB89}" destId="{D6FB03E4-8676-4026-92EF-BAAA336A05CE}" srcOrd="10" destOrd="0" presId="urn:microsoft.com/office/officeart/2005/8/layout/cycle5"/>
    <dgm:cxn modelId="{0749A662-2C59-46CD-A97D-6AE4371CB4BA}" type="presParOf" srcId="{863E148D-7164-48E3-9D12-252DD2C5DB89}" destId="{2A94152E-DB6F-46EC-9180-77BE0BFA5B4D}" srcOrd="11" destOrd="0" presId="urn:microsoft.com/office/officeart/2005/8/layout/cycle5"/>
    <dgm:cxn modelId="{89B9C2AE-47B4-4569-8C2C-DA9E223CBA51}" type="presParOf" srcId="{863E148D-7164-48E3-9D12-252DD2C5DB89}" destId="{D4E318F3-98FF-4D74-B25A-928145B2D4E9}" srcOrd="12" destOrd="0" presId="urn:microsoft.com/office/officeart/2005/8/layout/cycle5"/>
    <dgm:cxn modelId="{C3885D35-6A52-45E9-AC66-F45C0CCD6553}" type="presParOf" srcId="{863E148D-7164-48E3-9D12-252DD2C5DB89}" destId="{54A3820A-28D7-48AA-82E4-2EFF4CF20A54}" srcOrd="13" destOrd="0" presId="urn:microsoft.com/office/officeart/2005/8/layout/cycle5"/>
    <dgm:cxn modelId="{2B38C8B2-A0CA-4727-ACFF-EA8FCB897465}" type="presParOf" srcId="{863E148D-7164-48E3-9D12-252DD2C5DB89}" destId="{7123CA9C-5783-49A4-B8AA-2C805FD2E295}" srcOrd="14" destOrd="0" presId="urn:microsoft.com/office/officeart/2005/8/layout/cycle5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D58E24A2-217D-4773-AB02-601F237014E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F55F5C70-173B-4581-AD0C-4238E52D20F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8E628-77C9-4BA4-996B-8631DE818D63}" type="slidenum">
              <a:rPr lang="en-CA" smtClean="0"/>
              <a:pPr/>
              <a:t>1</a:t>
            </a:fld>
            <a:endParaRPr lang="en-CA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D92F1-54DE-4352-9D74-9C19785ED1EA}" type="slidenum">
              <a:rPr lang="en-CA" smtClean="0"/>
              <a:pPr/>
              <a:t>2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6283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283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E38F0-28E3-4713-9A72-850F689CD9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088CE-451B-4285-9BF9-B00BD43E6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E5E89-C192-4939-8322-D38B4B3D5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FF808-D994-4CCD-84EF-9FBD22FFCD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C1C9F-895C-4EA2-9A5D-544E9D1E29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2FEBE-8B27-4208-A57F-7B885054E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F39CD-77BA-4209-AF13-0AFF924E5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AB6F2-8953-45F6-A199-9A18DEE720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F7CD8-DB6C-4497-8207-51DB3F1DA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FDFD-A69B-42BB-8B60-A8F20BB1A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A2839-948F-467D-9E11-9DF9B5510C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17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7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6179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617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18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8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8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8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8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618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6180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80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81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81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81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81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618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8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7DD5DA3-D668-4619-9717-69F4DCE579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724400"/>
            <a:ext cx="6705600" cy="1143000"/>
          </a:xfrm>
        </p:spPr>
        <p:txBody>
          <a:bodyPr/>
          <a:lstStyle/>
          <a:p>
            <a:pPr eaLnBrk="1" hangingPunct="1"/>
            <a:r>
              <a:rPr lang="en-US" sz="2000" smtClean="0"/>
              <a:t>Judith Ableser  Ph.D.</a:t>
            </a:r>
          </a:p>
          <a:p>
            <a:pPr eaLnBrk="1" hangingPunct="1"/>
            <a:r>
              <a:rPr lang="en-US" sz="2000" smtClean="0"/>
              <a:t>Director- Center for Excellence in Teaching and Learning</a:t>
            </a:r>
          </a:p>
          <a:p>
            <a:pPr eaLnBrk="1" hangingPunct="1"/>
            <a:r>
              <a:rPr lang="en-US" sz="2000" smtClean="0"/>
              <a:t>ableser@oakland.edu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457200" y="990600"/>
            <a:ext cx="8229600" cy="21939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Actualizing the Vision for the Center for Excellence in Teaching and Learning (CETL): </a:t>
            </a:r>
            <a:br>
              <a:rPr lang="en-US" sz="4000" dirty="0" smtClean="0"/>
            </a:br>
            <a:r>
              <a:rPr lang="en-US" sz="4000" dirty="0" smtClean="0"/>
              <a:t> From the Perspective of the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04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1800" dirty="0" smtClean="0"/>
              <a:t>Continued…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19800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2"/>
            </a:pPr>
            <a:r>
              <a:rPr lang="en-US" sz="2400" smtClean="0"/>
              <a:t>To promote a culture throughout the university which values and rewards effective teaching, and respects and supports individual differences among learners</a:t>
            </a:r>
          </a:p>
          <a:p>
            <a:pPr marL="514350" indent="-514350" eaLnBrk="1" hangingPunct="1">
              <a:buFontTx/>
              <a:buNone/>
            </a:pPr>
            <a:endParaRPr lang="en-US" sz="2400" smtClean="0"/>
          </a:p>
          <a:p>
            <a:pPr marL="1314450" lvl="2" indent="-514350" eaLnBrk="1" hangingPunct="1">
              <a:buFontTx/>
              <a:buAutoNum type="arabicPeriod"/>
            </a:pPr>
            <a:r>
              <a:rPr lang="en-US" sz="2000" b="1" smtClean="0"/>
              <a:t>To develop a “Niche” or “identity</a:t>
            </a:r>
            <a:r>
              <a:rPr lang="en-US" sz="2000" smtClean="0"/>
              <a:t>” to be known by within the university, in the community, and nationally (i.e. Teaching for All to Learn, Transformative Education)</a:t>
            </a:r>
          </a:p>
          <a:p>
            <a:pPr marL="1314450" lvl="2" indent="-514350" eaLnBrk="1" hangingPunct="1">
              <a:buFontTx/>
              <a:buNone/>
            </a:pPr>
            <a:endParaRPr lang="en-US" sz="2000" smtClean="0"/>
          </a:p>
          <a:p>
            <a:pPr marL="1314450" lvl="2" indent="-514350" eaLnBrk="1" hangingPunct="1">
              <a:buFontTx/>
              <a:buNone/>
            </a:pPr>
            <a:r>
              <a:rPr lang="en-US" sz="2000" smtClean="0"/>
              <a:t>2.     To e</a:t>
            </a:r>
            <a:r>
              <a:rPr lang="en-US" sz="2000" b="1" smtClean="0"/>
              <a:t>ngage in increased research </a:t>
            </a:r>
            <a:r>
              <a:rPr lang="en-US" sz="2000" smtClean="0"/>
              <a:t>on Teaching and Learning</a:t>
            </a:r>
          </a:p>
          <a:p>
            <a:pPr marL="1314450" lvl="2" indent="-514350" eaLnBrk="1" hangingPunct="1">
              <a:buFontTx/>
              <a:buNone/>
            </a:pPr>
            <a:endParaRPr lang="en-US" sz="2000" smtClean="0"/>
          </a:p>
          <a:p>
            <a:pPr marL="1314450" lvl="2" indent="-514350" eaLnBrk="1" hangingPunct="1">
              <a:buFontTx/>
              <a:buNone/>
            </a:pPr>
            <a:r>
              <a:rPr lang="en-US" sz="2000" b="1" smtClean="0"/>
              <a:t>3.    To disseminate research by publishing </a:t>
            </a:r>
            <a:r>
              <a:rPr lang="en-US" sz="2000" smtClean="0"/>
              <a:t>an on-going journal or writing a scholarly book on teaching and learning with exemplary faculty contributing </a:t>
            </a:r>
          </a:p>
          <a:p>
            <a:pPr marL="1314450" lvl="2" indent="-514350" eaLnBrk="1" hangingPunct="1">
              <a:buFontTx/>
              <a:buNone/>
            </a:pPr>
            <a:endParaRPr lang="en-US" sz="2000" smtClean="0"/>
          </a:p>
          <a:p>
            <a:pPr marL="514350" indent="-51435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/>
              <a:t>Continued….</a:t>
            </a:r>
            <a:endParaRPr lang="en-US" sz="20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4953000"/>
          </a:xfrm>
        </p:spPr>
        <p:txBody>
          <a:bodyPr/>
          <a:lstStyle/>
          <a:p>
            <a:pPr marL="1314450" lvl="2" indent="-514350" eaLnBrk="1" hangingPunct="1">
              <a:buFontTx/>
              <a:buNone/>
            </a:pPr>
            <a:r>
              <a:rPr lang="en-US" sz="2000" smtClean="0"/>
              <a:t>4.   To </a:t>
            </a:r>
            <a:r>
              <a:rPr lang="en-US" sz="2000" b="1" smtClean="0"/>
              <a:t>continue to sponsor Conferences </a:t>
            </a:r>
            <a:r>
              <a:rPr lang="en-US" sz="2000" smtClean="0"/>
              <a:t>(i.e. with University of Windsor)</a:t>
            </a:r>
          </a:p>
          <a:p>
            <a:pPr marL="1314450" lvl="2" indent="-514350" eaLnBrk="1" hangingPunct="1">
              <a:buFontTx/>
              <a:buNone/>
            </a:pPr>
            <a:endParaRPr lang="en-US" sz="2000" smtClean="0"/>
          </a:p>
          <a:p>
            <a:pPr marL="1314450" lvl="2" indent="-514350" eaLnBrk="1" hangingPunct="1">
              <a:buFontTx/>
              <a:buNone/>
            </a:pPr>
            <a:r>
              <a:rPr lang="en-US" sz="2000" b="1" smtClean="0"/>
              <a:t>5.   To create and host a “consortium”</a:t>
            </a:r>
            <a:r>
              <a:rPr lang="en-US" sz="2000" smtClean="0"/>
              <a:t> of Centers for Teaching Excellence</a:t>
            </a:r>
          </a:p>
          <a:p>
            <a:pPr marL="1314450" lvl="2" indent="-514350" eaLnBrk="1" hangingPunct="1">
              <a:buFontTx/>
              <a:buNone/>
            </a:pPr>
            <a:endParaRPr lang="en-US" sz="2000" smtClean="0"/>
          </a:p>
          <a:p>
            <a:pPr marL="1314450" lvl="2" indent="-514350" eaLnBrk="1" hangingPunct="1">
              <a:buFontTx/>
              <a:buNone/>
            </a:pPr>
            <a:r>
              <a:rPr lang="en-US" sz="2000" b="1" smtClean="0"/>
              <a:t>6.   To market effective teaching strategies </a:t>
            </a:r>
            <a:r>
              <a:rPr lang="en-US" sz="2000" smtClean="0"/>
              <a:t>that faculty are using through University website, newspaper, facebook, etc.</a:t>
            </a:r>
          </a:p>
          <a:p>
            <a:pPr marL="1314450" lvl="2" indent="-514350" eaLnBrk="1" hangingPunct="1">
              <a:buFontTx/>
              <a:buNone/>
            </a:pPr>
            <a:endParaRPr lang="en-US" sz="2000" smtClean="0"/>
          </a:p>
          <a:p>
            <a:pPr marL="1314450" lvl="2" indent="-514350" eaLnBrk="1" hangingPunct="1">
              <a:buFontTx/>
              <a:buAutoNum type="arabicPeriod" startAt="7"/>
            </a:pPr>
            <a:r>
              <a:rPr lang="en-US" sz="2000" b="1" smtClean="0"/>
              <a:t>To reward and recognize teaching excellence </a:t>
            </a:r>
            <a:r>
              <a:rPr lang="en-US" sz="2000" smtClean="0"/>
              <a:t>through awards, grants, incentives, recognitions, fellows</a:t>
            </a:r>
          </a:p>
          <a:p>
            <a:pPr marL="1314450" lvl="2" indent="-514350" eaLnBrk="1" hangingPunct="1">
              <a:buFontTx/>
              <a:buNone/>
            </a:pPr>
            <a:endParaRPr lang="en-US" sz="2000" smtClean="0"/>
          </a:p>
          <a:p>
            <a:pPr marL="1314450" lvl="2" indent="-514350" eaLnBrk="1" hangingPunct="1">
              <a:buFontTx/>
              <a:buNone/>
            </a:pPr>
            <a:r>
              <a:rPr lang="en-US" sz="2000" b="1" smtClean="0"/>
              <a:t>8.  To recognize and honor excellence in teaching</a:t>
            </a:r>
            <a:r>
              <a:rPr lang="en-US" sz="2000" smtClean="0"/>
              <a:t> through a respected Fellows program</a:t>
            </a:r>
          </a:p>
          <a:p>
            <a:pPr marL="1314450" lvl="2" indent="-514350" eaLnBrk="1" hangingPunct="1">
              <a:buFontTx/>
              <a:buAutoNum type="arabicPeriod"/>
            </a:pPr>
            <a:endParaRPr lang="en-US" sz="2000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dirty="0" smtClean="0"/>
              <a:t>Continued…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495800"/>
          </a:xfrm>
        </p:spPr>
        <p:txBody>
          <a:bodyPr/>
          <a:lstStyle/>
          <a:p>
            <a:pPr marL="1314450" lvl="2" indent="-514350" eaLnBrk="1" hangingPunct="1">
              <a:buFontTx/>
              <a:buNone/>
            </a:pPr>
            <a:r>
              <a:rPr lang="en-US" sz="2000" b="1" smtClean="0"/>
              <a:t>9.   To continue to develop opportunities for grants </a:t>
            </a:r>
            <a:r>
              <a:rPr lang="en-US" sz="2000" smtClean="0"/>
              <a:t>to develop courses, curriculum, attend conferences, acquire teaching resources, teaching research mini-sabbaticals</a:t>
            </a:r>
          </a:p>
          <a:p>
            <a:pPr marL="1314450" lvl="2" indent="-514350" eaLnBrk="1" hangingPunct="1">
              <a:buFontTx/>
              <a:buNone/>
            </a:pPr>
            <a:endParaRPr lang="en-US" sz="2000" smtClean="0"/>
          </a:p>
          <a:p>
            <a:pPr marL="1314450" lvl="2" indent="-514350" eaLnBrk="1" hangingPunct="1">
              <a:buFontTx/>
              <a:buNone/>
            </a:pPr>
            <a:r>
              <a:rPr lang="en-US" sz="2000" smtClean="0"/>
              <a:t>10.  </a:t>
            </a:r>
            <a:r>
              <a:rPr lang="en-US" sz="2000" b="1" smtClean="0"/>
              <a:t>To be a voice throughout the university community </a:t>
            </a:r>
            <a:r>
              <a:rPr lang="en-US" sz="2000" smtClean="0"/>
              <a:t>to promote teaching excellence (i.e. self-study, general education, strategic planning, budget, etc.)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My Action Plan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3246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2400" smtClean="0"/>
              <a:t>Learn Culture of University</a:t>
            </a:r>
          </a:p>
          <a:p>
            <a:pPr eaLnBrk="1" hangingPunct="1"/>
            <a:r>
              <a:rPr lang="en-US" sz="2400" smtClean="0"/>
              <a:t> Listen and learn about university</a:t>
            </a:r>
          </a:p>
          <a:p>
            <a:pPr eaLnBrk="1" hangingPunct="1"/>
            <a:r>
              <a:rPr lang="en-US" sz="2400" smtClean="0"/>
              <a:t> Listen and engage administration, faculty and staff</a:t>
            </a:r>
          </a:p>
          <a:p>
            <a:pPr eaLnBrk="1" hangingPunct="1"/>
            <a:r>
              <a:rPr lang="en-US" sz="2400" smtClean="0"/>
              <a:t> Listen to voice of students- interests, needs, concerns,  ideas </a:t>
            </a:r>
          </a:p>
          <a:p>
            <a:pPr eaLnBrk="1" hangingPunct="1"/>
            <a:r>
              <a:rPr lang="en-US" sz="2400" smtClean="0"/>
              <a:t> Work with an Advisory Board or Committee</a:t>
            </a:r>
          </a:p>
          <a:p>
            <a:pPr eaLnBrk="1" hangingPunct="1"/>
            <a:r>
              <a:rPr lang="en-US" sz="2400" smtClean="0"/>
              <a:t> Work with E-Learning and Instructional Support</a:t>
            </a:r>
          </a:p>
          <a:p>
            <a:pPr eaLnBrk="1" hangingPunct="1"/>
            <a:r>
              <a:rPr lang="en-US" sz="2400" smtClean="0"/>
              <a:t> Look to other Centers</a:t>
            </a:r>
          </a:p>
          <a:p>
            <a:pPr eaLnBrk="1" hangingPunct="1"/>
            <a:r>
              <a:rPr lang="en-US" sz="2400" smtClean="0"/>
              <a:t> Look at research</a:t>
            </a:r>
          </a:p>
          <a:p>
            <a:pPr eaLnBrk="1" hangingPunct="1"/>
            <a:r>
              <a:rPr lang="en-US" sz="2400" smtClean="0"/>
              <a:t> Develop a 5-year plan-Long Range Planning that meshes with University plan</a:t>
            </a:r>
          </a:p>
          <a:p>
            <a:pPr eaLnBrk="1" hangingPunct="1"/>
            <a:r>
              <a:rPr lang="en-US" sz="2400" smtClean="0"/>
              <a:t> Develop a 1-year plan- goals, implementation plan and evaluation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Match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What I bring to the University</a:t>
            </a:r>
          </a:p>
          <a:p>
            <a:pPr eaLnBrk="1" hangingPunct="1"/>
            <a:r>
              <a:rPr lang="en-US" sz="2000" smtClean="0"/>
              <a:t> My passion for teaching and learning</a:t>
            </a:r>
          </a:p>
          <a:p>
            <a:pPr eaLnBrk="1" hangingPunct="1"/>
            <a:r>
              <a:rPr lang="en-US" sz="2000" smtClean="0"/>
              <a:t> My belief in Teaching for All to Learn-meeting diverse needs of students</a:t>
            </a:r>
          </a:p>
          <a:p>
            <a:pPr eaLnBrk="1" hangingPunct="1"/>
            <a:r>
              <a:rPr lang="en-US" sz="2000" smtClean="0"/>
              <a:t> My background and experience in teaching in special education, pedagogy, exemplary teaching practices, supervision, and role as advisory member of UM-Flint’s Center for Learning and Teaching</a:t>
            </a:r>
          </a:p>
          <a:p>
            <a:pPr eaLnBrk="1" hangingPunct="1"/>
            <a:r>
              <a:rPr lang="en-US" sz="2000" smtClean="0"/>
              <a:t> Research in Teaching and Learning in Higher Education</a:t>
            </a:r>
          </a:p>
          <a:p>
            <a:pPr eaLnBrk="1" hangingPunct="1"/>
            <a:r>
              <a:rPr lang="en-US" sz="2000" smtClean="0"/>
              <a:t> Role model</a:t>
            </a:r>
          </a:p>
          <a:p>
            <a:pPr eaLnBrk="1" hangingPunct="1"/>
            <a:r>
              <a:rPr lang="en-US" sz="2000" smtClean="0"/>
              <a:t> Leadership skills and experience</a:t>
            </a:r>
          </a:p>
          <a:p>
            <a:pPr eaLnBrk="1" hangingPunct="1"/>
            <a:r>
              <a:rPr lang="en-US" sz="2000" smtClean="0"/>
              <a:t> Curriculum background</a:t>
            </a:r>
          </a:p>
          <a:p>
            <a:pPr eaLnBrk="1" hangingPunct="1"/>
            <a:r>
              <a:rPr lang="en-US" sz="2000" smtClean="0"/>
              <a:t> Program development</a:t>
            </a:r>
          </a:p>
          <a:p>
            <a:pPr eaLnBrk="1" hangingPunct="1"/>
            <a:r>
              <a:rPr lang="en-US" sz="2000" smtClean="0"/>
              <a:t> Assessment and Evaluation</a:t>
            </a:r>
          </a:p>
          <a:p>
            <a:pPr eaLnBrk="1" hangingPunct="1"/>
            <a:r>
              <a:rPr lang="en-US" sz="2000" smtClean="0"/>
              <a:t> Fresh outside perspective can add to your current way of thinking</a:t>
            </a:r>
          </a:p>
          <a:p>
            <a:pPr eaLnBrk="1" hangingPunct="1">
              <a:buFontTx/>
              <a:buNone/>
            </a:pPr>
            <a:r>
              <a:rPr lang="en-US" smtClean="0"/>
              <a:t>What  the University will offer me</a:t>
            </a:r>
          </a:p>
          <a:p>
            <a:pPr eaLnBrk="1" hangingPunct="1"/>
            <a:r>
              <a:rPr lang="en-US" sz="2000" smtClean="0"/>
              <a:t> The opportunity to actualize what I am most passionate about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Looking forward to Hearing from You</a:t>
            </a:r>
            <a:endParaRPr lang="en-US" sz="3200" dirty="0"/>
          </a:p>
        </p:txBody>
      </p:sp>
      <p:pic>
        <p:nvPicPr>
          <p:cNvPr id="17411" name="Picture 2" descr="C:\Users\jableser.FLINT-NT\Desktop\jableserpi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1113" y="2470150"/>
            <a:ext cx="2390775" cy="2755900"/>
          </a:xfrm>
          <a:noFill/>
        </p:spPr>
      </p:pic>
      <p:sp>
        <p:nvSpPr>
          <p:cNvPr id="17412" name="Content Placeholder 4"/>
          <p:cNvSpPr>
            <a:spLocks noGrp="1"/>
          </p:cNvSpPr>
          <p:nvPr>
            <p:ph sz="half" idx="2"/>
          </p:nvPr>
        </p:nvSpPr>
        <p:spPr>
          <a:xfrm>
            <a:off x="4114800" y="2743200"/>
            <a:ext cx="4572000" cy="3352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Judith Ableser  Ph.D - Director</a:t>
            </a:r>
          </a:p>
          <a:p>
            <a:pPr>
              <a:buFontTx/>
              <a:buNone/>
            </a:pPr>
            <a:r>
              <a:rPr lang="en-US" sz="1600" smtClean="0"/>
              <a:t>Center for Excellence in Teaching and Learning</a:t>
            </a:r>
          </a:p>
          <a:p>
            <a:pPr>
              <a:buFontTx/>
              <a:buNone/>
            </a:pPr>
            <a:r>
              <a:rPr lang="en-US" sz="1600" smtClean="0"/>
              <a:t>Oakland University</a:t>
            </a:r>
          </a:p>
          <a:p>
            <a:pPr>
              <a:buFontTx/>
              <a:buNone/>
            </a:pPr>
            <a:r>
              <a:rPr lang="en-US" sz="1600" smtClean="0"/>
              <a:t>200D Elliot Hall</a:t>
            </a:r>
          </a:p>
          <a:p>
            <a:pPr>
              <a:buFontTx/>
              <a:buNone/>
            </a:pPr>
            <a:r>
              <a:rPr lang="en-US" sz="1600" smtClean="0"/>
              <a:t>Rochester, MI 48309-4401</a:t>
            </a:r>
          </a:p>
          <a:p>
            <a:pPr>
              <a:buFontTx/>
              <a:buNone/>
            </a:pPr>
            <a:r>
              <a:rPr lang="en-US" sz="1600" smtClean="0"/>
              <a:t>248-370-2455</a:t>
            </a:r>
          </a:p>
          <a:p>
            <a:pPr>
              <a:buFontTx/>
              <a:buNone/>
            </a:pPr>
            <a:r>
              <a:rPr lang="en-US" sz="1600" smtClean="0"/>
              <a:t>ableser@oakland.edu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What I bring to this Role:  Who I 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spcAft>
                <a:spcPts val="1000"/>
              </a:spcAft>
              <a:defRPr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0" y="762000"/>
          <a:ext cx="9144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Vision for CETL….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 eaLnBrk="1" hangingPunct="1"/>
            <a:r>
              <a:rPr lang="en-US" sz="2800" b="1" smtClean="0"/>
              <a:t>OU’s VISION + MY VISION= OUR SHARED VISION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 Dream Big…Plan Realistically…Implement Effectively…..Evaluate for ongoing improvement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Plan Realistically- based on practical support and resources</a:t>
            </a:r>
          </a:p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Build upon Oakland’s Strong Foundation for</a:t>
            </a:r>
            <a:br>
              <a:rPr lang="en-US" sz="2800" dirty="0" smtClean="0"/>
            </a:br>
            <a:r>
              <a:rPr lang="en-US" sz="2800" dirty="0" smtClean="0"/>
              <a:t> Teaching and Learning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endParaRPr lang="en-US" sz="1800" smtClean="0"/>
          </a:p>
          <a:p>
            <a:pPr marL="514350" indent="-514350" eaLnBrk="1" hangingPunct="1">
              <a:buFontTx/>
              <a:buNone/>
            </a:pPr>
            <a:r>
              <a:rPr lang="en-US" sz="1800" smtClean="0"/>
              <a:t>1. </a:t>
            </a:r>
            <a:r>
              <a:rPr lang="en-US" sz="1600" smtClean="0"/>
              <a:t>Mission of the Center for Excellence in Teaching</a:t>
            </a:r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    i) To support faculty efforts to improve teaching by creating learning environments in which our diverse student body achieves maximal learning potential</a:t>
            </a:r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    ii) to promote a culture throughout the university which values and rewards effective teaching, and respects and supports individual differences among learners</a:t>
            </a:r>
          </a:p>
          <a:p>
            <a:pPr marL="514350" indent="-514350" eaLnBrk="1" hangingPunct="1">
              <a:buFontTx/>
              <a:buNone/>
            </a:pPr>
            <a:endParaRPr lang="en-US" sz="1600" smtClean="0"/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2.  Mission of the University</a:t>
            </a:r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	i) Excellent and Relevant Instruction ***</a:t>
            </a:r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        ii) Research and Scholarship</a:t>
            </a:r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       iii) Public Service</a:t>
            </a:r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        iv) Student Development</a:t>
            </a:r>
          </a:p>
          <a:p>
            <a:pPr marL="514350" indent="-514350" eaLnBrk="1" hangingPunct="1">
              <a:buFontTx/>
              <a:buNone/>
            </a:pPr>
            <a:endParaRPr lang="en-US" sz="1600" smtClean="0"/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3.  Foundations of Excellence</a:t>
            </a:r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 </a:t>
            </a:r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4.   NCA Self- Study</a:t>
            </a:r>
          </a:p>
          <a:p>
            <a:pPr marL="514350" indent="-514350" eaLnBrk="1" hangingPunct="1">
              <a:buFontTx/>
              <a:buNone/>
            </a:pPr>
            <a:endParaRPr lang="en-US" sz="1600" smtClean="0"/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5.   Advisory and support from the Teaching and Learning Committee</a:t>
            </a:r>
          </a:p>
          <a:p>
            <a:pPr marL="514350" indent="-514350" eaLnBrk="1" hangingPunct="1">
              <a:buFontTx/>
              <a:buNone/>
            </a:pPr>
            <a:endParaRPr lang="en-US" sz="1600" smtClean="0"/>
          </a:p>
          <a:p>
            <a:pPr marL="514350" indent="-514350" eaLnBrk="1" hangingPunct="1">
              <a:buFontTx/>
              <a:buNone/>
            </a:pPr>
            <a:r>
              <a:rPr lang="en-US" sz="1600" smtClean="0"/>
              <a:t>6.   E-Learning and Instructional Support Services</a:t>
            </a:r>
          </a:p>
          <a:p>
            <a:pPr marL="514350" indent="-514350" eaLnBrk="1" hangingPunct="1">
              <a:buFontTx/>
              <a:buNone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GOAL: TO ENHANCE THE UNIVERSITY COMMUNITY BY PROMOTING A CULTURE OF TEACHING AND LEARNING EXCELLENCE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sz="2000" b="1" dirty="0" smtClean="0"/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400" b="1" dirty="0" smtClean="0"/>
              <a:t>Learning</a:t>
            </a:r>
            <a:r>
              <a:rPr lang="en-US" sz="2400" dirty="0" smtClean="0"/>
              <a:t>- learning outcomes, assessment of learning, critical thinking, skills, knowledge, dispositions</a:t>
            </a:r>
          </a:p>
          <a:p>
            <a:pPr marL="457200" indent="-457200" eaLnBrk="1" hangingPunct="1">
              <a:buFontTx/>
              <a:buNone/>
              <a:defRPr/>
            </a:pPr>
            <a:endParaRPr lang="en-US" sz="2400" dirty="0" smtClean="0"/>
          </a:p>
          <a:p>
            <a:pPr marL="457200" indent="-457200" eaLnBrk="1" hangingPunct="1">
              <a:buFontTx/>
              <a:buAutoNum type="arabicPeriod" startAt="2"/>
              <a:defRPr/>
            </a:pPr>
            <a:r>
              <a:rPr lang="en-US" sz="2400" b="1" dirty="0" smtClean="0"/>
              <a:t>Students</a:t>
            </a:r>
            <a:r>
              <a:rPr lang="en-US" sz="2400" dirty="0" smtClean="0"/>
              <a:t>- ways to enhance meeting diverse student needs, engaging students, faculty-student interactions, student success and student satisfaction</a:t>
            </a:r>
          </a:p>
          <a:p>
            <a:pPr marL="457200" indent="-457200" eaLnBrk="1" hangingPunct="1">
              <a:buFontTx/>
              <a:buNone/>
              <a:defRPr/>
            </a:pPr>
            <a:endParaRPr lang="en-US" sz="2400" dirty="0" smtClean="0"/>
          </a:p>
          <a:p>
            <a:pPr marL="457200" indent="-457200" eaLnBrk="1" hangingPunct="1">
              <a:buFontTx/>
              <a:buNone/>
              <a:defRPr/>
            </a:pPr>
            <a:r>
              <a:rPr lang="en-US" sz="2400" b="1" dirty="0" smtClean="0"/>
              <a:t>3.  Teaching</a:t>
            </a:r>
            <a:r>
              <a:rPr lang="en-US" sz="2400" dirty="0" smtClean="0"/>
              <a:t>- exemplary practice, strategies and techniques, UDL, D.I., inquiry, service-learning, field, experiential, problem-based, authentic assignments and assessments, rubrics, constructivist approaches, teaching for all to learn, on-line effective strategies</a:t>
            </a:r>
          </a:p>
          <a:p>
            <a:pPr marL="457200" indent="-457200" eaLnBrk="1" hangingPunct="1"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 algn="l">
              <a:defRPr/>
            </a:pPr>
            <a:r>
              <a:rPr lang="en-US" sz="2400" dirty="0" smtClean="0"/>
              <a:t>Continued…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marL="457200" indent="-457200" eaLnBrk="1" hangingPunct="1">
              <a:buFontTx/>
              <a:buNone/>
              <a:defRPr/>
            </a:pPr>
            <a:r>
              <a:rPr lang="en-US" sz="2400" dirty="0" smtClean="0"/>
              <a:t>4.  </a:t>
            </a:r>
            <a:r>
              <a:rPr lang="en-US" sz="2400" b="1" dirty="0" smtClean="0"/>
              <a:t>Faculty Support- </a:t>
            </a:r>
            <a:r>
              <a:rPr lang="en-US" sz="2400" dirty="0" smtClean="0"/>
              <a:t>Mentorship, reflective practice, new faculty, adjunct   support, exemplary faculty fellows, reward and recognize value of teaching.</a:t>
            </a:r>
          </a:p>
          <a:p>
            <a:pPr marL="457200" indent="-457200" eaLnBrk="1" hangingPunct="1">
              <a:buFontTx/>
              <a:buNone/>
              <a:defRPr/>
            </a:pPr>
            <a:endParaRPr lang="en-US" sz="2400" dirty="0" smtClean="0"/>
          </a:p>
          <a:p>
            <a:pPr marL="457200" indent="-457200" eaLnBrk="1" hangingPunct="1">
              <a:buFontTx/>
              <a:buAutoNum type="arabicPeriod" startAt="5"/>
              <a:defRPr/>
            </a:pPr>
            <a:r>
              <a:rPr lang="en-US" sz="2400" b="1" dirty="0" smtClean="0"/>
              <a:t>Assessment</a:t>
            </a:r>
            <a:r>
              <a:rPr lang="en-US" sz="2400" dirty="0" smtClean="0"/>
              <a:t>- of learning, of class, of course, of program, etc.</a:t>
            </a:r>
          </a:p>
          <a:p>
            <a:pPr marL="457200" indent="-457200" eaLnBrk="1" hangingPunct="1">
              <a:buFontTx/>
              <a:buNone/>
              <a:defRPr/>
            </a:pPr>
            <a:endParaRPr lang="en-US" sz="2400" dirty="0" smtClean="0"/>
          </a:p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sz="2400" b="1" dirty="0" smtClean="0"/>
              <a:t>Curriculum</a:t>
            </a:r>
            <a:r>
              <a:rPr lang="en-US" sz="2400" dirty="0" smtClean="0"/>
              <a:t>- course design, new program development, program evaluation</a:t>
            </a:r>
          </a:p>
          <a:p>
            <a:pPr marL="457200" indent="-457200" eaLnBrk="1" hangingPunct="1">
              <a:buFontTx/>
              <a:buNone/>
              <a:defRPr/>
            </a:pPr>
            <a:endParaRPr lang="en-US" sz="2400" dirty="0" smtClean="0"/>
          </a:p>
          <a:p>
            <a:pPr marL="457200" indent="-457200" eaLnBrk="1" hangingPunct="1">
              <a:buFontTx/>
              <a:buNone/>
              <a:defRPr/>
            </a:pPr>
            <a:r>
              <a:rPr lang="en-US" sz="2400" b="1" dirty="0" smtClean="0"/>
              <a:t>7.   Research and Dissemination </a:t>
            </a:r>
            <a:r>
              <a:rPr lang="en-US" sz="2400" dirty="0" smtClean="0"/>
              <a:t>of faculty work in teaching and learning- Raise awareness of excellence on campus</a:t>
            </a:r>
          </a:p>
          <a:p>
            <a:pPr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sz="3200" dirty="0" smtClean="0"/>
              <a:t>Ideas for Implementation based on the Mission of the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  <a:defRPr/>
            </a:pPr>
            <a:endParaRPr lang="en-US" sz="2400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sz="2400" dirty="0" smtClean="0"/>
              <a:t>To support faculty efforts to improve teaching by creating learning environments in which our diverse student body achieves maximal learning potential</a:t>
            </a:r>
          </a:p>
          <a:p>
            <a:pPr marL="514350" indent="-514350" eaLnBrk="1" hangingPunct="1">
              <a:buFontTx/>
              <a:buNone/>
              <a:defRPr/>
            </a:pPr>
            <a:endParaRPr lang="en-US" sz="2400" dirty="0" smtClean="0"/>
          </a:p>
          <a:p>
            <a:pPr marL="914400" lvl="1" indent="-514350" eaLnBrk="1" hangingPunct="1">
              <a:buFontTx/>
              <a:buNone/>
              <a:defRPr/>
            </a:pPr>
            <a:r>
              <a:rPr lang="en-US" sz="1400" b="1" dirty="0" smtClean="0">
                <a:ea typeface="+mn-ea"/>
              </a:rPr>
              <a:t>1</a:t>
            </a:r>
            <a:r>
              <a:rPr lang="en-US" sz="2000" b="1" dirty="0" smtClean="0">
                <a:ea typeface="+mn-ea"/>
              </a:rPr>
              <a:t>.   Mentor New Faculty- </a:t>
            </a:r>
            <a:r>
              <a:rPr lang="en-US" sz="2000" dirty="0" smtClean="0">
                <a:ea typeface="+mn-ea"/>
              </a:rPr>
              <a:t>in teaching strategies, understanding diverse 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en-US" sz="2000" dirty="0" smtClean="0">
                <a:ea typeface="+mn-ea"/>
              </a:rPr>
              <a:t>      learners, balancing and integrating teaching research and service,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en-US" sz="2000" dirty="0" smtClean="0">
                <a:ea typeface="+mn-ea"/>
              </a:rPr>
              <a:t>      building upon the mentorship program</a:t>
            </a:r>
          </a:p>
          <a:p>
            <a:pPr marL="914400" lvl="1" indent="-514350" eaLnBrk="1" hangingPunct="1">
              <a:buFontTx/>
              <a:buNone/>
              <a:defRPr/>
            </a:pPr>
            <a:endParaRPr lang="en-US" sz="2000" dirty="0" smtClean="0">
              <a:ea typeface="+mn-ea"/>
            </a:endParaRPr>
          </a:p>
          <a:p>
            <a:pPr marL="914400" lvl="1" indent="-514350" eaLnBrk="1" hangingPunct="1">
              <a:buFontTx/>
              <a:buNone/>
              <a:defRPr/>
            </a:pPr>
            <a:r>
              <a:rPr lang="en-US" sz="2000" b="1" dirty="0" smtClean="0">
                <a:ea typeface="+mn-ea"/>
              </a:rPr>
              <a:t>2.   Support for adjuncts- </a:t>
            </a:r>
            <a:r>
              <a:rPr lang="en-US" sz="2000" dirty="0" smtClean="0">
                <a:ea typeface="+mn-ea"/>
              </a:rPr>
              <a:t>improved communication, teaching support, blogs</a:t>
            </a:r>
          </a:p>
          <a:p>
            <a:pPr marL="914400" lvl="1" indent="-514350" eaLnBrk="1" hangingPunct="1">
              <a:buFontTx/>
              <a:buNone/>
              <a:defRPr/>
            </a:pPr>
            <a:endParaRPr lang="en-US" sz="2000" dirty="0" smtClean="0">
              <a:ea typeface="+mn-ea"/>
            </a:endParaRPr>
          </a:p>
          <a:p>
            <a:pPr marL="914400" lvl="1" indent="-514350" eaLnBrk="1" hangingPunct="1">
              <a:buFontTx/>
              <a:buNone/>
              <a:defRPr/>
            </a:pPr>
            <a:endParaRPr lang="en-US" sz="2000" dirty="0" smtClean="0">
              <a:ea typeface="+mn-ea"/>
            </a:endParaRPr>
          </a:p>
          <a:p>
            <a:pPr marL="914400" lvl="1" indent="-514350" eaLnBrk="1" hangingPunct="1">
              <a:buFontTx/>
              <a:buNone/>
              <a:defRPr/>
            </a:pPr>
            <a:r>
              <a:rPr lang="en-US" sz="2000" dirty="0" smtClean="0">
                <a:ea typeface="+mn-ea"/>
              </a:rPr>
              <a:t>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257800"/>
          </a:xfrm>
        </p:spPr>
        <p:txBody>
          <a:bodyPr/>
          <a:lstStyle/>
          <a:p>
            <a:pPr marL="914400" lvl="1" indent="-514350" eaLnBrk="1" hangingPunct="1">
              <a:buFontTx/>
              <a:buAutoNum type="arabicPeriod" startAt="3"/>
            </a:pPr>
            <a:r>
              <a:rPr lang="en-US" sz="2000" b="1" smtClean="0"/>
              <a:t>Engage tenured faculty </a:t>
            </a:r>
            <a:r>
              <a:rPr lang="en-US" sz="2000" smtClean="0"/>
              <a:t>in ongoing learning and reflective practice </a:t>
            </a:r>
          </a:p>
          <a:p>
            <a:pPr marL="914400" lvl="1" indent="-514350" eaLnBrk="1" hangingPunct="1">
              <a:buFontTx/>
              <a:buNone/>
            </a:pPr>
            <a:endParaRPr lang="en-US" sz="2000" smtClean="0"/>
          </a:p>
          <a:p>
            <a:pPr marL="914400" lvl="1" indent="-514350" eaLnBrk="1" hangingPunct="1">
              <a:buFontTx/>
              <a:buAutoNum type="arabicPeriod" startAt="4"/>
            </a:pPr>
            <a:r>
              <a:rPr lang="en-US" sz="2000" b="1" smtClean="0"/>
              <a:t>Provide 1:1 support to faculty  for  improvement </a:t>
            </a:r>
            <a:r>
              <a:rPr lang="en-US" sz="2000" smtClean="0"/>
              <a:t>(not evaluative…that is  the role of the deans and tenure committees)  using reflective practice, video analysis</a:t>
            </a:r>
          </a:p>
          <a:p>
            <a:pPr marL="914400" lvl="1" indent="-514350" eaLnBrk="1" hangingPunct="1">
              <a:buFontTx/>
              <a:buNone/>
            </a:pPr>
            <a:endParaRPr lang="en-US" sz="2000" smtClean="0"/>
          </a:p>
          <a:p>
            <a:pPr marL="914400" lvl="1" indent="-514350" eaLnBrk="1" hangingPunct="1">
              <a:buFontTx/>
              <a:buAutoNum type="arabicPeriod" startAt="5"/>
            </a:pPr>
            <a:r>
              <a:rPr lang="en-US" sz="2000" b="1" smtClean="0"/>
              <a:t>To continue to develop assessment of learning and learning outcomes</a:t>
            </a:r>
          </a:p>
          <a:p>
            <a:pPr marL="914400" lvl="1" indent="-514350" eaLnBrk="1" hangingPunct="1">
              <a:buFontTx/>
              <a:buNone/>
            </a:pPr>
            <a:endParaRPr lang="en-US" sz="2000" b="1" smtClean="0"/>
          </a:p>
          <a:p>
            <a:pPr marL="914400" lvl="1" indent="-514350" eaLnBrk="1" hangingPunct="1">
              <a:buFontTx/>
              <a:buAutoNum type="arabicPeriod" startAt="6"/>
            </a:pPr>
            <a:r>
              <a:rPr lang="en-US" sz="2000" b="1" smtClean="0"/>
              <a:t>To enhance Course Evaluations </a:t>
            </a:r>
            <a:r>
              <a:rPr lang="en-US" sz="2000" smtClean="0"/>
              <a:t>and other assessment tools- to assess course + student satisfaction (most evaluations focus on satisfaction of  students…which is important but doesn’t necessarily allow for effective reflective practice  by the faculty)</a:t>
            </a:r>
          </a:p>
          <a:p>
            <a:pPr marL="914400" lvl="1" indent="-514350" eaLnBrk="1" hangingPunct="1">
              <a:buFontTx/>
              <a:buNone/>
            </a:pPr>
            <a:endParaRPr lang="en-US" sz="2000" smtClean="0"/>
          </a:p>
          <a:p>
            <a:pPr marL="914400" lvl="1" indent="-514350" eaLnBrk="1" hangingPunct="1">
              <a:buFontTx/>
              <a:buAutoNum type="arabicPeriod" startAt="6"/>
            </a:pPr>
            <a:r>
              <a:rPr lang="en-US" sz="2000" b="1" smtClean="0"/>
              <a:t>To collaborate with E-Learning </a:t>
            </a:r>
            <a:r>
              <a:rPr lang="en-US" sz="2000" smtClean="0"/>
              <a:t>and Instructional Support Services</a:t>
            </a:r>
          </a:p>
          <a:p>
            <a:pPr marL="914400" lvl="1" indent="-514350" eaLnBrk="1" hangingPunct="1">
              <a:buFontTx/>
              <a:buAutoNum type="arabicPeriod" startAt="4"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/>
              <a:t>Continued…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914400" lvl="1" indent="-514350" eaLnBrk="1" hangingPunct="1">
              <a:buFontTx/>
              <a:buAutoNum type="arabicPeriod" startAt="7"/>
            </a:pPr>
            <a:r>
              <a:rPr lang="en-US" sz="2000" b="1" smtClean="0"/>
              <a:t>To enhance Curriculum Development and enhance New Program Development- </a:t>
            </a:r>
            <a:r>
              <a:rPr lang="en-US" sz="2000" smtClean="0"/>
              <a:t>Support in designing, implementing and evaluating curriculum</a:t>
            </a:r>
          </a:p>
          <a:p>
            <a:pPr marL="914400" lvl="1" indent="-514350" eaLnBrk="1" hangingPunct="1">
              <a:buFontTx/>
              <a:buNone/>
            </a:pPr>
            <a:endParaRPr lang="en-US" sz="2000" smtClean="0"/>
          </a:p>
          <a:p>
            <a:pPr marL="914400" lvl="1" indent="-514350" eaLnBrk="1" hangingPunct="1">
              <a:buFontTx/>
              <a:buAutoNum type="arabicPeriod" startAt="8"/>
            </a:pPr>
            <a:r>
              <a:rPr lang="en-US" sz="2000" b="1" smtClean="0"/>
              <a:t>To provide resources- </a:t>
            </a:r>
            <a:r>
              <a:rPr lang="en-US" sz="2000" smtClean="0"/>
              <a:t>journals, conferences, grants, workshops, seminars, webinars, videos, video analysis</a:t>
            </a:r>
          </a:p>
          <a:p>
            <a:pPr marL="914400" lvl="1" indent="-514350" eaLnBrk="1" hangingPunct="1">
              <a:buFontTx/>
              <a:buNone/>
            </a:pPr>
            <a:endParaRPr lang="en-US" sz="2000" smtClean="0"/>
          </a:p>
          <a:p>
            <a:pPr marL="914400" lvl="1" indent="-514350" eaLnBrk="1" hangingPunct="1">
              <a:buFontTx/>
              <a:buNone/>
            </a:pPr>
            <a:r>
              <a:rPr lang="en-US" sz="2000" smtClean="0"/>
              <a:t>9.   </a:t>
            </a:r>
            <a:r>
              <a:rPr lang="en-US" sz="2000" b="1" smtClean="0"/>
              <a:t>To provide opportunities for ideas to be shared and flourish- </a:t>
            </a:r>
            <a:r>
              <a:rPr lang="en-US" sz="2000" smtClean="0"/>
              <a:t>, Professional Learning Communities/Teaching Circles, blogs, newsletters, place to simply sit, have coffee and brainstorm </a:t>
            </a:r>
          </a:p>
          <a:p>
            <a:pPr marL="914400" lvl="1" indent="-514350" eaLnBrk="1" hangingPunct="1">
              <a:buFontTx/>
              <a:buNone/>
            </a:pPr>
            <a:endParaRPr lang="en-US" sz="1800" smtClean="0"/>
          </a:p>
          <a:p>
            <a:pPr marL="1771650" lvl="3" indent="-514350" eaLnBrk="1" hangingPunct="1">
              <a:buFontTx/>
              <a:buNone/>
            </a:pPr>
            <a:endParaRPr lang="en-US" sz="1200" smtClean="0"/>
          </a:p>
          <a:p>
            <a:pPr marL="914400" lvl="1" indent="-514350" eaLnBrk="1" hangingPunct="1">
              <a:buFontTx/>
              <a:buNone/>
            </a:pPr>
            <a:endParaRPr lang="en-US" sz="800" smtClean="0"/>
          </a:p>
          <a:p>
            <a:pPr marL="914400" lvl="1" indent="-514350" eaLnBrk="1" hangingPunct="1">
              <a:buFontTx/>
              <a:buAutoNum type="arabicPeriod"/>
            </a:pPr>
            <a:endParaRPr lang="en-US" sz="2000" smtClean="0"/>
          </a:p>
          <a:p>
            <a:pPr marL="1314450" lvl="2" indent="-514350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1087</Words>
  <Application>Microsoft Office PowerPoint</Application>
  <PresentationFormat>On-screen Show (4:3)</PresentationFormat>
  <Paragraphs>180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Calibri</vt:lpstr>
      <vt:lpstr>Mountain Top</vt:lpstr>
      <vt:lpstr>Actualizing the Vision for the Center for Excellence in Teaching and Learning (CETL):   From the Perspective of the Director</vt:lpstr>
      <vt:lpstr>What I bring to this Role:  Who I am</vt:lpstr>
      <vt:lpstr>Vision for CETL….</vt:lpstr>
      <vt:lpstr>Build upon Oakland’s Strong Foundation for  Teaching and Learning</vt:lpstr>
      <vt:lpstr>   GOAL: TO ENHANCE THE UNIVERSITY COMMUNITY BY PROMOTING A CULTURE OF TEACHING AND LEARNING EXCELLENCE </vt:lpstr>
      <vt:lpstr>Continued…</vt:lpstr>
      <vt:lpstr> Ideas for Implementation based on the Mission of the Center</vt:lpstr>
      <vt:lpstr>Slide 8</vt:lpstr>
      <vt:lpstr>Continued…</vt:lpstr>
      <vt:lpstr>Continued…</vt:lpstr>
      <vt:lpstr>Continued….</vt:lpstr>
      <vt:lpstr>Continued…</vt:lpstr>
      <vt:lpstr>My Action Plan</vt:lpstr>
      <vt:lpstr>The Match</vt:lpstr>
      <vt:lpstr>Looking forward to Hearing from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and Challenges of the  Child and Youth Care Practitioner (CYCP):  Violence Prevention and Crisis Intervention in the Schools</dc:title>
  <dc:creator>jableser</dc:creator>
  <cp:lastModifiedBy>flattery</cp:lastModifiedBy>
  <cp:revision>73</cp:revision>
  <dcterms:created xsi:type="dcterms:W3CDTF">2006-02-14T18:14:44Z</dcterms:created>
  <dcterms:modified xsi:type="dcterms:W3CDTF">2011-12-05T13:18:54Z</dcterms:modified>
</cp:coreProperties>
</file>