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3"/>
  </p:notesMasterIdLst>
  <p:sldIdLst>
    <p:sldId id="474" r:id="rId2"/>
    <p:sldId id="563" r:id="rId3"/>
    <p:sldId id="469" r:id="rId4"/>
    <p:sldId id="470" r:id="rId5"/>
    <p:sldId id="498" r:id="rId6"/>
    <p:sldId id="476" r:id="rId7"/>
    <p:sldId id="475" r:id="rId8"/>
    <p:sldId id="562" r:id="rId9"/>
    <p:sldId id="477" r:id="rId10"/>
    <p:sldId id="510" r:id="rId11"/>
    <p:sldId id="543" r:id="rId12"/>
    <p:sldId id="509" r:id="rId13"/>
    <p:sldId id="496" r:id="rId14"/>
    <p:sldId id="495" r:id="rId15"/>
    <p:sldId id="494" r:id="rId16"/>
    <p:sldId id="493" r:id="rId17"/>
    <p:sldId id="492" r:id="rId18"/>
    <p:sldId id="491" r:id="rId19"/>
    <p:sldId id="490" r:id="rId20"/>
    <p:sldId id="489" r:id="rId21"/>
    <p:sldId id="488" r:id="rId22"/>
    <p:sldId id="487" r:id="rId23"/>
    <p:sldId id="486" r:id="rId24"/>
    <p:sldId id="485" r:id="rId25"/>
    <p:sldId id="503" r:id="rId26"/>
    <p:sldId id="551" r:id="rId27"/>
    <p:sldId id="552" r:id="rId28"/>
    <p:sldId id="553" r:id="rId29"/>
    <p:sldId id="484" r:id="rId30"/>
    <p:sldId id="504" r:id="rId31"/>
    <p:sldId id="554" r:id="rId32"/>
    <p:sldId id="481" r:id="rId33"/>
    <p:sldId id="508" r:id="rId34"/>
    <p:sldId id="559" r:id="rId35"/>
    <p:sldId id="556" r:id="rId36"/>
    <p:sldId id="555" r:id="rId37"/>
    <p:sldId id="560" r:id="rId38"/>
    <p:sldId id="501" r:id="rId39"/>
    <p:sldId id="557" r:id="rId40"/>
    <p:sldId id="558" r:id="rId41"/>
    <p:sldId id="500" r:id="rId42"/>
    <p:sldId id="512" r:id="rId43"/>
    <p:sldId id="515" r:id="rId44"/>
    <p:sldId id="516" r:id="rId45"/>
    <p:sldId id="517" r:id="rId46"/>
    <p:sldId id="518" r:id="rId47"/>
    <p:sldId id="519" r:id="rId48"/>
    <p:sldId id="520" r:id="rId49"/>
    <p:sldId id="521" r:id="rId50"/>
    <p:sldId id="522" r:id="rId51"/>
    <p:sldId id="511" r:id="rId52"/>
    <p:sldId id="523" r:id="rId53"/>
    <p:sldId id="524" r:id="rId54"/>
    <p:sldId id="525" r:id="rId55"/>
    <p:sldId id="526" r:id="rId56"/>
    <p:sldId id="527" r:id="rId57"/>
    <p:sldId id="528" r:id="rId58"/>
    <p:sldId id="529" r:id="rId59"/>
    <p:sldId id="532" r:id="rId60"/>
    <p:sldId id="530" r:id="rId61"/>
    <p:sldId id="533" r:id="rId62"/>
    <p:sldId id="534" r:id="rId63"/>
    <p:sldId id="536" r:id="rId64"/>
    <p:sldId id="537" r:id="rId65"/>
    <p:sldId id="538" r:id="rId66"/>
    <p:sldId id="539" r:id="rId67"/>
    <p:sldId id="561" r:id="rId68"/>
    <p:sldId id="467" r:id="rId69"/>
    <p:sldId id="466" r:id="rId70"/>
    <p:sldId id="449" r:id="rId71"/>
    <p:sldId id="439" r:id="rId72"/>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75" autoAdjust="0"/>
  </p:normalViewPr>
  <p:slideViewPr>
    <p:cSldViewPr>
      <p:cViewPr varScale="1">
        <p:scale>
          <a:sx n="24" d="100"/>
          <a:sy n="24" d="100"/>
        </p:scale>
        <p:origin x="1752"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0CC52-F85F-41CD-96A2-CB980DC2D3D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286519C-6BC5-49BE-A4A5-4491138B98F5}">
      <dgm:prSet phldrT="[Text]"/>
      <dgm:spPr>
        <a:xfrm>
          <a:off x="1324481" y="644356"/>
          <a:ext cx="766725" cy="30490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ANC </a:t>
          </a:r>
          <a:r>
            <a:rPr lang="en-US" b="1" dirty="0" smtClean="0">
              <a:solidFill>
                <a:sysClr val="window" lastClr="FFFFFF"/>
              </a:solidFill>
              <a:latin typeface="Calibri"/>
              <a:ea typeface="+mn-ea"/>
              <a:cs typeface="+mn-cs"/>
            </a:rPr>
            <a:t>Group 1</a:t>
          </a:r>
        </a:p>
        <a:p>
          <a:r>
            <a:rPr lang="en-US" b="1" dirty="0" smtClean="0">
              <a:solidFill>
                <a:sysClr val="window" lastClr="FFFFFF"/>
              </a:solidFill>
              <a:latin typeface="Calibri"/>
              <a:ea typeface="+mn-ea"/>
              <a:cs typeface="+mn-cs"/>
            </a:rPr>
            <a:t>(Fall </a:t>
          </a:r>
          <a:r>
            <a:rPr lang="en-US" b="1" dirty="0">
              <a:solidFill>
                <a:sysClr val="window" lastClr="FFFFFF"/>
              </a:solidFill>
              <a:latin typeface="Calibri"/>
              <a:ea typeface="+mn-ea"/>
              <a:cs typeface="+mn-cs"/>
            </a:rPr>
            <a:t>2011)</a:t>
          </a:r>
        </a:p>
      </dgm:t>
    </dgm:pt>
    <dgm:pt modelId="{20C81094-70E6-4B67-8657-85ACB7790138}" type="parTrans" cxnId="{37527A15-D158-4562-9731-E0AFCEB62B62}">
      <dgm:prSet/>
      <dgm:spPr/>
      <dgm:t>
        <a:bodyPr/>
        <a:lstStyle/>
        <a:p>
          <a:endParaRPr lang="en-US"/>
        </a:p>
      </dgm:t>
    </dgm:pt>
    <dgm:pt modelId="{871155D9-0996-48D5-81F6-ED581103BF98}" type="sibTrans" cxnId="{37527A15-D158-4562-9731-E0AFCEB62B62}">
      <dgm:prSet/>
      <dgm:spPr>
        <a:xfrm>
          <a:off x="1601305" y="344149"/>
          <a:ext cx="1109463" cy="1109463"/>
        </a:xfrm>
        <a:solidFill>
          <a:srgbClr val="4F81BD">
            <a:tint val="60000"/>
            <a:hueOff val="0"/>
            <a:satOff val="0"/>
            <a:lumOff val="0"/>
            <a:alphaOff val="0"/>
          </a:srgbClr>
        </a:solidFill>
        <a:ln>
          <a:noFill/>
        </a:ln>
        <a:effectLst/>
      </dgm:spPr>
      <dgm:t>
        <a:bodyPr/>
        <a:lstStyle/>
        <a:p>
          <a:endParaRPr lang="en-US"/>
        </a:p>
      </dgm:t>
    </dgm:pt>
    <dgm:pt modelId="{9B19C9CB-06F6-4A76-AD33-17DA8C297E35}">
      <dgm:prSet phldrT="[Text]"/>
      <dgm:spPr>
        <a:xfrm>
          <a:off x="2455677" y="1355792"/>
          <a:ext cx="766725" cy="30490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ANC Group 2 </a:t>
          </a:r>
          <a:endParaRPr lang="en-US" b="1" dirty="0" smtClean="0">
            <a:solidFill>
              <a:sysClr val="window" lastClr="FFFFFF"/>
            </a:solidFill>
            <a:latin typeface="Calibri"/>
            <a:ea typeface="+mn-ea"/>
            <a:cs typeface="+mn-cs"/>
          </a:endParaRPr>
        </a:p>
        <a:p>
          <a:r>
            <a:rPr lang="en-US" b="1" dirty="0" smtClean="0">
              <a:solidFill>
                <a:sysClr val="window" lastClr="FFFFFF"/>
              </a:solidFill>
              <a:latin typeface="Calibri"/>
              <a:ea typeface="+mn-ea"/>
              <a:cs typeface="+mn-cs"/>
            </a:rPr>
            <a:t>(</a:t>
          </a:r>
          <a:r>
            <a:rPr lang="en-US" b="1" dirty="0">
              <a:solidFill>
                <a:sysClr val="window" lastClr="FFFFFF"/>
              </a:solidFill>
              <a:latin typeface="Calibri"/>
              <a:ea typeface="+mn-ea"/>
              <a:cs typeface="+mn-cs"/>
            </a:rPr>
            <a:t>Spring 2012)</a:t>
          </a:r>
        </a:p>
      </dgm:t>
    </dgm:pt>
    <dgm:pt modelId="{102E7D88-0A39-48C9-8448-754AF13800CB}" type="parTrans" cxnId="{C1E5815F-30C5-42D3-8009-6F635E236B22}">
      <dgm:prSet/>
      <dgm:spPr/>
      <dgm:t>
        <a:bodyPr/>
        <a:lstStyle/>
        <a:p>
          <a:endParaRPr lang="en-US"/>
        </a:p>
      </dgm:t>
    </dgm:pt>
    <dgm:pt modelId="{892C73CA-0BA0-4764-BD3E-C24B03F9B877}" type="sibTrans" cxnId="{C1E5815F-30C5-42D3-8009-6F635E236B22}">
      <dgm:prSet/>
      <dgm:spPr>
        <a:xfrm>
          <a:off x="2739690" y="933759"/>
          <a:ext cx="999246" cy="999246"/>
        </a:xfrm>
        <a:solidFill>
          <a:srgbClr val="4F81BD">
            <a:tint val="60000"/>
            <a:hueOff val="0"/>
            <a:satOff val="0"/>
            <a:lumOff val="0"/>
            <a:alphaOff val="0"/>
          </a:srgbClr>
        </a:solidFill>
        <a:ln>
          <a:noFill/>
        </a:ln>
        <a:effectLst/>
      </dgm:spPr>
      <dgm:t>
        <a:bodyPr/>
        <a:lstStyle/>
        <a:p>
          <a:endParaRPr lang="en-US"/>
        </a:p>
      </dgm:t>
    </dgm:pt>
    <dgm:pt modelId="{08B72E53-4747-4262-ACA9-42CEA6EDC3D0}">
      <dgm:prSet phldrT="[Text]"/>
      <dgm:spPr>
        <a:xfrm>
          <a:off x="2263996"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a:solidFill>
                <a:srgbClr val="FF0000"/>
              </a:solidFill>
              <a:latin typeface="Calibri"/>
              <a:ea typeface="+mn-ea"/>
              <a:cs typeface="+mn-cs"/>
            </a:rPr>
            <a:t>Collaboration</a:t>
          </a:r>
        </a:p>
      </dgm:t>
    </dgm:pt>
    <dgm:pt modelId="{58BAD8CC-1AEC-4359-8D2F-E4782FD20FD5}" type="parTrans" cxnId="{9F29CCC6-1740-4D81-85CE-B37CE3FF9E3A}">
      <dgm:prSet/>
      <dgm:spPr/>
      <dgm:t>
        <a:bodyPr/>
        <a:lstStyle/>
        <a:p>
          <a:endParaRPr lang="en-US"/>
        </a:p>
      </dgm:t>
    </dgm:pt>
    <dgm:pt modelId="{8F28E5FC-7B7E-4F31-86F0-C603812C8783}" type="sibTrans" cxnId="{9F29CCC6-1740-4D81-85CE-B37CE3FF9E3A}">
      <dgm:prSet/>
      <dgm:spPr/>
      <dgm:t>
        <a:bodyPr/>
        <a:lstStyle/>
        <a:p>
          <a:endParaRPr lang="en-US"/>
        </a:p>
      </dgm:t>
    </dgm:pt>
    <dgm:pt modelId="{8D64E335-E5CE-44D8-AE27-399EFE584BAA}">
      <dgm:prSet phldrT="[Text]"/>
      <dgm:spPr>
        <a:xfrm>
          <a:off x="2263996"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In class discussion</a:t>
          </a:r>
        </a:p>
      </dgm:t>
    </dgm:pt>
    <dgm:pt modelId="{AC29327A-B005-448A-9E2A-5553C757B315}" type="parTrans" cxnId="{F520464F-2585-4F0C-A164-6C1B2E4071DA}">
      <dgm:prSet/>
      <dgm:spPr/>
      <dgm:t>
        <a:bodyPr/>
        <a:lstStyle/>
        <a:p>
          <a:endParaRPr lang="en-US"/>
        </a:p>
      </dgm:t>
    </dgm:pt>
    <dgm:pt modelId="{5A277711-BEA1-43E4-98D8-AC3C4BB8B9FD}" type="sibTrans" cxnId="{F520464F-2585-4F0C-A164-6C1B2E4071DA}">
      <dgm:prSet/>
      <dgm:spPr/>
      <dgm:t>
        <a:bodyPr/>
        <a:lstStyle/>
        <a:p>
          <a:endParaRPr lang="en-US"/>
        </a:p>
      </dgm:t>
    </dgm:pt>
    <dgm:pt modelId="{C8FF687A-EAEA-4603-8AF5-683FC6FEF5BD}">
      <dgm:prSet phldrT="[Text]"/>
      <dgm:spPr>
        <a:xfrm>
          <a:off x="3586874" y="644356"/>
          <a:ext cx="766725" cy="30490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ANC Group </a:t>
          </a:r>
          <a:r>
            <a:rPr lang="en-US" b="1" dirty="0" smtClean="0">
              <a:solidFill>
                <a:sysClr val="window" lastClr="FFFFFF"/>
              </a:solidFill>
              <a:latin typeface="Calibri"/>
              <a:ea typeface="+mn-ea"/>
              <a:cs typeface="+mn-cs"/>
            </a:rPr>
            <a:t>3 </a:t>
          </a:r>
          <a:r>
            <a:rPr lang="en-US" b="1" dirty="0">
              <a:solidFill>
                <a:sysClr val="window" lastClr="FFFFFF"/>
              </a:solidFill>
              <a:latin typeface="Calibri"/>
              <a:ea typeface="+mn-ea"/>
              <a:cs typeface="+mn-cs"/>
            </a:rPr>
            <a:t>Traditional Group 2 (Fall 2012</a:t>
          </a:r>
          <a:r>
            <a:rPr lang="en-US" dirty="0">
              <a:solidFill>
                <a:sysClr val="window" lastClr="FFFFFF"/>
              </a:solidFill>
              <a:latin typeface="Calibri"/>
              <a:ea typeface="+mn-ea"/>
              <a:cs typeface="+mn-cs"/>
            </a:rPr>
            <a:t>)</a:t>
          </a:r>
        </a:p>
      </dgm:t>
    </dgm:pt>
    <dgm:pt modelId="{BC6690E9-0C89-49C0-A5F7-747A11216F9D}" type="parTrans" cxnId="{2C6362A4-076E-4807-BACC-60499A2D67EA}">
      <dgm:prSet/>
      <dgm:spPr/>
      <dgm:t>
        <a:bodyPr/>
        <a:lstStyle/>
        <a:p>
          <a:endParaRPr lang="en-US"/>
        </a:p>
      </dgm:t>
    </dgm:pt>
    <dgm:pt modelId="{F108B9C1-C774-4B62-BDF3-D7E0F8004026}" type="sibTrans" cxnId="{2C6362A4-076E-4807-BACC-60499A2D67EA}">
      <dgm:prSet/>
      <dgm:spPr>
        <a:xfrm>
          <a:off x="3863698" y="344149"/>
          <a:ext cx="1109463" cy="1109463"/>
        </a:xfrm>
        <a:solidFill>
          <a:srgbClr val="4F81BD">
            <a:tint val="60000"/>
            <a:hueOff val="0"/>
            <a:satOff val="0"/>
            <a:lumOff val="0"/>
            <a:alphaOff val="0"/>
          </a:srgbClr>
        </a:solidFill>
        <a:ln>
          <a:noFill/>
        </a:ln>
        <a:effectLst/>
      </dgm:spPr>
      <dgm:t>
        <a:bodyPr/>
        <a:lstStyle/>
        <a:p>
          <a:endParaRPr lang="en-US"/>
        </a:p>
      </dgm:t>
    </dgm:pt>
    <dgm:pt modelId="{2D231944-CA7A-4EA8-A161-6FC7B32BC71D}">
      <dgm:prSet phldrT="[Text]"/>
      <dgm:spPr>
        <a:xfrm>
          <a:off x="3395192"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rgbClr val="FF0000"/>
              </a:solidFill>
              <a:latin typeface="Calibri"/>
              <a:ea typeface="+mn-ea"/>
              <a:cs typeface="+mn-cs"/>
            </a:rPr>
            <a:t>Collaboration</a:t>
          </a:r>
        </a:p>
      </dgm:t>
    </dgm:pt>
    <dgm:pt modelId="{D6F4A319-6DCF-430E-9681-7C7887E629DD}" type="parTrans" cxnId="{CA111B50-79F3-41AB-8722-4BCCB3135C03}">
      <dgm:prSet/>
      <dgm:spPr/>
      <dgm:t>
        <a:bodyPr/>
        <a:lstStyle/>
        <a:p>
          <a:endParaRPr lang="en-US"/>
        </a:p>
      </dgm:t>
    </dgm:pt>
    <dgm:pt modelId="{2C8A273C-48AA-4DD0-AD8D-F608DBDBF007}" type="sibTrans" cxnId="{CA111B50-79F3-41AB-8722-4BCCB3135C03}">
      <dgm:prSet/>
      <dgm:spPr/>
      <dgm:t>
        <a:bodyPr/>
        <a:lstStyle/>
        <a:p>
          <a:endParaRPr lang="en-US"/>
        </a:p>
      </dgm:t>
    </dgm:pt>
    <dgm:pt modelId="{453A878B-4A09-41C6-957B-11CA4BCA5E99}">
      <dgm:prSet phldrT="[Text]"/>
      <dgm:spPr>
        <a:xfrm>
          <a:off x="3395192"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a:solidFill>
                <a:srgbClr val="9BBB59">
                  <a:lumMod val="75000"/>
                </a:srgbClr>
              </a:solidFill>
              <a:latin typeface="Calibri"/>
              <a:ea typeface="+mn-ea"/>
              <a:cs typeface="+mn-cs"/>
            </a:rPr>
            <a:t>Wiki on-line</a:t>
          </a:r>
        </a:p>
      </dgm:t>
    </dgm:pt>
    <dgm:pt modelId="{2B7FE4C0-4A58-4C19-A29B-239C242371F5}" type="parTrans" cxnId="{0A839D0E-A188-4F0F-A386-4C6383BBD2C8}">
      <dgm:prSet/>
      <dgm:spPr/>
      <dgm:t>
        <a:bodyPr/>
        <a:lstStyle/>
        <a:p>
          <a:endParaRPr lang="en-US"/>
        </a:p>
      </dgm:t>
    </dgm:pt>
    <dgm:pt modelId="{72474624-36DD-4F18-BFFB-B18CFCB52C73}" type="sibTrans" cxnId="{0A839D0E-A188-4F0F-A386-4C6383BBD2C8}">
      <dgm:prSet/>
      <dgm:spPr/>
      <dgm:t>
        <a:bodyPr/>
        <a:lstStyle/>
        <a:p>
          <a:endParaRPr lang="en-US"/>
        </a:p>
      </dgm:t>
    </dgm:pt>
    <dgm:pt modelId="{F1A5A490-5BF7-4C79-8E13-2E8916CE398D}">
      <dgm:prSet phldrT="[Text]"/>
      <dgm:spPr>
        <a:xfrm>
          <a:off x="193285" y="1355792"/>
          <a:ext cx="766725" cy="30490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a:solidFill>
                <a:sysClr val="window" lastClr="FFFFFF"/>
              </a:solidFill>
              <a:latin typeface="Calibri"/>
              <a:ea typeface="+mn-ea"/>
              <a:cs typeface="+mn-cs"/>
            </a:rPr>
            <a:t>Pilot </a:t>
          </a:r>
          <a:r>
            <a:rPr lang="en-US" b="1" dirty="0" smtClean="0">
              <a:solidFill>
                <a:sysClr val="window" lastClr="FFFFFF"/>
              </a:solidFill>
              <a:latin typeface="Calibri"/>
              <a:ea typeface="+mn-ea"/>
              <a:cs typeface="+mn-cs"/>
            </a:rPr>
            <a:t>(</a:t>
          </a:r>
          <a:r>
            <a:rPr lang="en-US" b="1" dirty="0">
              <a:solidFill>
                <a:sysClr val="window" lastClr="FFFFFF"/>
              </a:solidFill>
              <a:latin typeface="Calibri"/>
              <a:ea typeface="+mn-ea"/>
              <a:cs typeface="+mn-cs"/>
            </a:rPr>
            <a:t>Fall 2010</a:t>
          </a:r>
          <a:r>
            <a:rPr lang="en-US" b="1" dirty="0" smtClean="0">
              <a:solidFill>
                <a:sysClr val="window" lastClr="FFFFFF"/>
              </a:solidFill>
              <a:latin typeface="Calibri"/>
              <a:ea typeface="+mn-ea"/>
              <a:cs typeface="+mn-cs"/>
            </a:rPr>
            <a:t>)</a:t>
          </a:r>
        </a:p>
        <a:p>
          <a:r>
            <a:rPr lang="en-US" b="1" dirty="0" smtClean="0">
              <a:solidFill>
                <a:sysClr val="window" lastClr="FFFFFF"/>
              </a:solidFill>
              <a:latin typeface="Calibri"/>
              <a:ea typeface="+mn-ea"/>
              <a:cs typeface="+mn-cs"/>
            </a:rPr>
            <a:t> Traditional</a:t>
          </a:r>
        </a:p>
        <a:p>
          <a:r>
            <a:rPr lang="en-US" b="1" dirty="0" smtClean="0">
              <a:solidFill>
                <a:sysClr val="window" lastClr="FFFFFF"/>
              </a:solidFill>
              <a:latin typeface="Calibri"/>
              <a:ea typeface="+mn-ea"/>
              <a:cs typeface="+mn-cs"/>
            </a:rPr>
            <a:t>Students</a:t>
          </a:r>
          <a:endParaRPr lang="en-US" b="1" dirty="0">
            <a:solidFill>
              <a:sysClr val="window" lastClr="FFFFFF"/>
            </a:solidFill>
            <a:latin typeface="Calibri"/>
            <a:ea typeface="+mn-ea"/>
            <a:cs typeface="+mn-cs"/>
          </a:endParaRPr>
        </a:p>
      </dgm:t>
    </dgm:pt>
    <dgm:pt modelId="{A13D4A01-A41E-42BB-AD81-F17D58353ECE}" type="parTrans" cxnId="{206D4CD3-7B66-41C0-9A54-20D9E3B15E23}">
      <dgm:prSet/>
      <dgm:spPr/>
      <dgm:t>
        <a:bodyPr/>
        <a:lstStyle/>
        <a:p>
          <a:endParaRPr lang="en-US"/>
        </a:p>
      </dgm:t>
    </dgm:pt>
    <dgm:pt modelId="{CC4FF1E1-0B54-4945-9D62-F2AECF133144}" type="sibTrans" cxnId="{206D4CD3-7B66-41C0-9A54-20D9E3B15E23}">
      <dgm:prSet/>
      <dgm:spPr>
        <a:xfrm>
          <a:off x="477297" y="933759"/>
          <a:ext cx="999246" cy="999246"/>
        </a:xfrm>
        <a:solidFill>
          <a:srgbClr val="4F81BD">
            <a:tint val="60000"/>
            <a:hueOff val="0"/>
            <a:satOff val="0"/>
            <a:lumOff val="0"/>
            <a:alphaOff val="0"/>
          </a:srgbClr>
        </a:solidFill>
        <a:ln>
          <a:noFill/>
        </a:ln>
        <a:effectLst/>
      </dgm:spPr>
      <dgm:t>
        <a:bodyPr/>
        <a:lstStyle/>
        <a:p>
          <a:endParaRPr lang="en-US"/>
        </a:p>
      </dgm:t>
    </dgm:pt>
    <dgm:pt modelId="{71DEFC47-404E-492F-8A84-A9C63BA7DDD9}">
      <dgm:prSet phldrT="[Text]" custT="1"/>
      <dgm:spPr>
        <a:xfrm>
          <a:off x="1604"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600" dirty="0">
              <a:solidFill>
                <a:sysClr val="windowText" lastClr="000000">
                  <a:hueOff val="0"/>
                  <a:satOff val="0"/>
                  <a:lumOff val="0"/>
                  <a:alphaOff val="0"/>
                </a:sysClr>
              </a:solidFill>
              <a:latin typeface="Calibri"/>
              <a:ea typeface="+mn-ea"/>
              <a:cs typeface="+mn-cs"/>
            </a:rPr>
            <a:t>Collaboration approach developed</a:t>
          </a:r>
        </a:p>
      </dgm:t>
    </dgm:pt>
    <dgm:pt modelId="{3B367DD8-89CD-4222-976D-13D346C036B3}" type="parTrans" cxnId="{EE5487F6-E94D-4899-8D97-B4B9BC813D21}">
      <dgm:prSet/>
      <dgm:spPr/>
      <dgm:t>
        <a:bodyPr/>
        <a:lstStyle/>
        <a:p>
          <a:endParaRPr lang="en-US"/>
        </a:p>
      </dgm:t>
    </dgm:pt>
    <dgm:pt modelId="{8B3477ED-501E-4124-A7E4-E7EA75C0D430}" type="sibTrans" cxnId="{EE5487F6-E94D-4899-8D97-B4B9BC813D21}">
      <dgm:prSet/>
      <dgm:spPr/>
      <dgm:t>
        <a:bodyPr/>
        <a:lstStyle/>
        <a:p>
          <a:endParaRPr lang="en-US"/>
        </a:p>
      </dgm:t>
    </dgm:pt>
    <dgm:pt modelId="{4C03C145-9304-43E0-B586-45BD745C8DEE}">
      <dgm:prSet phldrT="[Text]" custT="1"/>
      <dgm:spPr>
        <a:xfrm>
          <a:off x="1604"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600" dirty="0">
              <a:solidFill>
                <a:sysClr val="windowText" lastClr="000000">
                  <a:hueOff val="0"/>
                  <a:satOff val="0"/>
                  <a:lumOff val="0"/>
                  <a:alphaOff val="0"/>
                </a:sysClr>
              </a:solidFill>
              <a:latin typeface="Calibri"/>
              <a:ea typeface="+mn-ea"/>
              <a:cs typeface="+mn-cs"/>
            </a:rPr>
            <a:t>In class discussion</a:t>
          </a:r>
        </a:p>
      </dgm:t>
    </dgm:pt>
    <dgm:pt modelId="{2D9A57AB-2D10-497B-A099-52BFE5569A2A}" type="parTrans" cxnId="{D4E9827B-3C47-4B64-B882-F9441580DD63}">
      <dgm:prSet/>
      <dgm:spPr/>
      <dgm:t>
        <a:bodyPr/>
        <a:lstStyle/>
        <a:p>
          <a:endParaRPr lang="en-US"/>
        </a:p>
      </dgm:t>
    </dgm:pt>
    <dgm:pt modelId="{5C39F2D8-0631-47FC-8F01-3D295C2D42B7}" type="sibTrans" cxnId="{D4E9827B-3C47-4B64-B882-F9441580DD63}">
      <dgm:prSet/>
      <dgm:spPr/>
      <dgm:t>
        <a:bodyPr/>
        <a:lstStyle/>
        <a:p>
          <a:endParaRPr lang="en-US"/>
        </a:p>
      </dgm:t>
    </dgm:pt>
    <dgm:pt modelId="{755D5B6A-76FF-480B-94A6-C5A0D53222A7}">
      <dgm:prSet phldrT="[Text]"/>
      <dgm:spPr>
        <a:xfrm>
          <a:off x="1132800"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Lecture</a:t>
          </a:r>
          <a:endParaRPr lang="en-US" dirty="0">
            <a:solidFill>
              <a:sysClr val="windowText" lastClr="000000">
                <a:hueOff val="0"/>
                <a:satOff val="0"/>
                <a:lumOff val="0"/>
                <a:alphaOff val="0"/>
              </a:sysClr>
            </a:solidFill>
            <a:latin typeface="Calibri"/>
            <a:ea typeface="+mn-ea"/>
            <a:cs typeface="+mn-cs"/>
          </a:endParaRPr>
        </a:p>
      </dgm:t>
    </dgm:pt>
    <dgm:pt modelId="{65FB610F-3D28-47AE-B914-4F85185EC7E5}" type="sibTrans" cxnId="{006FDF99-3D41-4EAF-A74C-97113E97F5C1}">
      <dgm:prSet/>
      <dgm:spPr/>
      <dgm:t>
        <a:bodyPr/>
        <a:lstStyle/>
        <a:p>
          <a:endParaRPr lang="en-US"/>
        </a:p>
      </dgm:t>
    </dgm:pt>
    <dgm:pt modelId="{731CF152-4448-4761-BFB8-FE1C397689D0}" type="parTrans" cxnId="{006FDF99-3D41-4EAF-A74C-97113E97F5C1}">
      <dgm:prSet/>
      <dgm:spPr/>
      <dgm:t>
        <a:bodyPr/>
        <a:lstStyle/>
        <a:p>
          <a:endParaRPr lang="en-US"/>
        </a:p>
      </dgm:t>
    </dgm:pt>
    <dgm:pt modelId="{1FA07769-85AE-4867-9F1F-9F68FFC52B4B}">
      <dgm:prSet phldrT="[Text]"/>
      <dgm:spPr>
        <a:xfrm>
          <a:off x="3395192"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dirty="0">
            <a:solidFill>
              <a:srgbClr val="FF0000"/>
            </a:solidFill>
            <a:latin typeface="Calibri"/>
            <a:ea typeface="+mn-ea"/>
            <a:cs typeface="+mn-cs"/>
          </a:endParaRPr>
        </a:p>
      </dgm:t>
    </dgm:pt>
    <dgm:pt modelId="{35089E51-DE16-4E05-9EBE-56677B3F773E}" type="parTrans" cxnId="{6377CA9C-6491-492B-9257-458D674C3306}">
      <dgm:prSet/>
      <dgm:spPr/>
      <dgm:t>
        <a:bodyPr/>
        <a:lstStyle/>
        <a:p>
          <a:endParaRPr lang="en-US"/>
        </a:p>
      </dgm:t>
    </dgm:pt>
    <dgm:pt modelId="{70D9974A-D418-405C-9DB5-8109948320FD}" type="sibTrans" cxnId="{6377CA9C-6491-492B-9257-458D674C3306}">
      <dgm:prSet/>
      <dgm:spPr/>
      <dgm:t>
        <a:bodyPr/>
        <a:lstStyle/>
        <a:p>
          <a:endParaRPr lang="en-US"/>
        </a:p>
      </dgm:t>
    </dgm:pt>
    <dgm:pt modelId="{3B9E455F-A415-479A-B84B-F35DC1F727C7}">
      <dgm:prSet phldrT="[Text]"/>
      <dgm:spPr>
        <a:xfrm>
          <a:off x="1132800" y="796806"/>
          <a:ext cx="862566" cy="7114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C80CD262-B1EA-4E96-ABEC-C025F6505640}" type="parTrans" cxnId="{577CCB11-C44A-452B-B581-46BAD8BE8DAC}">
      <dgm:prSet/>
      <dgm:spPr/>
      <dgm:t>
        <a:bodyPr/>
        <a:lstStyle/>
        <a:p>
          <a:endParaRPr lang="en-US"/>
        </a:p>
      </dgm:t>
    </dgm:pt>
    <dgm:pt modelId="{EAEEBD02-8716-43FD-8C2C-4C9E07B0C751}" type="sibTrans" cxnId="{577CCB11-C44A-452B-B581-46BAD8BE8DAC}">
      <dgm:prSet/>
      <dgm:spPr/>
      <dgm:t>
        <a:bodyPr/>
        <a:lstStyle/>
        <a:p>
          <a:endParaRPr lang="en-US"/>
        </a:p>
      </dgm:t>
    </dgm:pt>
    <dgm:pt modelId="{C3B72AE4-B4CD-4DA6-A013-A13A261E00C6}" type="pres">
      <dgm:prSet presAssocID="{5A60CC52-F85F-41CD-96A2-CB980DC2D3DE}" presName="Name0" presStyleCnt="0">
        <dgm:presLayoutVars>
          <dgm:dir/>
          <dgm:animLvl val="lvl"/>
          <dgm:resizeHandles val="exact"/>
        </dgm:presLayoutVars>
      </dgm:prSet>
      <dgm:spPr/>
      <dgm:t>
        <a:bodyPr/>
        <a:lstStyle/>
        <a:p>
          <a:endParaRPr lang="en-US"/>
        </a:p>
      </dgm:t>
    </dgm:pt>
    <dgm:pt modelId="{014038C2-D0FA-42DD-84D3-5432DBA3430D}" type="pres">
      <dgm:prSet presAssocID="{5A60CC52-F85F-41CD-96A2-CB980DC2D3DE}" presName="tSp" presStyleCnt="0"/>
      <dgm:spPr/>
    </dgm:pt>
    <dgm:pt modelId="{C3013383-3BF1-414A-BD41-103D6BCA6298}" type="pres">
      <dgm:prSet presAssocID="{5A60CC52-F85F-41CD-96A2-CB980DC2D3DE}" presName="bSp" presStyleCnt="0"/>
      <dgm:spPr/>
    </dgm:pt>
    <dgm:pt modelId="{134B5F95-2DEB-411B-BE86-6807F6A751D3}" type="pres">
      <dgm:prSet presAssocID="{5A60CC52-F85F-41CD-96A2-CB980DC2D3DE}" presName="process" presStyleCnt="0"/>
      <dgm:spPr/>
    </dgm:pt>
    <dgm:pt modelId="{AEFD5B0B-F448-4E90-A4DA-3694188E12DB}" type="pres">
      <dgm:prSet presAssocID="{F1A5A490-5BF7-4C79-8E13-2E8916CE398D}" presName="composite1" presStyleCnt="0"/>
      <dgm:spPr/>
    </dgm:pt>
    <dgm:pt modelId="{3C1B53E7-4860-4E0B-8F04-6E97941062C6}" type="pres">
      <dgm:prSet presAssocID="{F1A5A490-5BF7-4C79-8E13-2E8916CE398D}" presName="dummyNode1" presStyleLbl="node1" presStyleIdx="0" presStyleCnt="4"/>
      <dgm:spPr/>
    </dgm:pt>
    <dgm:pt modelId="{A2AF837F-68E8-48FF-9781-C4E1B8FAE93C}" type="pres">
      <dgm:prSet presAssocID="{F1A5A490-5BF7-4C79-8E13-2E8916CE398D}" presName="childNode1" presStyleLbl="bgAcc1" presStyleIdx="0" presStyleCnt="4" custScaleY="119437">
        <dgm:presLayoutVars>
          <dgm:bulletEnabled val="1"/>
        </dgm:presLayoutVars>
      </dgm:prSet>
      <dgm:spPr>
        <a:prstGeom prst="roundRect">
          <a:avLst>
            <a:gd name="adj" fmla="val 10000"/>
          </a:avLst>
        </a:prstGeom>
      </dgm:spPr>
      <dgm:t>
        <a:bodyPr/>
        <a:lstStyle/>
        <a:p>
          <a:endParaRPr lang="en-US"/>
        </a:p>
      </dgm:t>
    </dgm:pt>
    <dgm:pt modelId="{C08FEA71-9BBB-44DF-9158-79091225266D}" type="pres">
      <dgm:prSet presAssocID="{F1A5A490-5BF7-4C79-8E13-2E8916CE398D}" presName="childNode1tx" presStyleLbl="bgAcc1" presStyleIdx="0" presStyleCnt="4">
        <dgm:presLayoutVars>
          <dgm:bulletEnabled val="1"/>
        </dgm:presLayoutVars>
      </dgm:prSet>
      <dgm:spPr/>
      <dgm:t>
        <a:bodyPr/>
        <a:lstStyle/>
        <a:p>
          <a:endParaRPr lang="en-US"/>
        </a:p>
      </dgm:t>
    </dgm:pt>
    <dgm:pt modelId="{D4ECE9E9-6007-4468-920E-5BEFCFDFB1F0}" type="pres">
      <dgm:prSet presAssocID="{F1A5A490-5BF7-4C79-8E13-2E8916CE398D}" presName="parentNode1" presStyleLbl="node1" presStyleIdx="0" presStyleCnt="4" custScaleY="155242" custLinFactNeighborX="12794" custLinFactNeighborY="56569">
        <dgm:presLayoutVars>
          <dgm:chMax val="1"/>
          <dgm:bulletEnabled val="1"/>
        </dgm:presLayoutVars>
      </dgm:prSet>
      <dgm:spPr>
        <a:prstGeom prst="roundRect">
          <a:avLst>
            <a:gd name="adj" fmla="val 10000"/>
          </a:avLst>
        </a:prstGeom>
      </dgm:spPr>
      <dgm:t>
        <a:bodyPr/>
        <a:lstStyle/>
        <a:p>
          <a:endParaRPr lang="en-US"/>
        </a:p>
      </dgm:t>
    </dgm:pt>
    <dgm:pt modelId="{58DF0B22-2C18-45D8-A9A6-6F575BD9F9F0}" type="pres">
      <dgm:prSet presAssocID="{F1A5A490-5BF7-4C79-8E13-2E8916CE398D}" presName="connSite1" presStyleCnt="0"/>
      <dgm:spPr/>
    </dgm:pt>
    <dgm:pt modelId="{4F8B5C79-0D80-4037-9131-2D9B52049110}" type="pres">
      <dgm:prSet presAssocID="{CC4FF1E1-0B54-4945-9D62-F2AECF133144}" presName="Name9" presStyleLbl="sibTrans2D1" presStyleIdx="0" presStyleCnt="3"/>
      <dgm:spPr>
        <a:prstGeom prst="leftCircularArrow">
          <a:avLst>
            <a:gd name="adj1" fmla="val 2836"/>
            <a:gd name="adj2" fmla="val 346349"/>
            <a:gd name="adj3" fmla="val 2121860"/>
            <a:gd name="adj4" fmla="val 9024489"/>
            <a:gd name="adj5" fmla="val 3308"/>
          </a:avLst>
        </a:prstGeom>
      </dgm:spPr>
      <dgm:t>
        <a:bodyPr/>
        <a:lstStyle/>
        <a:p>
          <a:endParaRPr lang="en-US"/>
        </a:p>
      </dgm:t>
    </dgm:pt>
    <dgm:pt modelId="{3C382A1D-4A0D-499F-9656-BFDE1343DA8A}" type="pres">
      <dgm:prSet presAssocID="{3286519C-6BC5-49BE-A4A5-4491138B98F5}" presName="composite2" presStyleCnt="0"/>
      <dgm:spPr/>
    </dgm:pt>
    <dgm:pt modelId="{6ED8A5E0-D43F-483C-9F57-206FD29BA82D}" type="pres">
      <dgm:prSet presAssocID="{3286519C-6BC5-49BE-A4A5-4491138B98F5}" presName="dummyNode2" presStyleLbl="node1" presStyleIdx="0" presStyleCnt="4"/>
      <dgm:spPr/>
    </dgm:pt>
    <dgm:pt modelId="{EF80C13F-25AB-448A-9FD5-618D0087E810}" type="pres">
      <dgm:prSet presAssocID="{3286519C-6BC5-49BE-A4A5-4491138B98F5}" presName="childNode2" presStyleLbl="bgAcc1" presStyleIdx="1" presStyleCnt="4" custScaleY="119437">
        <dgm:presLayoutVars>
          <dgm:bulletEnabled val="1"/>
        </dgm:presLayoutVars>
      </dgm:prSet>
      <dgm:spPr>
        <a:prstGeom prst="roundRect">
          <a:avLst>
            <a:gd name="adj" fmla="val 10000"/>
          </a:avLst>
        </a:prstGeom>
      </dgm:spPr>
      <dgm:t>
        <a:bodyPr/>
        <a:lstStyle/>
        <a:p>
          <a:endParaRPr lang="en-US"/>
        </a:p>
      </dgm:t>
    </dgm:pt>
    <dgm:pt modelId="{A502A19B-F190-41F1-9D87-903940C289D7}" type="pres">
      <dgm:prSet presAssocID="{3286519C-6BC5-49BE-A4A5-4491138B98F5}" presName="childNode2tx" presStyleLbl="bgAcc1" presStyleIdx="1" presStyleCnt="4">
        <dgm:presLayoutVars>
          <dgm:bulletEnabled val="1"/>
        </dgm:presLayoutVars>
      </dgm:prSet>
      <dgm:spPr/>
      <dgm:t>
        <a:bodyPr/>
        <a:lstStyle/>
        <a:p>
          <a:endParaRPr lang="en-US"/>
        </a:p>
      </dgm:t>
    </dgm:pt>
    <dgm:pt modelId="{FDC2AF87-E1DD-4784-9E0B-D3D7E41B2AF1}" type="pres">
      <dgm:prSet presAssocID="{3286519C-6BC5-49BE-A4A5-4491138B98F5}" presName="parentNode2" presStyleLbl="node1" presStyleIdx="1" presStyleCnt="4" custScaleY="147540">
        <dgm:presLayoutVars>
          <dgm:chMax val="0"/>
          <dgm:bulletEnabled val="1"/>
        </dgm:presLayoutVars>
      </dgm:prSet>
      <dgm:spPr>
        <a:prstGeom prst="roundRect">
          <a:avLst>
            <a:gd name="adj" fmla="val 10000"/>
          </a:avLst>
        </a:prstGeom>
      </dgm:spPr>
      <dgm:t>
        <a:bodyPr/>
        <a:lstStyle/>
        <a:p>
          <a:endParaRPr lang="en-US"/>
        </a:p>
      </dgm:t>
    </dgm:pt>
    <dgm:pt modelId="{6673607F-5D6D-47F3-AD65-673CEF3FD3EF}" type="pres">
      <dgm:prSet presAssocID="{3286519C-6BC5-49BE-A4A5-4491138B98F5}" presName="connSite2" presStyleCnt="0"/>
      <dgm:spPr/>
    </dgm:pt>
    <dgm:pt modelId="{E54CD52C-C872-4BFA-8A81-29AE33B82463}" type="pres">
      <dgm:prSet presAssocID="{871155D9-0996-48D5-81F6-ED581103BF98}" presName="Name18" presStyleLbl="sibTrans2D1" presStyleIdx="1" presStyleCnt="3"/>
      <dgm:spPr>
        <a:prstGeom prst="circularArrow">
          <a:avLst>
            <a:gd name="adj1" fmla="val 2533"/>
            <a:gd name="adj2" fmla="val 307179"/>
            <a:gd name="adj3" fmla="val 19517310"/>
            <a:gd name="adj4" fmla="val 12575511"/>
            <a:gd name="adj5" fmla="val 2955"/>
          </a:avLst>
        </a:prstGeom>
      </dgm:spPr>
      <dgm:t>
        <a:bodyPr/>
        <a:lstStyle/>
        <a:p>
          <a:endParaRPr lang="en-US"/>
        </a:p>
      </dgm:t>
    </dgm:pt>
    <dgm:pt modelId="{295230E7-E3F8-4DCF-95AE-4D64EB12A915}" type="pres">
      <dgm:prSet presAssocID="{9B19C9CB-06F6-4A76-AD33-17DA8C297E35}" presName="composite1" presStyleCnt="0"/>
      <dgm:spPr/>
    </dgm:pt>
    <dgm:pt modelId="{DBBED8D3-8224-4129-B156-511C6206A863}" type="pres">
      <dgm:prSet presAssocID="{9B19C9CB-06F6-4A76-AD33-17DA8C297E35}" presName="dummyNode1" presStyleLbl="node1" presStyleIdx="1" presStyleCnt="4"/>
      <dgm:spPr/>
    </dgm:pt>
    <dgm:pt modelId="{F49BB375-0C60-4963-ADD7-255025F37810}" type="pres">
      <dgm:prSet presAssocID="{9B19C9CB-06F6-4A76-AD33-17DA8C297E35}" presName="childNode1" presStyleLbl="bgAcc1" presStyleIdx="2" presStyleCnt="4" custScaleY="119437">
        <dgm:presLayoutVars>
          <dgm:bulletEnabled val="1"/>
        </dgm:presLayoutVars>
      </dgm:prSet>
      <dgm:spPr>
        <a:prstGeom prst="roundRect">
          <a:avLst>
            <a:gd name="adj" fmla="val 10000"/>
          </a:avLst>
        </a:prstGeom>
      </dgm:spPr>
      <dgm:t>
        <a:bodyPr/>
        <a:lstStyle/>
        <a:p>
          <a:endParaRPr lang="en-US"/>
        </a:p>
      </dgm:t>
    </dgm:pt>
    <dgm:pt modelId="{62A41A8D-8EF0-44C4-A396-DB4679E265BF}" type="pres">
      <dgm:prSet presAssocID="{9B19C9CB-06F6-4A76-AD33-17DA8C297E35}" presName="childNode1tx" presStyleLbl="bgAcc1" presStyleIdx="2" presStyleCnt="4">
        <dgm:presLayoutVars>
          <dgm:bulletEnabled val="1"/>
        </dgm:presLayoutVars>
      </dgm:prSet>
      <dgm:spPr/>
      <dgm:t>
        <a:bodyPr/>
        <a:lstStyle/>
        <a:p>
          <a:endParaRPr lang="en-US"/>
        </a:p>
      </dgm:t>
    </dgm:pt>
    <dgm:pt modelId="{8AA29670-BFD6-4AE9-A69D-395619847038}" type="pres">
      <dgm:prSet presAssocID="{9B19C9CB-06F6-4A76-AD33-17DA8C297E35}" presName="parentNode1" presStyleLbl="node1" presStyleIdx="2" presStyleCnt="4" custScaleY="147540">
        <dgm:presLayoutVars>
          <dgm:chMax val="1"/>
          <dgm:bulletEnabled val="1"/>
        </dgm:presLayoutVars>
      </dgm:prSet>
      <dgm:spPr>
        <a:prstGeom prst="roundRect">
          <a:avLst>
            <a:gd name="adj" fmla="val 10000"/>
          </a:avLst>
        </a:prstGeom>
      </dgm:spPr>
      <dgm:t>
        <a:bodyPr/>
        <a:lstStyle/>
        <a:p>
          <a:endParaRPr lang="en-US"/>
        </a:p>
      </dgm:t>
    </dgm:pt>
    <dgm:pt modelId="{DE7C3790-5A31-4E30-9813-82B4B28B17EE}" type="pres">
      <dgm:prSet presAssocID="{9B19C9CB-06F6-4A76-AD33-17DA8C297E35}" presName="connSite1" presStyleCnt="0"/>
      <dgm:spPr/>
    </dgm:pt>
    <dgm:pt modelId="{F97FDDBE-FFCA-4661-86B6-EC09DF14B788}" type="pres">
      <dgm:prSet presAssocID="{892C73CA-0BA0-4764-BD3E-C24B03F9B877}" presName="Name9" presStyleLbl="sibTrans2D1" presStyleIdx="2" presStyleCnt="3"/>
      <dgm:spPr>
        <a:prstGeom prst="leftCircularArrow">
          <a:avLst>
            <a:gd name="adj1" fmla="val 2836"/>
            <a:gd name="adj2" fmla="val 346349"/>
            <a:gd name="adj3" fmla="val 2121860"/>
            <a:gd name="adj4" fmla="val 9024489"/>
            <a:gd name="adj5" fmla="val 3308"/>
          </a:avLst>
        </a:prstGeom>
      </dgm:spPr>
      <dgm:t>
        <a:bodyPr/>
        <a:lstStyle/>
        <a:p>
          <a:endParaRPr lang="en-US"/>
        </a:p>
      </dgm:t>
    </dgm:pt>
    <dgm:pt modelId="{9B11E845-23B0-4C72-B60B-460C042FBB99}" type="pres">
      <dgm:prSet presAssocID="{C8FF687A-EAEA-4603-8AF5-683FC6FEF5BD}" presName="composite2" presStyleCnt="0"/>
      <dgm:spPr/>
    </dgm:pt>
    <dgm:pt modelId="{0F0304F4-0DA8-4039-A902-8C70EC1C3499}" type="pres">
      <dgm:prSet presAssocID="{C8FF687A-EAEA-4603-8AF5-683FC6FEF5BD}" presName="dummyNode2" presStyleLbl="node1" presStyleIdx="2" presStyleCnt="4"/>
      <dgm:spPr/>
    </dgm:pt>
    <dgm:pt modelId="{02456391-0C88-4F14-A221-B72B30A728EF}" type="pres">
      <dgm:prSet presAssocID="{C8FF687A-EAEA-4603-8AF5-683FC6FEF5BD}" presName="childNode2" presStyleLbl="bgAcc1" presStyleIdx="3" presStyleCnt="4" custScaleY="119437">
        <dgm:presLayoutVars>
          <dgm:bulletEnabled val="1"/>
        </dgm:presLayoutVars>
      </dgm:prSet>
      <dgm:spPr>
        <a:prstGeom prst="roundRect">
          <a:avLst>
            <a:gd name="adj" fmla="val 10000"/>
          </a:avLst>
        </a:prstGeom>
      </dgm:spPr>
      <dgm:t>
        <a:bodyPr/>
        <a:lstStyle/>
        <a:p>
          <a:endParaRPr lang="en-US"/>
        </a:p>
      </dgm:t>
    </dgm:pt>
    <dgm:pt modelId="{BCECD9C3-0E16-4FBC-A4B9-359E72C1FAA3}" type="pres">
      <dgm:prSet presAssocID="{C8FF687A-EAEA-4603-8AF5-683FC6FEF5BD}" presName="childNode2tx" presStyleLbl="bgAcc1" presStyleIdx="3" presStyleCnt="4">
        <dgm:presLayoutVars>
          <dgm:bulletEnabled val="1"/>
        </dgm:presLayoutVars>
      </dgm:prSet>
      <dgm:spPr/>
      <dgm:t>
        <a:bodyPr/>
        <a:lstStyle/>
        <a:p>
          <a:endParaRPr lang="en-US"/>
        </a:p>
      </dgm:t>
    </dgm:pt>
    <dgm:pt modelId="{667B53C6-D49F-4F9F-B848-5B577F0EE42A}" type="pres">
      <dgm:prSet presAssocID="{C8FF687A-EAEA-4603-8AF5-683FC6FEF5BD}" presName="parentNode2" presStyleLbl="node1" presStyleIdx="3" presStyleCnt="4" custScaleY="147540">
        <dgm:presLayoutVars>
          <dgm:chMax val="0"/>
          <dgm:bulletEnabled val="1"/>
        </dgm:presLayoutVars>
      </dgm:prSet>
      <dgm:spPr>
        <a:prstGeom prst="roundRect">
          <a:avLst>
            <a:gd name="adj" fmla="val 10000"/>
          </a:avLst>
        </a:prstGeom>
      </dgm:spPr>
      <dgm:t>
        <a:bodyPr/>
        <a:lstStyle/>
        <a:p>
          <a:endParaRPr lang="en-US"/>
        </a:p>
      </dgm:t>
    </dgm:pt>
    <dgm:pt modelId="{6FB830EB-E71E-4C61-A58B-5AAC53BCAE4A}" type="pres">
      <dgm:prSet presAssocID="{C8FF687A-EAEA-4603-8AF5-683FC6FEF5BD}" presName="connSite2" presStyleCnt="0"/>
      <dgm:spPr/>
    </dgm:pt>
  </dgm:ptLst>
  <dgm:cxnLst>
    <dgm:cxn modelId="{69031077-98EE-4187-98F5-E34FF2091E41}" type="presOf" srcId="{453A878B-4A09-41C6-957B-11CA4BCA5E99}" destId="{02456391-0C88-4F14-A221-B72B30A728EF}" srcOrd="0" destOrd="2" presId="urn:microsoft.com/office/officeart/2005/8/layout/hProcess4"/>
    <dgm:cxn modelId="{E73560AB-4244-44FB-B9C3-DF01C849B68B}" type="presOf" srcId="{3286519C-6BC5-49BE-A4A5-4491138B98F5}" destId="{FDC2AF87-E1DD-4784-9E0B-D3D7E41B2AF1}" srcOrd="0" destOrd="0" presId="urn:microsoft.com/office/officeart/2005/8/layout/hProcess4"/>
    <dgm:cxn modelId="{926BD168-B331-4574-B2CA-5BA5E759DD01}" type="presOf" srcId="{892C73CA-0BA0-4764-BD3E-C24B03F9B877}" destId="{F97FDDBE-FFCA-4661-86B6-EC09DF14B788}" srcOrd="0" destOrd="0" presId="urn:microsoft.com/office/officeart/2005/8/layout/hProcess4"/>
    <dgm:cxn modelId="{C1E5815F-30C5-42D3-8009-6F635E236B22}" srcId="{5A60CC52-F85F-41CD-96A2-CB980DC2D3DE}" destId="{9B19C9CB-06F6-4A76-AD33-17DA8C297E35}" srcOrd="2" destOrd="0" parTransId="{102E7D88-0A39-48C9-8448-754AF13800CB}" sibTransId="{892C73CA-0BA0-4764-BD3E-C24B03F9B877}"/>
    <dgm:cxn modelId="{F853D8E1-D1C8-4CB6-97E3-78147D1453DF}" type="presOf" srcId="{71DEFC47-404E-492F-8A84-A9C63BA7DDD9}" destId="{C08FEA71-9BBB-44DF-9158-79091225266D}" srcOrd="1" destOrd="0" presId="urn:microsoft.com/office/officeart/2005/8/layout/hProcess4"/>
    <dgm:cxn modelId="{2C6362A4-076E-4807-BACC-60499A2D67EA}" srcId="{5A60CC52-F85F-41CD-96A2-CB980DC2D3DE}" destId="{C8FF687A-EAEA-4603-8AF5-683FC6FEF5BD}" srcOrd="3" destOrd="0" parTransId="{BC6690E9-0C89-49C0-A5F7-747A11216F9D}" sibTransId="{F108B9C1-C774-4B62-BDF3-D7E0F8004026}"/>
    <dgm:cxn modelId="{9F29CCC6-1740-4D81-85CE-B37CE3FF9E3A}" srcId="{9B19C9CB-06F6-4A76-AD33-17DA8C297E35}" destId="{08B72E53-4747-4262-ACA9-42CEA6EDC3D0}" srcOrd="0" destOrd="0" parTransId="{58BAD8CC-1AEC-4359-8D2F-E4782FD20FD5}" sibTransId="{8F28E5FC-7B7E-4F31-86F0-C603812C8783}"/>
    <dgm:cxn modelId="{A978466A-AFC0-46DD-A8A3-47169C7BFC2E}" type="presOf" srcId="{4C03C145-9304-43E0-B586-45BD745C8DEE}" destId="{C08FEA71-9BBB-44DF-9158-79091225266D}" srcOrd="1" destOrd="1" presId="urn:microsoft.com/office/officeart/2005/8/layout/hProcess4"/>
    <dgm:cxn modelId="{6377CA9C-6491-492B-9257-458D674C3306}" srcId="{C8FF687A-EAEA-4603-8AF5-683FC6FEF5BD}" destId="{1FA07769-85AE-4867-9F1F-9F68FFC52B4B}" srcOrd="0" destOrd="0" parTransId="{35089E51-DE16-4E05-9EBE-56677B3F773E}" sibTransId="{70D9974A-D418-405C-9DB5-8109948320FD}"/>
    <dgm:cxn modelId="{29900750-21DE-4B63-8CB5-CA920FE73D36}" type="presOf" srcId="{871155D9-0996-48D5-81F6-ED581103BF98}" destId="{E54CD52C-C872-4BFA-8A81-29AE33B82463}" srcOrd="0" destOrd="0" presId="urn:microsoft.com/office/officeart/2005/8/layout/hProcess4"/>
    <dgm:cxn modelId="{93E57E18-87A5-49AE-95CF-60479F8607C6}" type="presOf" srcId="{8D64E335-E5CE-44D8-AE27-399EFE584BAA}" destId="{62A41A8D-8EF0-44C4-A396-DB4679E265BF}" srcOrd="1" destOrd="1" presId="urn:microsoft.com/office/officeart/2005/8/layout/hProcess4"/>
    <dgm:cxn modelId="{25B5FC29-A357-4DFF-8332-4EF9DD68C8C9}" type="presOf" srcId="{453A878B-4A09-41C6-957B-11CA4BCA5E99}" destId="{BCECD9C3-0E16-4FBC-A4B9-359E72C1FAA3}" srcOrd="1" destOrd="2" presId="urn:microsoft.com/office/officeart/2005/8/layout/hProcess4"/>
    <dgm:cxn modelId="{7861A4B0-C95F-4E28-BEF1-F857FA0C60DF}" type="presOf" srcId="{08B72E53-4747-4262-ACA9-42CEA6EDC3D0}" destId="{F49BB375-0C60-4963-ADD7-255025F37810}" srcOrd="0" destOrd="0" presId="urn:microsoft.com/office/officeart/2005/8/layout/hProcess4"/>
    <dgm:cxn modelId="{F520464F-2585-4F0C-A164-6C1B2E4071DA}" srcId="{9B19C9CB-06F6-4A76-AD33-17DA8C297E35}" destId="{8D64E335-E5CE-44D8-AE27-399EFE584BAA}" srcOrd="1" destOrd="0" parTransId="{AC29327A-B005-448A-9E2A-5553C757B315}" sibTransId="{5A277711-BEA1-43E4-98D8-AC3C4BB8B9FD}"/>
    <dgm:cxn modelId="{B2FDB44D-FE9C-4E71-9B64-7017AC7AD6A2}" type="presOf" srcId="{4C03C145-9304-43E0-B586-45BD745C8DEE}" destId="{A2AF837F-68E8-48FF-9781-C4E1B8FAE93C}" srcOrd="0" destOrd="1" presId="urn:microsoft.com/office/officeart/2005/8/layout/hProcess4"/>
    <dgm:cxn modelId="{0A839D0E-A188-4F0F-A386-4C6383BBD2C8}" srcId="{C8FF687A-EAEA-4603-8AF5-683FC6FEF5BD}" destId="{453A878B-4A09-41C6-957B-11CA4BCA5E99}" srcOrd="2" destOrd="0" parTransId="{2B7FE4C0-4A58-4C19-A29B-239C242371F5}" sibTransId="{72474624-36DD-4F18-BFFB-B18CFCB52C73}"/>
    <dgm:cxn modelId="{37527A15-D158-4562-9731-E0AFCEB62B62}" srcId="{5A60CC52-F85F-41CD-96A2-CB980DC2D3DE}" destId="{3286519C-6BC5-49BE-A4A5-4491138B98F5}" srcOrd="1" destOrd="0" parTransId="{20C81094-70E6-4B67-8657-85ACB7790138}" sibTransId="{871155D9-0996-48D5-81F6-ED581103BF98}"/>
    <dgm:cxn modelId="{D4E9827B-3C47-4B64-B882-F9441580DD63}" srcId="{F1A5A490-5BF7-4C79-8E13-2E8916CE398D}" destId="{4C03C145-9304-43E0-B586-45BD745C8DEE}" srcOrd="1" destOrd="0" parTransId="{2D9A57AB-2D10-497B-A099-52BFE5569A2A}" sibTransId="{5C39F2D8-0631-47FC-8F01-3D295C2D42B7}"/>
    <dgm:cxn modelId="{BBB6E73E-1996-48B9-971C-7690D7AF5E32}" type="presOf" srcId="{2D231944-CA7A-4EA8-A161-6FC7B32BC71D}" destId="{BCECD9C3-0E16-4FBC-A4B9-359E72C1FAA3}" srcOrd="1" destOrd="1" presId="urn:microsoft.com/office/officeart/2005/8/layout/hProcess4"/>
    <dgm:cxn modelId="{EBCC0345-AD75-4A24-A5CA-CBD4B88135A2}" type="presOf" srcId="{5A60CC52-F85F-41CD-96A2-CB980DC2D3DE}" destId="{C3B72AE4-B4CD-4DA6-A013-A13A261E00C6}" srcOrd="0" destOrd="0" presId="urn:microsoft.com/office/officeart/2005/8/layout/hProcess4"/>
    <dgm:cxn modelId="{188EB976-3D51-498E-84A7-5EE822ADB353}" type="presOf" srcId="{1FA07769-85AE-4867-9F1F-9F68FFC52B4B}" destId="{02456391-0C88-4F14-A221-B72B30A728EF}" srcOrd="0" destOrd="0" presId="urn:microsoft.com/office/officeart/2005/8/layout/hProcess4"/>
    <dgm:cxn modelId="{A6585945-71C4-489B-B278-C6ABD922A8E9}" type="presOf" srcId="{C8FF687A-EAEA-4603-8AF5-683FC6FEF5BD}" destId="{667B53C6-D49F-4F9F-B848-5B577F0EE42A}" srcOrd="0" destOrd="0" presId="urn:microsoft.com/office/officeart/2005/8/layout/hProcess4"/>
    <dgm:cxn modelId="{CA111B50-79F3-41AB-8722-4BCCB3135C03}" srcId="{C8FF687A-EAEA-4603-8AF5-683FC6FEF5BD}" destId="{2D231944-CA7A-4EA8-A161-6FC7B32BC71D}" srcOrd="1" destOrd="0" parTransId="{D6F4A319-6DCF-430E-9681-7C7887E629DD}" sibTransId="{2C8A273C-48AA-4DD0-AD8D-F608DBDBF007}"/>
    <dgm:cxn modelId="{8EE53C9E-76A1-46A8-B7BB-D3FB3C6426DA}" type="presOf" srcId="{71DEFC47-404E-492F-8A84-A9C63BA7DDD9}" destId="{A2AF837F-68E8-48FF-9781-C4E1B8FAE93C}" srcOrd="0" destOrd="0" presId="urn:microsoft.com/office/officeart/2005/8/layout/hProcess4"/>
    <dgm:cxn modelId="{EB763992-3F25-42C1-8C29-1E87CB44E903}" type="presOf" srcId="{8D64E335-E5CE-44D8-AE27-399EFE584BAA}" destId="{F49BB375-0C60-4963-ADD7-255025F37810}" srcOrd="0" destOrd="1" presId="urn:microsoft.com/office/officeart/2005/8/layout/hProcess4"/>
    <dgm:cxn modelId="{37A12819-637E-488C-A554-0346FC8E48DC}" type="presOf" srcId="{755D5B6A-76FF-480B-94A6-C5A0D53222A7}" destId="{A502A19B-F190-41F1-9D87-903940C289D7}" srcOrd="1" destOrd="1" presId="urn:microsoft.com/office/officeart/2005/8/layout/hProcess4"/>
    <dgm:cxn modelId="{EFBD27FC-AF89-400F-82BE-AEE2287952B1}" type="presOf" srcId="{3B9E455F-A415-479A-B84B-F35DC1F727C7}" destId="{A502A19B-F190-41F1-9D87-903940C289D7}" srcOrd="1" destOrd="0" presId="urn:microsoft.com/office/officeart/2005/8/layout/hProcess4"/>
    <dgm:cxn modelId="{BADDA365-9A2D-47B5-BC47-1EF347822F90}" type="presOf" srcId="{F1A5A490-5BF7-4C79-8E13-2E8916CE398D}" destId="{D4ECE9E9-6007-4468-920E-5BEFCFDFB1F0}" srcOrd="0" destOrd="0" presId="urn:microsoft.com/office/officeart/2005/8/layout/hProcess4"/>
    <dgm:cxn modelId="{577CCB11-C44A-452B-B581-46BAD8BE8DAC}" srcId="{3286519C-6BC5-49BE-A4A5-4491138B98F5}" destId="{3B9E455F-A415-479A-B84B-F35DC1F727C7}" srcOrd="0" destOrd="0" parTransId="{C80CD262-B1EA-4E96-ABEC-C025F6505640}" sibTransId="{EAEEBD02-8716-43FD-8C2C-4C9E07B0C751}"/>
    <dgm:cxn modelId="{CE6967B8-122D-4DAB-A589-85825E338021}" type="presOf" srcId="{9B19C9CB-06F6-4A76-AD33-17DA8C297E35}" destId="{8AA29670-BFD6-4AE9-A69D-395619847038}" srcOrd="0" destOrd="0" presId="urn:microsoft.com/office/officeart/2005/8/layout/hProcess4"/>
    <dgm:cxn modelId="{006FDF99-3D41-4EAF-A74C-97113E97F5C1}" srcId="{3286519C-6BC5-49BE-A4A5-4491138B98F5}" destId="{755D5B6A-76FF-480B-94A6-C5A0D53222A7}" srcOrd="1" destOrd="0" parTransId="{731CF152-4448-4761-BFB8-FE1C397689D0}" sibTransId="{65FB610F-3D28-47AE-B914-4F85185EC7E5}"/>
    <dgm:cxn modelId="{67B22539-0E00-4FCC-82C0-BE2FCAE6F750}" type="presOf" srcId="{755D5B6A-76FF-480B-94A6-C5A0D53222A7}" destId="{EF80C13F-25AB-448A-9FD5-618D0087E810}" srcOrd="0" destOrd="1" presId="urn:microsoft.com/office/officeart/2005/8/layout/hProcess4"/>
    <dgm:cxn modelId="{69CB5262-623E-4B78-BDEF-2BE497418058}" type="presOf" srcId="{3B9E455F-A415-479A-B84B-F35DC1F727C7}" destId="{EF80C13F-25AB-448A-9FD5-618D0087E810}" srcOrd="0" destOrd="0" presId="urn:microsoft.com/office/officeart/2005/8/layout/hProcess4"/>
    <dgm:cxn modelId="{4C4B4DD7-5025-4234-B5FC-5742A1049C67}" type="presOf" srcId="{CC4FF1E1-0B54-4945-9D62-F2AECF133144}" destId="{4F8B5C79-0D80-4037-9131-2D9B52049110}" srcOrd="0" destOrd="0" presId="urn:microsoft.com/office/officeart/2005/8/layout/hProcess4"/>
    <dgm:cxn modelId="{206D4CD3-7B66-41C0-9A54-20D9E3B15E23}" srcId="{5A60CC52-F85F-41CD-96A2-CB980DC2D3DE}" destId="{F1A5A490-5BF7-4C79-8E13-2E8916CE398D}" srcOrd="0" destOrd="0" parTransId="{A13D4A01-A41E-42BB-AD81-F17D58353ECE}" sibTransId="{CC4FF1E1-0B54-4945-9D62-F2AECF133144}"/>
    <dgm:cxn modelId="{9C76C14D-B056-4F1D-BC85-82E622932B33}" type="presOf" srcId="{1FA07769-85AE-4867-9F1F-9F68FFC52B4B}" destId="{BCECD9C3-0E16-4FBC-A4B9-359E72C1FAA3}" srcOrd="1" destOrd="0" presId="urn:microsoft.com/office/officeart/2005/8/layout/hProcess4"/>
    <dgm:cxn modelId="{7309A037-8026-4EE4-9273-C29B165074B6}" type="presOf" srcId="{08B72E53-4747-4262-ACA9-42CEA6EDC3D0}" destId="{62A41A8D-8EF0-44C4-A396-DB4679E265BF}" srcOrd="1" destOrd="0" presId="urn:microsoft.com/office/officeart/2005/8/layout/hProcess4"/>
    <dgm:cxn modelId="{5709B8AC-5ADF-44BF-919B-4841CC96C0DE}" type="presOf" srcId="{2D231944-CA7A-4EA8-A161-6FC7B32BC71D}" destId="{02456391-0C88-4F14-A221-B72B30A728EF}" srcOrd="0" destOrd="1" presId="urn:microsoft.com/office/officeart/2005/8/layout/hProcess4"/>
    <dgm:cxn modelId="{EE5487F6-E94D-4899-8D97-B4B9BC813D21}" srcId="{F1A5A490-5BF7-4C79-8E13-2E8916CE398D}" destId="{71DEFC47-404E-492F-8A84-A9C63BA7DDD9}" srcOrd="0" destOrd="0" parTransId="{3B367DD8-89CD-4222-976D-13D346C036B3}" sibTransId="{8B3477ED-501E-4124-A7E4-E7EA75C0D430}"/>
    <dgm:cxn modelId="{F3BD56A1-54D0-41A4-85A4-48A847D9A54B}" type="presParOf" srcId="{C3B72AE4-B4CD-4DA6-A013-A13A261E00C6}" destId="{014038C2-D0FA-42DD-84D3-5432DBA3430D}" srcOrd="0" destOrd="0" presId="urn:microsoft.com/office/officeart/2005/8/layout/hProcess4"/>
    <dgm:cxn modelId="{DA42AB0A-299B-4FE4-9155-C411D28DE0A5}" type="presParOf" srcId="{C3B72AE4-B4CD-4DA6-A013-A13A261E00C6}" destId="{C3013383-3BF1-414A-BD41-103D6BCA6298}" srcOrd="1" destOrd="0" presId="urn:microsoft.com/office/officeart/2005/8/layout/hProcess4"/>
    <dgm:cxn modelId="{034004C3-0A25-4221-A44D-69ADE5A1AF9D}" type="presParOf" srcId="{C3B72AE4-B4CD-4DA6-A013-A13A261E00C6}" destId="{134B5F95-2DEB-411B-BE86-6807F6A751D3}" srcOrd="2" destOrd="0" presId="urn:microsoft.com/office/officeart/2005/8/layout/hProcess4"/>
    <dgm:cxn modelId="{B472DCEF-2D78-4EBA-85E7-C98C076A2262}" type="presParOf" srcId="{134B5F95-2DEB-411B-BE86-6807F6A751D3}" destId="{AEFD5B0B-F448-4E90-A4DA-3694188E12DB}" srcOrd="0" destOrd="0" presId="urn:microsoft.com/office/officeart/2005/8/layout/hProcess4"/>
    <dgm:cxn modelId="{8398B614-706D-409B-82C9-FC0E1ECA3322}" type="presParOf" srcId="{AEFD5B0B-F448-4E90-A4DA-3694188E12DB}" destId="{3C1B53E7-4860-4E0B-8F04-6E97941062C6}" srcOrd="0" destOrd="0" presId="urn:microsoft.com/office/officeart/2005/8/layout/hProcess4"/>
    <dgm:cxn modelId="{C160E280-8EBC-4D14-8088-99A63D16AFD7}" type="presParOf" srcId="{AEFD5B0B-F448-4E90-A4DA-3694188E12DB}" destId="{A2AF837F-68E8-48FF-9781-C4E1B8FAE93C}" srcOrd="1" destOrd="0" presId="urn:microsoft.com/office/officeart/2005/8/layout/hProcess4"/>
    <dgm:cxn modelId="{46256B23-88BD-454D-92BA-99FC591367CB}" type="presParOf" srcId="{AEFD5B0B-F448-4E90-A4DA-3694188E12DB}" destId="{C08FEA71-9BBB-44DF-9158-79091225266D}" srcOrd="2" destOrd="0" presId="urn:microsoft.com/office/officeart/2005/8/layout/hProcess4"/>
    <dgm:cxn modelId="{D573D243-6D50-48B6-AE0A-356C92BDD474}" type="presParOf" srcId="{AEFD5B0B-F448-4E90-A4DA-3694188E12DB}" destId="{D4ECE9E9-6007-4468-920E-5BEFCFDFB1F0}" srcOrd="3" destOrd="0" presId="urn:microsoft.com/office/officeart/2005/8/layout/hProcess4"/>
    <dgm:cxn modelId="{3950A298-C450-4727-A6E7-0BC1CABB1E6D}" type="presParOf" srcId="{AEFD5B0B-F448-4E90-A4DA-3694188E12DB}" destId="{58DF0B22-2C18-45D8-A9A6-6F575BD9F9F0}" srcOrd="4" destOrd="0" presId="urn:microsoft.com/office/officeart/2005/8/layout/hProcess4"/>
    <dgm:cxn modelId="{E9E67BB3-486D-499E-993C-ECBCE575DCBF}" type="presParOf" srcId="{134B5F95-2DEB-411B-BE86-6807F6A751D3}" destId="{4F8B5C79-0D80-4037-9131-2D9B52049110}" srcOrd="1" destOrd="0" presId="urn:microsoft.com/office/officeart/2005/8/layout/hProcess4"/>
    <dgm:cxn modelId="{0290EFC5-76FC-4DD7-BE4D-F36795B0FE90}" type="presParOf" srcId="{134B5F95-2DEB-411B-BE86-6807F6A751D3}" destId="{3C382A1D-4A0D-499F-9656-BFDE1343DA8A}" srcOrd="2" destOrd="0" presId="urn:microsoft.com/office/officeart/2005/8/layout/hProcess4"/>
    <dgm:cxn modelId="{CC428A9F-14AE-4C1F-ADED-D2F472A9C7C3}" type="presParOf" srcId="{3C382A1D-4A0D-499F-9656-BFDE1343DA8A}" destId="{6ED8A5E0-D43F-483C-9F57-206FD29BA82D}" srcOrd="0" destOrd="0" presId="urn:microsoft.com/office/officeart/2005/8/layout/hProcess4"/>
    <dgm:cxn modelId="{642AD732-6692-41C1-B6BD-6758C6C3BC93}" type="presParOf" srcId="{3C382A1D-4A0D-499F-9656-BFDE1343DA8A}" destId="{EF80C13F-25AB-448A-9FD5-618D0087E810}" srcOrd="1" destOrd="0" presId="urn:microsoft.com/office/officeart/2005/8/layout/hProcess4"/>
    <dgm:cxn modelId="{94CD2CF3-0463-4C9E-8304-F9A0CC6F6ED0}" type="presParOf" srcId="{3C382A1D-4A0D-499F-9656-BFDE1343DA8A}" destId="{A502A19B-F190-41F1-9D87-903940C289D7}" srcOrd="2" destOrd="0" presId="urn:microsoft.com/office/officeart/2005/8/layout/hProcess4"/>
    <dgm:cxn modelId="{620A71B0-C879-4EFA-AF00-BF0DEACD6947}" type="presParOf" srcId="{3C382A1D-4A0D-499F-9656-BFDE1343DA8A}" destId="{FDC2AF87-E1DD-4784-9E0B-D3D7E41B2AF1}" srcOrd="3" destOrd="0" presId="urn:microsoft.com/office/officeart/2005/8/layout/hProcess4"/>
    <dgm:cxn modelId="{5664BD16-09B2-4EBC-9788-2412EB2B9B31}" type="presParOf" srcId="{3C382A1D-4A0D-499F-9656-BFDE1343DA8A}" destId="{6673607F-5D6D-47F3-AD65-673CEF3FD3EF}" srcOrd="4" destOrd="0" presId="urn:microsoft.com/office/officeart/2005/8/layout/hProcess4"/>
    <dgm:cxn modelId="{9B95E136-2343-4DCD-A49E-8DB8BCEFC563}" type="presParOf" srcId="{134B5F95-2DEB-411B-BE86-6807F6A751D3}" destId="{E54CD52C-C872-4BFA-8A81-29AE33B82463}" srcOrd="3" destOrd="0" presId="urn:microsoft.com/office/officeart/2005/8/layout/hProcess4"/>
    <dgm:cxn modelId="{8AB27E5D-D8CF-4ED4-A881-BD22BAF7A61C}" type="presParOf" srcId="{134B5F95-2DEB-411B-BE86-6807F6A751D3}" destId="{295230E7-E3F8-4DCF-95AE-4D64EB12A915}" srcOrd="4" destOrd="0" presId="urn:microsoft.com/office/officeart/2005/8/layout/hProcess4"/>
    <dgm:cxn modelId="{1DD9C314-E710-4099-85DC-2918884D4ACC}" type="presParOf" srcId="{295230E7-E3F8-4DCF-95AE-4D64EB12A915}" destId="{DBBED8D3-8224-4129-B156-511C6206A863}" srcOrd="0" destOrd="0" presId="urn:microsoft.com/office/officeart/2005/8/layout/hProcess4"/>
    <dgm:cxn modelId="{53B6523A-43CB-4C52-9B91-A9D45880522F}" type="presParOf" srcId="{295230E7-E3F8-4DCF-95AE-4D64EB12A915}" destId="{F49BB375-0C60-4963-ADD7-255025F37810}" srcOrd="1" destOrd="0" presId="urn:microsoft.com/office/officeart/2005/8/layout/hProcess4"/>
    <dgm:cxn modelId="{78D9EE39-B969-4983-BC43-C17966BEEFD1}" type="presParOf" srcId="{295230E7-E3F8-4DCF-95AE-4D64EB12A915}" destId="{62A41A8D-8EF0-44C4-A396-DB4679E265BF}" srcOrd="2" destOrd="0" presId="urn:microsoft.com/office/officeart/2005/8/layout/hProcess4"/>
    <dgm:cxn modelId="{2F63E2AC-2BD4-4F30-9F8C-1A8E5F593D4B}" type="presParOf" srcId="{295230E7-E3F8-4DCF-95AE-4D64EB12A915}" destId="{8AA29670-BFD6-4AE9-A69D-395619847038}" srcOrd="3" destOrd="0" presId="urn:microsoft.com/office/officeart/2005/8/layout/hProcess4"/>
    <dgm:cxn modelId="{52880ECE-1D0A-4F9C-BEF0-2062DD0D06B5}" type="presParOf" srcId="{295230E7-E3F8-4DCF-95AE-4D64EB12A915}" destId="{DE7C3790-5A31-4E30-9813-82B4B28B17EE}" srcOrd="4" destOrd="0" presId="urn:microsoft.com/office/officeart/2005/8/layout/hProcess4"/>
    <dgm:cxn modelId="{DBA940F1-8EDC-4AFF-A881-A092099AAC28}" type="presParOf" srcId="{134B5F95-2DEB-411B-BE86-6807F6A751D3}" destId="{F97FDDBE-FFCA-4661-86B6-EC09DF14B788}" srcOrd="5" destOrd="0" presId="urn:microsoft.com/office/officeart/2005/8/layout/hProcess4"/>
    <dgm:cxn modelId="{FE770D14-1592-426D-AB2F-3435AE186FA9}" type="presParOf" srcId="{134B5F95-2DEB-411B-BE86-6807F6A751D3}" destId="{9B11E845-23B0-4C72-B60B-460C042FBB99}" srcOrd="6" destOrd="0" presId="urn:microsoft.com/office/officeart/2005/8/layout/hProcess4"/>
    <dgm:cxn modelId="{B508B844-0FBB-46E7-AC48-D94DFACDE94F}" type="presParOf" srcId="{9B11E845-23B0-4C72-B60B-460C042FBB99}" destId="{0F0304F4-0DA8-4039-A902-8C70EC1C3499}" srcOrd="0" destOrd="0" presId="urn:microsoft.com/office/officeart/2005/8/layout/hProcess4"/>
    <dgm:cxn modelId="{93A5CD13-23C3-47CE-9D9A-504AAA04BA8D}" type="presParOf" srcId="{9B11E845-23B0-4C72-B60B-460C042FBB99}" destId="{02456391-0C88-4F14-A221-B72B30A728EF}" srcOrd="1" destOrd="0" presId="urn:microsoft.com/office/officeart/2005/8/layout/hProcess4"/>
    <dgm:cxn modelId="{6B6ED220-C92F-4E70-AB32-5568154F7B90}" type="presParOf" srcId="{9B11E845-23B0-4C72-B60B-460C042FBB99}" destId="{BCECD9C3-0E16-4FBC-A4B9-359E72C1FAA3}" srcOrd="2" destOrd="0" presId="urn:microsoft.com/office/officeart/2005/8/layout/hProcess4"/>
    <dgm:cxn modelId="{0FDA4AAF-055E-4D2C-80B9-254C46DC6E03}" type="presParOf" srcId="{9B11E845-23B0-4C72-B60B-460C042FBB99}" destId="{667B53C6-D49F-4F9F-B848-5B577F0EE42A}" srcOrd="3" destOrd="0" presId="urn:microsoft.com/office/officeart/2005/8/layout/hProcess4"/>
    <dgm:cxn modelId="{1573F69A-057B-4180-8B88-A72056760D3B}" type="presParOf" srcId="{9B11E845-23B0-4C72-B60B-460C042FBB99}" destId="{6FB830EB-E71E-4C61-A58B-5AAC53BCAE4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50A29E2B-C95F-4EBB-A96E-52DD17850AA6}" type="datetimeFigureOut">
              <a:rPr lang="en-US" smtClean="0"/>
              <a:pPr/>
              <a:t>5/21/2014</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2EF12DB8-E978-4E06-A3D3-D7D5343B7FF1}" type="slidenum">
              <a:rPr lang="en-US" smtClean="0"/>
              <a:pPr/>
              <a:t>‹#›</a:t>
            </a:fld>
            <a:endParaRPr lang="en-US" dirty="0"/>
          </a:p>
        </p:txBody>
      </p:sp>
    </p:spTree>
    <p:extLst>
      <p:ext uri="{BB962C8B-B14F-4D97-AF65-F5344CB8AC3E}">
        <p14:creationId xmlns:p14="http://schemas.microsoft.com/office/powerpoint/2010/main" val="142897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2A01A-B6E1-4EA4-A280-DD2552AA4EDF}" type="slidenum">
              <a:rPr lang="en-US">
                <a:solidFill>
                  <a:prstClr val="black"/>
                </a:solidFill>
              </a:rPr>
              <a:pPr/>
              <a:t>1</a:t>
            </a:fld>
            <a:endParaRPr lang="en-US" dirty="0">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5846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4450A0B5-7E69-4B2B-B1A6-6AC323BDB012}" type="slidenum">
              <a:rPr lang="en-US">
                <a:solidFill>
                  <a:prstClr val="black"/>
                </a:solidFill>
                <a:latin typeface="Arial" charset="0"/>
              </a:rPr>
              <a:pPr/>
              <a:t>12</a:t>
            </a:fld>
            <a:endParaRPr lang="en-US" dirty="0">
              <a:solidFill>
                <a:prstClr val="black"/>
              </a:solidFill>
              <a:latin typeface="Arial" charset="0"/>
            </a:endParaRPr>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3710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13</a:t>
            </a:fld>
            <a:endParaRPr lang="en-US" dirty="0"/>
          </a:p>
        </p:txBody>
      </p:sp>
    </p:spTree>
    <p:extLst>
      <p:ext uri="{BB962C8B-B14F-4D97-AF65-F5344CB8AC3E}">
        <p14:creationId xmlns:p14="http://schemas.microsoft.com/office/powerpoint/2010/main" val="232136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14</a:t>
            </a:fld>
            <a:endParaRPr lang="en-US" dirty="0"/>
          </a:p>
        </p:txBody>
      </p:sp>
    </p:spTree>
    <p:extLst>
      <p:ext uri="{BB962C8B-B14F-4D97-AF65-F5344CB8AC3E}">
        <p14:creationId xmlns:p14="http://schemas.microsoft.com/office/powerpoint/2010/main" val="874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15</a:t>
            </a:fld>
            <a:endParaRPr lang="en-US" dirty="0"/>
          </a:p>
        </p:txBody>
      </p:sp>
    </p:spTree>
    <p:extLst>
      <p:ext uri="{BB962C8B-B14F-4D97-AF65-F5344CB8AC3E}">
        <p14:creationId xmlns:p14="http://schemas.microsoft.com/office/powerpoint/2010/main" val="403260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16</a:t>
            </a:fld>
            <a:endParaRPr lang="en-US" dirty="0"/>
          </a:p>
        </p:txBody>
      </p:sp>
    </p:spTree>
    <p:extLst>
      <p:ext uri="{BB962C8B-B14F-4D97-AF65-F5344CB8AC3E}">
        <p14:creationId xmlns:p14="http://schemas.microsoft.com/office/powerpoint/2010/main" val="127317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17</a:t>
            </a:fld>
            <a:endParaRPr lang="en-US" dirty="0"/>
          </a:p>
        </p:txBody>
      </p:sp>
    </p:spTree>
    <p:extLst>
      <p:ext uri="{BB962C8B-B14F-4D97-AF65-F5344CB8AC3E}">
        <p14:creationId xmlns:p14="http://schemas.microsoft.com/office/powerpoint/2010/main" val="103118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18</a:t>
            </a:fld>
            <a:endParaRPr lang="en-US" dirty="0"/>
          </a:p>
        </p:txBody>
      </p:sp>
    </p:spTree>
    <p:extLst>
      <p:ext uri="{BB962C8B-B14F-4D97-AF65-F5344CB8AC3E}">
        <p14:creationId xmlns:p14="http://schemas.microsoft.com/office/powerpoint/2010/main" val="395112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19</a:t>
            </a:fld>
            <a:endParaRPr lang="en-US" dirty="0"/>
          </a:p>
        </p:txBody>
      </p:sp>
    </p:spTree>
    <p:extLst>
      <p:ext uri="{BB962C8B-B14F-4D97-AF65-F5344CB8AC3E}">
        <p14:creationId xmlns:p14="http://schemas.microsoft.com/office/powerpoint/2010/main" val="78282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20</a:t>
            </a:fld>
            <a:endParaRPr lang="en-US" dirty="0"/>
          </a:p>
        </p:txBody>
      </p:sp>
    </p:spTree>
    <p:extLst>
      <p:ext uri="{BB962C8B-B14F-4D97-AF65-F5344CB8AC3E}">
        <p14:creationId xmlns:p14="http://schemas.microsoft.com/office/powerpoint/2010/main" val="2390678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21</a:t>
            </a:fld>
            <a:endParaRPr lang="en-US" dirty="0"/>
          </a:p>
        </p:txBody>
      </p:sp>
    </p:spTree>
    <p:extLst>
      <p:ext uri="{BB962C8B-B14F-4D97-AF65-F5344CB8AC3E}">
        <p14:creationId xmlns:p14="http://schemas.microsoft.com/office/powerpoint/2010/main" val="12288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73173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22</a:t>
            </a:fld>
            <a:endParaRPr lang="en-US" dirty="0"/>
          </a:p>
        </p:txBody>
      </p:sp>
    </p:spTree>
    <p:extLst>
      <p:ext uri="{BB962C8B-B14F-4D97-AF65-F5344CB8AC3E}">
        <p14:creationId xmlns:p14="http://schemas.microsoft.com/office/powerpoint/2010/main" val="129147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23</a:t>
            </a:fld>
            <a:endParaRPr lang="en-US" dirty="0"/>
          </a:p>
        </p:txBody>
      </p:sp>
    </p:spTree>
    <p:extLst>
      <p:ext uri="{BB962C8B-B14F-4D97-AF65-F5344CB8AC3E}">
        <p14:creationId xmlns:p14="http://schemas.microsoft.com/office/powerpoint/2010/main" val="2325833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24</a:t>
            </a:fld>
            <a:endParaRPr lang="en-US" dirty="0"/>
          </a:p>
        </p:txBody>
      </p:sp>
    </p:spTree>
    <p:extLst>
      <p:ext uri="{BB962C8B-B14F-4D97-AF65-F5344CB8AC3E}">
        <p14:creationId xmlns:p14="http://schemas.microsoft.com/office/powerpoint/2010/main" val="1971022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25</a:t>
            </a:fld>
            <a:endParaRPr lang="en-US" dirty="0"/>
          </a:p>
        </p:txBody>
      </p:sp>
    </p:spTree>
    <p:extLst>
      <p:ext uri="{BB962C8B-B14F-4D97-AF65-F5344CB8AC3E}">
        <p14:creationId xmlns:p14="http://schemas.microsoft.com/office/powerpoint/2010/main" val="3748305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26</a:t>
            </a:fld>
            <a:endParaRPr lang="en-US" dirty="0"/>
          </a:p>
        </p:txBody>
      </p:sp>
    </p:spTree>
    <p:extLst>
      <p:ext uri="{BB962C8B-B14F-4D97-AF65-F5344CB8AC3E}">
        <p14:creationId xmlns:p14="http://schemas.microsoft.com/office/powerpoint/2010/main" val="1971022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27</a:t>
            </a:fld>
            <a:endParaRPr lang="en-US" dirty="0"/>
          </a:p>
        </p:txBody>
      </p:sp>
    </p:spTree>
    <p:extLst>
      <p:ext uri="{BB962C8B-B14F-4D97-AF65-F5344CB8AC3E}">
        <p14:creationId xmlns:p14="http://schemas.microsoft.com/office/powerpoint/2010/main" val="197102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28</a:t>
            </a:fld>
            <a:endParaRPr lang="en-US" dirty="0"/>
          </a:p>
        </p:txBody>
      </p:sp>
    </p:spTree>
    <p:extLst>
      <p:ext uri="{BB962C8B-B14F-4D97-AF65-F5344CB8AC3E}">
        <p14:creationId xmlns:p14="http://schemas.microsoft.com/office/powerpoint/2010/main" val="1971022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29</a:t>
            </a:fld>
            <a:endParaRPr lang="en-US" dirty="0"/>
          </a:p>
        </p:txBody>
      </p:sp>
    </p:spTree>
    <p:extLst>
      <p:ext uri="{BB962C8B-B14F-4D97-AF65-F5344CB8AC3E}">
        <p14:creationId xmlns:p14="http://schemas.microsoft.com/office/powerpoint/2010/main" val="2817745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30</a:t>
            </a:fld>
            <a:endParaRPr lang="en-US" dirty="0"/>
          </a:p>
        </p:txBody>
      </p:sp>
    </p:spTree>
    <p:extLst>
      <p:ext uri="{BB962C8B-B14F-4D97-AF65-F5344CB8AC3E}">
        <p14:creationId xmlns:p14="http://schemas.microsoft.com/office/powerpoint/2010/main" val="3993174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31</a:t>
            </a:fld>
            <a:endParaRPr lang="en-US" dirty="0"/>
          </a:p>
        </p:txBody>
      </p:sp>
    </p:spTree>
    <p:extLst>
      <p:ext uri="{BB962C8B-B14F-4D97-AF65-F5344CB8AC3E}">
        <p14:creationId xmlns:p14="http://schemas.microsoft.com/office/powerpoint/2010/main" val="399317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6DE9DCF1-F1F1-4273-814B-0DF5E03A5C64}" type="slidenum">
              <a:rPr lang="en-US">
                <a:solidFill>
                  <a:prstClr val="black"/>
                </a:solidFill>
                <a:latin typeface="Arial" charset="0"/>
              </a:rPr>
              <a:pPr/>
              <a:t>3</a:t>
            </a:fld>
            <a:endParaRPr lang="en-US" dirty="0">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1</a:t>
            </a:r>
          </a:p>
        </p:txBody>
      </p:sp>
    </p:spTree>
    <p:extLst>
      <p:ext uri="{BB962C8B-B14F-4D97-AF65-F5344CB8AC3E}">
        <p14:creationId xmlns:p14="http://schemas.microsoft.com/office/powerpoint/2010/main" val="2989187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32</a:t>
            </a:fld>
            <a:endParaRPr lang="en-US" dirty="0"/>
          </a:p>
        </p:txBody>
      </p:sp>
    </p:spTree>
    <p:extLst>
      <p:ext uri="{BB962C8B-B14F-4D97-AF65-F5344CB8AC3E}">
        <p14:creationId xmlns:p14="http://schemas.microsoft.com/office/powerpoint/2010/main" val="132602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accelerated student exam performance data were analyzed using the Statistical Package for the Social Sciences.  The convenience sample size of 153 consisted of 57 in the lecture group (Fa11), 33 in the collaborative group (Sp12), and 63 in the collaborative plus Wiki group (Fa12).</a:t>
            </a:r>
          </a:p>
          <a:p>
            <a:r>
              <a:rPr lang="en-US" sz="1200" kern="1200" dirty="0" smtClean="0">
                <a:solidFill>
                  <a:schemeClr val="tx1"/>
                </a:solidFill>
                <a:effectLst/>
                <a:latin typeface="+mn-lt"/>
                <a:ea typeface="+mn-ea"/>
                <a:cs typeface="+mn-cs"/>
              </a:rPr>
              <a:t>The analysis of fixed effects of the lecture and collaborative groups indicates that previous age (P value = 0.9136),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degree (P value = 0.0.1699), and entering GPA (P value = 0.0.0243)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not significantly associated with exam score.  </a:t>
            </a:r>
          </a:p>
          <a:p>
            <a:r>
              <a:rPr lang="en-US" sz="1200" kern="1200" dirty="0" smtClean="0">
                <a:solidFill>
                  <a:schemeClr val="tx1"/>
                </a:solidFill>
                <a:effectLst/>
                <a:latin typeface="+mn-lt"/>
                <a:ea typeface="+mn-ea"/>
                <a:cs typeface="+mn-cs"/>
              </a:rPr>
              <a:t>The average exam scores were significantly different between semesters with the lecture group average score 3.91 higher than the collaborative group.  The entry GPA may be associated with exam scores with a P value of 0.0842.  Semester was the only variable with significant association with exam scores per multivariate analysis with type 3 tests of fixed effects (P value = 0.0166).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significance was seen in performance of accelerated student on overall exam questions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12DB8-E978-4E06-A3D3-D7D5343B7FF1}" type="slidenum">
              <a:rPr lang="en-US" smtClean="0"/>
              <a:pPr/>
              <a:t>33</a:t>
            </a:fld>
            <a:endParaRPr lang="en-US" dirty="0"/>
          </a:p>
        </p:txBody>
      </p:sp>
    </p:spTree>
    <p:extLst>
      <p:ext uri="{BB962C8B-B14F-4D97-AF65-F5344CB8AC3E}">
        <p14:creationId xmlns:p14="http://schemas.microsoft.com/office/powerpoint/2010/main" val="134667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exam scores significantly different between semesters:</a:t>
            </a:r>
          </a:p>
          <a:p>
            <a:r>
              <a:rPr lang="en-US" dirty="0" smtClean="0"/>
              <a:t>Fall (lecture): 87.1261%</a:t>
            </a:r>
          </a:p>
          <a:p>
            <a:r>
              <a:rPr lang="en-US" dirty="0" smtClean="0"/>
              <a:t>Fall 12 (collaborative): 84.3982%   </a:t>
            </a:r>
          </a:p>
          <a:p>
            <a:r>
              <a:rPr lang="en-US" dirty="0" err="1" smtClean="0"/>
              <a:t>Spr</a:t>
            </a:r>
            <a:r>
              <a:rPr lang="en-US" dirty="0" smtClean="0"/>
              <a:t> 12 (collaborative + Wiki): 83.5567%</a:t>
            </a:r>
          </a:p>
          <a:p>
            <a:endParaRPr lang="en-US" dirty="0" smtClean="0"/>
          </a:p>
          <a:p>
            <a:r>
              <a:rPr lang="en-US" dirty="0" smtClean="0"/>
              <a:t>Average exam scores significantly different between gender</a:t>
            </a:r>
          </a:p>
          <a:p>
            <a:r>
              <a:rPr lang="en-US" dirty="0" smtClean="0"/>
              <a:t>F</a:t>
            </a:r>
            <a:r>
              <a:rPr lang="en-US" baseline="0" dirty="0" smtClean="0"/>
              <a:t> = 86.9762%</a:t>
            </a:r>
          </a:p>
          <a:p>
            <a:r>
              <a:rPr lang="en-US" baseline="0" dirty="0" smtClean="0"/>
              <a:t>M = 83.0778%</a:t>
            </a:r>
          </a:p>
          <a:p>
            <a:r>
              <a:rPr lang="en-US" baseline="0" dirty="0" smtClean="0"/>
              <a:t>Limited male students; OB content may be cofounder</a:t>
            </a:r>
            <a:endParaRPr lang="en-US" dirty="0" smtClean="0"/>
          </a:p>
          <a:p>
            <a:endParaRPr lang="en-US" dirty="0" smtClean="0"/>
          </a:p>
          <a:p>
            <a:r>
              <a:rPr lang="en-US" dirty="0" smtClean="0"/>
              <a:t>No significant relationship between exam scores and first college degree, age, entering GPA (ANOVA, MANOVA) </a:t>
            </a:r>
          </a:p>
          <a:p>
            <a:r>
              <a:rPr lang="en-US" sz="1200" kern="1200" dirty="0" smtClean="0">
                <a:solidFill>
                  <a:schemeClr val="tx1"/>
                </a:solidFill>
                <a:effectLst/>
                <a:latin typeface="+mn-lt"/>
                <a:ea typeface="+mn-ea"/>
                <a:cs typeface="+mn-cs"/>
              </a:rPr>
              <a:t>The average exam scores were significantly different between the two semesters with the lecture group average score 3.91 higher than the collaborative group.  The entry GPA may be associated with exam scores with a P value of 0.0842.  Semester was the only variable with significant association with exam scores per multivariate analysis with type 3 tests of fixed effects (P value = 0.0166).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significance was seen in performance of accelerated student on overall exam questions</a:t>
            </a:r>
          </a:p>
          <a:p>
            <a:endParaRPr lang="en-US" dirty="0"/>
          </a:p>
        </p:txBody>
      </p:sp>
      <p:sp>
        <p:nvSpPr>
          <p:cNvPr id="4" name="Slide Number Placeholder 3"/>
          <p:cNvSpPr>
            <a:spLocks noGrp="1"/>
          </p:cNvSpPr>
          <p:nvPr>
            <p:ph type="sldNum" sz="quarter" idx="10"/>
          </p:nvPr>
        </p:nvSpPr>
        <p:spPr/>
        <p:txBody>
          <a:bodyPr/>
          <a:lstStyle/>
          <a:p>
            <a:fld id="{2EF12DB8-E978-4E06-A3D3-D7D5343B7FF1}" type="slidenum">
              <a:rPr lang="en-US" smtClean="0"/>
              <a:pPr/>
              <a:t>34</a:t>
            </a:fld>
            <a:endParaRPr lang="en-US" dirty="0"/>
          </a:p>
        </p:txBody>
      </p:sp>
    </p:spTree>
    <p:extLst>
      <p:ext uri="{BB962C8B-B14F-4D97-AF65-F5344CB8AC3E}">
        <p14:creationId xmlns:p14="http://schemas.microsoft.com/office/powerpoint/2010/main" val="1346674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 evidence that semester has an association with how a student performs on each section of the OB exam.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 evidence to suggest that student type influences how students perform on each section of the OB exam.</a:t>
            </a:r>
          </a:p>
          <a:p>
            <a:endParaRPr lang="en-US" dirty="0"/>
          </a:p>
        </p:txBody>
      </p:sp>
      <p:sp>
        <p:nvSpPr>
          <p:cNvPr id="4" name="Slide Number Placeholder 3"/>
          <p:cNvSpPr>
            <a:spLocks noGrp="1"/>
          </p:cNvSpPr>
          <p:nvPr>
            <p:ph type="sldNum" sz="quarter" idx="10"/>
          </p:nvPr>
        </p:nvSpPr>
        <p:spPr/>
        <p:txBody>
          <a:bodyPr/>
          <a:lstStyle/>
          <a:p>
            <a:fld id="{2EF12DB8-E978-4E06-A3D3-D7D5343B7FF1}" type="slidenum">
              <a:rPr lang="en-US" smtClean="0"/>
              <a:pPr/>
              <a:t>35</a:t>
            </a:fld>
            <a:endParaRPr lang="en-US" dirty="0"/>
          </a:p>
        </p:txBody>
      </p:sp>
    </p:spTree>
    <p:extLst>
      <p:ext uri="{BB962C8B-B14F-4D97-AF65-F5344CB8AC3E}">
        <p14:creationId xmlns:p14="http://schemas.microsoft.com/office/powerpoint/2010/main" val="1346674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12DB8-E978-4E06-A3D3-D7D5343B7FF1}" type="slidenum">
              <a:rPr lang="en-US" smtClean="0"/>
              <a:pPr/>
              <a:t>36</a:t>
            </a:fld>
            <a:endParaRPr lang="en-US" dirty="0"/>
          </a:p>
        </p:txBody>
      </p:sp>
    </p:spTree>
    <p:extLst>
      <p:ext uri="{BB962C8B-B14F-4D97-AF65-F5344CB8AC3E}">
        <p14:creationId xmlns:p14="http://schemas.microsoft.com/office/powerpoint/2010/main" val="1346674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was no association (p = 0.8609) between teaching method and whether or not student’s passed the OB section of NUR290 using Fisher’s goodness of fit test. </a:t>
            </a:r>
          </a:p>
          <a:p>
            <a:endParaRPr lang="en-US" dirty="0"/>
          </a:p>
        </p:txBody>
      </p:sp>
      <p:sp>
        <p:nvSpPr>
          <p:cNvPr id="4" name="Slide Number Placeholder 3"/>
          <p:cNvSpPr>
            <a:spLocks noGrp="1"/>
          </p:cNvSpPr>
          <p:nvPr>
            <p:ph type="sldNum" sz="quarter" idx="10"/>
          </p:nvPr>
        </p:nvSpPr>
        <p:spPr/>
        <p:txBody>
          <a:bodyPr/>
          <a:lstStyle/>
          <a:p>
            <a:fld id="{2EF12DB8-E978-4E06-A3D3-D7D5343B7FF1}" type="slidenum">
              <a:rPr lang="en-US" smtClean="0"/>
              <a:pPr/>
              <a:t>37</a:t>
            </a:fld>
            <a:endParaRPr lang="en-US" dirty="0"/>
          </a:p>
        </p:txBody>
      </p:sp>
    </p:spTree>
    <p:extLst>
      <p:ext uri="{BB962C8B-B14F-4D97-AF65-F5344CB8AC3E}">
        <p14:creationId xmlns:p14="http://schemas.microsoft.com/office/powerpoint/2010/main" val="1346674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12DB8-E978-4E06-A3D3-D7D5343B7FF1}" type="slidenum">
              <a:rPr lang="en-US" smtClean="0"/>
              <a:pPr/>
              <a:t>38</a:t>
            </a:fld>
            <a:endParaRPr lang="en-US" dirty="0"/>
          </a:p>
        </p:txBody>
      </p:sp>
    </p:spTree>
    <p:extLst>
      <p:ext uri="{BB962C8B-B14F-4D97-AF65-F5344CB8AC3E}">
        <p14:creationId xmlns:p14="http://schemas.microsoft.com/office/powerpoint/2010/main" val="2815497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Conclusion:</a:t>
            </a:r>
            <a:r>
              <a:rPr lang="en-US" sz="1200" kern="1200" dirty="0" smtClean="0">
                <a:solidFill>
                  <a:schemeClr val="tx1"/>
                </a:solidFill>
                <a:effectLst/>
                <a:latin typeface="+mn-lt"/>
                <a:ea typeface="+mn-ea"/>
                <a:cs typeface="+mn-cs"/>
              </a:rPr>
              <a:t> Based on this sample, the odds that a student in the collaborative group tended to agree more strongly with statements 1, 2, and 4 were higher than the odds a student in the collaborative + wiki group.  There was no detectable association with teaching group in the responses to statements 3 and 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12DB8-E978-4E06-A3D3-D7D5343B7FF1}" type="slidenum">
              <a:rPr lang="en-US" smtClean="0"/>
              <a:pPr/>
              <a:t>39</a:t>
            </a:fld>
            <a:endParaRPr lang="en-US" dirty="0"/>
          </a:p>
        </p:txBody>
      </p:sp>
    </p:spTree>
    <p:extLst>
      <p:ext uri="{BB962C8B-B14F-4D97-AF65-F5344CB8AC3E}">
        <p14:creationId xmlns:p14="http://schemas.microsoft.com/office/powerpoint/2010/main" val="898779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proportional odds assumption fails for questions 2 and 5 in the accelerated group.  A generalized logistic model was subsequently fit, but there were too many instances where there were 0 counts for the model to discern an odds ratio.</a:t>
            </a:r>
          </a:p>
          <a:p>
            <a:r>
              <a:rPr lang="en-US" sz="1200" kern="1200" dirty="0" smtClean="0">
                <a:solidFill>
                  <a:schemeClr val="tx1"/>
                </a:solidFill>
                <a:effectLst/>
                <a:latin typeface="+mn-lt"/>
                <a:ea typeface="+mn-ea"/>
                <a:cs typeface="+mn-cs"/>
              </a:rPr>
              <a:t>I next plotted the </a:t>
            </a:r>
            <a:r>
              <a:rPr lang="en-US" sz="1200" kern="1200" dirty="0" err="1" smtClean="0">
                <a:solidFill>
                  <a:schemeClr val="tx1"/>
                </a:solidFill>
                <a:effectLst/>
                <a:latin typeface="+mn-lt"/>
                <a:ea typeface="+mn-ea"/>
                <a:cs typeface="+mn-cs"/>
              </a:rPr>
              <a:t>ln</a:t>
            </a:r>
            <a:r>
              <a:rPr lang="en-US" sz="1200" kern="1200" dirty="0" smtClean="0">
                <a:solidFill>
                  <a:schemeClr val="tx1"/>
                </a:solidFill>
                <a:effectLst/>
                <a:latin typeface="+mn-lt"/>
                <a:ea typeface="+mn-ea"/>
                <a:cs typeface="+mn-cs"/>
              </a:rPr>
              <a:t>(cumulative odds) for each category (i.e. strongly agree vs all others; strongly agree + agree vs all others; strongly agree + agree + neutral vs all others; and strongly agree + agree + neutral + disagree vs strongly disagree).  The slope of the line is the natural log of the estimated odds ratio between the two semesters for the cumulative 2x2 contingency table.  As you can see in the plots, the slopes of the lines are all different causing the rejection of the equal slopes assumption in the proportional odds model.</a:t>
            </a:r>
          </a:p>
          <a:p>
            <a:r>
              <a:rPr lang="en-US" sz="1200" b="1" kern="1200" dirty="0" smtClean="0">
                <a:solidFill>
                  <a:schemeClr val="tx1"/>
                </a:solidFill>
                <a:effectLst/>
                <a:latin typeface="+mn-lt"/>
                <a:ea typeface="+mn-ea"/>
                <a:cs typeface="+mn-cs"/>
              </a:rPr>
              <a:t>Conclusion:</a:t>
            </a:r>
            <a:r>
              <a:rPr lang="en-US" sz="1200" kern="1200" dirty="0" smtClean="0">
                <a:solidFill>
                  <a:schemeClr val="tx1"/>
                </a:solidFill>
                <a:effectLst/>
                <a:latin typeface="+mn-lt"/>
                <a:ea typeface="+mn-ea"/>
                <a:cs typeface="+mn-cs"/>
              </a:rPr>
              <a:t> Based on this sample, the odds that a student in the collaborative group tended to agree more strongly with a given statement were higher than the odds a student in the collaborative + wiki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F12DB8-E978-4E06-A3D3-D7D5343B7FF1}" type="slidenum">
              <a:rPr lang="en-US" smtClean="0"/>
              <a:pPr/>
              <a:t>40</a:t>
            </a:fld>
            <a:endParaRPr lang="en-US" dirty="0"/>
          </a:p>
        </p:txBody>
      </p:sp>
    </p:spTree>
    <p:extLst>
      <p:ext uri="{BB962C8B-B14F-4D97-AF65-F5344CB8AC3E}">
        <p14:creationId xmlns:p14="http://schemas.microsoft.com/office/powerpoint/2010/main" val="2694773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41</a:t>
            </a:fld>
            <a:endParaRPr lang="en-US" dirty="0"/>
          </a:p>
        </p:txBody>
      </p:sp>
    </p:spTree>
    <p:extLst>
      <p:ext uri="{BB962C8B-B14F-4D97-AF65-F5344CB8AC3E}">
        <p14:creationId xmlns:p14="http://schemas.microsoft.com/office/powerpoint/2010/main" val="265268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9DAC0086-A13B-4A09-9248-8BA04E936FBF}" type="slidenum">
              <a:rPr lang="en-US">
                <a:solidFill>
                  <a:prstClr val="black"/>
                </a:solidFill>
                <a:latin typeface="Arial" charset="0"/>
              </a:rPr>
              <a:pPr/>
              <a:t>4</a:t>
            </a:fld>
            <a:endParaRPr lang="en-US" dirty="0">
              <a:solidFill>
                <a:prstClr val="black"/>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63201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68</a:t>
            </a:fld>
            <a:endParaRPr lang="en-US" dirty="0"/>
          </a:p>
        </p:txBody>
      </p:sp>
    </p:spTree>
    <p:extLst>
      <p:ext uri="{BB962C8B-B14F-4D97-AF65-F5344CB8AC3E}">
        <p14:creationId xmlns:p14="http://schemas.microsoft.com/office/powerpoint/2010/main" val="275205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69</a:t>
            </a:fld>
            <a:endParaRPr lang="en-US" dirty="0"/>
          </a:p>
        </p:txBody>
      </p:sp>
    </p:spTree>
    <p:extLst>
      <p:ext uri="{BB962C8B-B14F-4D97-AF65-F5344CB8AC3E}">
        <p14:creationId xmlns:p14="http://schemas.microsoft.com/office/powerpoint/2010/main" val="1639315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70</a:t>
            </a:fld>
            <a:endParaRPr lang="en-US" dirty="0"/>
          </a:p>
        </p:txBody>
      </p:sp>
    </p:spTree>
    <p:extLst>
      <p:ext uri="{BB962C8B-B14F-4D97-AF65-F5344CB8AC3E}">
        <p14:creationId xmlns:p14="http://schemas.microsoft.com/office/powerpoint/2010/main" val="474264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12DB8-E978-4E06-A3D3-D7D5343B7FF1}" type="slidenum">
              <a:rPr lang="en-US" smtClean="0"/>
              <a:pPr/>
              <a:t>71</a:t>
            </a:fld>
            <a:endParaRPr lang="en-US" dirty="0"/>
          </a:p>
        </p:txBody>
      </p:sp>
    </p:spTree>
    <p:extLst>
      <p:ext uri="{BB962C8B-B14F-4D97-AF65-F5344CB8AC3E}">
        <p14:creationId xmlns:p14="http://schemas.microsoft.com/office/powerpoint/2010/main" val="414003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8BB4C127-A835-4432-8BD5-AA4A21533891}" type="slidenum">
              <a:rPr lang="en-US">
                <a:solidFill>
                  <a:prstClr val="black"/>
                </a:solidFill>
                <a:latin typeface="Arial" charset="0"/>
              </a:rPr>
              <a:pPr/>
              <a:t>5</a:t>
            </a:fld>
            <a:endParaRPr lang="en-US" dirty="0">
              <a:solidFill>
                <a:prstClr val="black"/>
              </a:solidFill>
              <a:latin typeface="Arial" charset="0"/>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b="1" u="sng" dirty="0" smtClean="0"/>
              <a:t>A&amp;S</a:t>
            </a:r>
          </a:p>
          <a:p>
            <a:pPr eaLnBrk="1" hangingPunct="1"/>
            <a:r>
              <a:rPr lang="en-US" dirty="0" smtClean="0"/>
              <a:t>More than 50 majors and minors in A&amp;S</a:t>
            </a:r>
          </a:p>
          <a:p>
            <a:pPr eaLnBrk="1" hangingPunct="1"/>
            <a:r>
              <a:rPr lang="en-US" dirty="0" smtClean="0"/>
              <a:t>Synergy between the CCA&amp;S and the graduate and professional school means students have a more in-depth undergraduate experience and get involved in hands-on work.  </a:t>
            </a:r>
          </a:p>
          <a:p>
            <a:pPr eaLnBrk="1" hangingPunct="1"/>
            <a:r>
              <a:rPr lang="en-US" dirty="0" smtClean="0"/>
              <a:t>In recent years we have been recognized for our commitment to research and creative projects at the undergraduate level.  </a:t>
            </a:r>
          </a:p>
          <a:p>
            <a:pPr eaLnBrk="1" hangingPunct="1"/>
            <a:r>
              <a:rPr lang="en-US" dirty="0" smtClean="0"/>
              <a:t>Honors Program</a:t>
            </a:r>
          </a:p>
          <a:p>
            <a:pPr eaLnBrk="1" hangingPunct="1"/>
            <a:endParaRPr lang="en-US" dirty="0" smtClean="0"/>
          </a:p>
          <a:p>
            <a:pPr eaLnBrk="1" hangingPunct="1"/>
            <a:r>
              <a:rPr lang="en-US" b="1" u="sng" dirty="0" smtClean="0"/>
              <a:t>COBA</a:t>
            </a:r>
          </a:p>
          <a:p>
            <a:pPr eaLnBrk="1" hangingPunct="1"/>
            <a:r>
              <a:rPr lang="en-US" dirty="0" smtClean="0"/>
              <a:t>More internships than we have students to fill them.  </a:t>
            </a:r>
          </a:p>
          <a:p>
            <a:pPr eaLnBrk="1" hangingPunct="1"/>
            <a:r>
              <a:rPr lang="en-US" dirty="0" smtClean="0"/>
              <a:t>NIKE. Beaverton, Oregon </a:t>
            </a:r>
          </a:p>
          <a:p>
            <a:pPr eaLnBrk="1" hangingPunct="1"/>
            <a:r>
              <a:rPr lang="en-US" dirty="0" smtClean="0"/>
              <a:t>College World Series, Omaha</a:t>
            </a:r>
          </a:p>
          <a:p>
            <a:pPr eaLnBrk="1" hangingPunct="1"/>
            <a:r>
              <a:rPr lang="en-US" dirty="0" smtClean="0"/>
              <a:t>The Gallup Organization, Omaha</a:t>
            </a:r>
          </a:p>
          <a:p>
            <a:pPr eaLnBrk="1" hangingPunct="1"/>
            <a:r>
              <a:rPr lang="en-US" dirty="0" smtClean="0"/>
              <a:t>Microsoft (Xbox Live Finance dept), Redmond, Washington </a:t>
            </a:r>
            <a:br>
              <a:rPr lang="en-US" dirty="0" smtClean="0"/>
            </a:br>
            <a:r>
              <a:rPr lang="en-US" dirty="0" smtClean="0"/>
              <a:t>Yahoo! California</a:t>
            </a:r>
          </a:p>
          <a:p>
            <a:pPr eaLnBrk="1" hangingPunct="1"/>
            <a:r>
              <a:rPr lang="en-US" dirty="0" smtClean="0"/>
              <a:t>Lands’ End, Dodgeville, WI</a:t>
            </a:r>
          </a:p>
          <a:p>
            <a:pPr eaLnBrk="1" hangingPunct="1"/>
            <a:r>
              <a:rPr lang="en-US" dirty="0" smtClean="0"/>
              <a:t>XM Satellite Radio, Washington DC</a:t>
            </a:r>
          </a:p>
          <a:p>
            <a:pPr eaLnBrk="1" hangingPunct="1"/>
            <a:r>
              <a:rPr lang="en-US" dirty="0" smtClean="0"/>
              <a:t>Mutual of Omaha, Omaha</a:t>
            </a:r>
          </a:p>
          <a:p>
            <a:pPr eaLnBrk="1" hangingPunct="1"/>
            <a:r>
              <a:rPr lang="en-US" dirty="0" smtClean="0"/>
              <a:t>The Boeing Company, St. Louis</a:t>
            </a:r>
          </a:p>
          <a:p>
            <a:pPr eaLnBrk="1" hangingPunct="1"/>
            <a:r>
              <a:rPr lang="en-US" dirty="0" smtClean="0"/>
              <a:t>Target, Minneapolis, MN</a:t>
            </a:r>
          </a:p>
          <a:p>
            <a:pPr eaLnBrk="1" hangingPunct="1"/>
            <a:r>
              <a:rPr lang="en-US" dirty="0" smtClean="0"/>
              <a:t>TD Ameritrade, Omaha</a:t>
            </a:r>
          </a:p>
          <a:p>
            <a:pPr eaLnBrk="1" hangingPunct="1"/>
            <a:r>
              <a:rPr lang="en-US" dirty="0" smtClean="0"/>
              <a:t>Deloitte, Des Moines/Kansas City</a:t>
            </a:r>
          </a:p>
          <a:p>
            <a:pPr eaLnBrk="1" hangingPunct="1"/>
            <a:endParaRPr lang="en-US" dirty="0" smtClean="0"/>
          </a:p>
          <a:p>
            <a:pPr eaLnBrk="1" hangingPunct="1"/>
            <a:r>
              <a:rPr lang="en-US" dirty="0" smtClean="0"/>
              <a:t>Portfolio Practicum course which student invest $1 million in university endowment funds.</a:t>
            </a:r>
          </a:p>
          <a:p>
            <a:pPr eaLnBrk="1" hangingPunct="1"/>
            <a:r>
              <a:rPr lang="en-US" dirty="0" smtClean="0"/>
              <a:t>Wall Street trip allows students to study financial markets and cutting edge e-commerce education.</a:t>
            </a:r>
          </a:p>
          <a:p>
            <a:pPr eaLnBrk="1" hangingPunct="1"/>
            <a:r>
              <a:rPr lang="en-US" dirty="0" smtClean="0"/>
              <a:t>Anna Tyler Leadership Scholars Program teaching leaders to come business leaders.</a:t>
            </a:r>
          </a:p>
          <a:p>
            <a:pPr eaLnBrk="1" hangingPunct="1"/>
            <a:endParaRPr lang="en-US" dirty="0" smtClean="0"/>
          </a:p>
          <a:p>
            <a:pPr eaLnBrk="1" hangingPunct="1"/>
            <a:r>
              <a:rPr lang="en-US" b="1" u="sng" dirty="0" smtClean="0"/>
              <a:t>Nursing</a:t>
            </a:r>
          </a:p>
          <a:p>
            <a:pPr eaLnBrk="1" hangingPunct="1"/>
            <a:r>
              <a:rPr lang="en-US" dirty="0" smtClean="0"/>
              <a:t>Learn not only how to be the best skilled technician and caregiver but also a medical activist and policy maker.  Focus on “big picture” in health care with intense hands-on learning in a clinical setting.  </a:t>
            </a:r>
          </a:p>
          <a:p>
            <a:pPr eaLnBrk="1" hangingPunct="1"/>
            <a:endParaRPr lang="en-US" dirty="0" smtClean="0"/>
          </a:p>
        </p:txBody>
      </p:sp>
    </p:spTree>
    <p:extLst>
      <p:ext uri="{BB962C8B-B14F-4D97-AF65-F5344CB8AC3E}">
        <p14:creationId xmlns:p14="http://schemas.microsoft.com/office/powerpoint/2010/main" val="408793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511105CC-2586-4B33-B33D-8CFF69B72DD8}" type="slidenum">
              <a:rPr lang="en-US">
                <a:solidFill>
                  <a:prstClr val="black"/>
                </a:solidFill>
                <a:latin typeface="Arial" charset="0"/>
              </a:rPr>
              <a:pPr/>
              <a:t>6</a:t>
            </a:fld>
            <a:endParaRPr lang="en-US" dirty="0">
              <a:solidFill>
                <a:prstClr val="black"/>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Our Freshman Profile has placed us among the Top 10 National Catholic University’s and in the Top 5 or 6 Private Universities in the Midwest with enrollments over 4,000</a:t>
            </a:r>
          </a:p>
          <a:p>
            <a:pPr eaLnBrk="1" hangingPunct="1"/>
            <a:endParaRPr lang="en-US" dirty="0" smtClean="0"/>
          </a:p>
        </p:txBody>
      </p:sp>
    </p:spTree>
    <p:extLst>
      <p:ext uri="{BB962C8B-B14F-4D97-AF65-F5344CB8AC3E}">
        <p14:creationId xmlns:p14="http://schemas.microsoft.com/office/powerpoint/2010/main" val="239790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67759A8F-1564-414A-9264-627CA501C9A0}" type="slidenum">
              <a:rPr lang="en-US">
                <a:solidFill>
                  <a:prstClr val="black"/>
                </a:solidFill>
                <a:latin typeface="Arial" charset="0"/>
              </a:rPr>
              <a:pPr/>
              <a:t>7</a:t>
            </a:fld>
            <a:endParaRPr lang="en-US" dirty="0">
              <a:solidFill>
                <a:prstClr val="black"/>
              </a:solidFill>
              <a:latin typeface="Arial"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dirty="0" smtClean="0"/>
              <a:t>Get the best of both worlds at Creighton with focused undergraduate education with the advantages of graduate and professional school connections.</a:t>
            </a:r>
          </a:p>
          <a:p>
            <a:pPr lvl="1" eaLnBrk="1" hangingPunct="1"/>
            <a:r>
              <a:rPr lang="en-US" dirty="0" smtClean="0"/>
              <a:t>	Access to renowned faculty</a:t>
            </a:r>
          </a:p>
          <a:p>
            <a:pPr lvl="1" eaLnBrk="1" hangingPunct="1"/>
            <a:r>
              <a:rPr lang="en-US" dirty="0" smtClean="0"/>
              <a:t>	In-depth internships</a:t>
            </a:r>
          </a:p>
          <a:p>
            <a:pPr lvl="1" eaLnBrk="1" hangingPunct="1"/>
            <a:r>
              <a:rPr lang="en-US" dirty="0" smtClean="0"/>
              <a:t>	Admission preference</a:t>
            </a:r>
          </a:p>
          <a:p>
            <a:pPr lvl="1" eaLnBrk="1" hangingPunct="1"/>
            <a:r>
              <a:rPr lang="en-US" dirty="0" smtClean="0"/>
              <a:t>Our medical school applicants were about 10 times more successful in gaining admission than non-CU applicants.  96% of Med. School grads match into specialty of their choice</a:t>
            </a:r>
            <a:br>
              <a:rPr lang="en-US" dirty="0" smtClean="0"/>
            </a:br>
            <a:endParaRPr lang="en-US" dirty="0" smtClean="0"/>
          </a:p>
          <a:p>
            <a:pPr lvl="1" eaLnBrk="1" hangingPunct="1"/>
            <a:r>
              <a:rPr lang="en-US" dirty="0" smtClean="0"/>
              <a:t>Law School, Dispute Resolution program ranked 12</a:t>
            </a:r>
            <a:r>
              <a:rPr lang="en-US" baseline="30000" dirty="0" smtClean="0"/>
              <a:t>th</a:t>
            </a:r>
            <a:r>
              <a:rPr lang="en-US" dirty="0" smtClean="0"/>
              <a:t> in the Nation this year.</a:t>
            </a:r>
          </a:p>
          <a:p>
            <a:pPr lvl="1" eaLnBrk="1" hangingPunct="1"/>
            <a:endParaRPr lang="en-US" dirty="0" smtClean="0"/>
          </a:p>
          <a:p>
            <a:pPr lvl="1" eaLnBrk="1" hangingPunct="1"/>
            <a:r>
              <a:rPr lang="en-US" dirty="0" smtClean="0"/>
              <a:t>College of Business is one of four schools offering a Masters Program built upon all 3 levels of the CFA Charter Exam.</a:t>
            </a:r>
          </a:p>
          <a:p>
            <a:pPr eaLnBrk="1" hangingPunct="1"/>
            <a:endParaRPr lang="en-US" dirty="0" smtClean="0"/>
          </a:p>
        </p:txBody>
      </p:sp>
    </p:spTree>
    <p:extLst>
      <p:ext uri="{BB962C8B-B14F-4D97-AF65-F5344CB8AC3E}">
        <p14:creationId xmlns:p14="http://schemas.microsoft.com/office/powerpoint/2010/main" val="409965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599EA901-0FF1-4AD0-AB4A-CDDE2B9B5158}" type="slidenum">
              <a:rPr lang="en-US">
                <a:solidFill>
                  <a:prstClr val="black"/>
                </a:solidFill>
                <a:latin typeface="Arial" charset="0"/>
              </a:rPr>
              <a:pPr/>
              <a:t>9</a:t>
            </a:fld>
            <a:endParaRPr lang="en-US" dirty="0">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4702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pperplate Gothic Bold" pitchFamily="34" charset="0"/>
                <a:ea typeface="ＭＳ Ｐゴシック" pitchFamily="-92" charset="-128"/>
              </a:defRPr>
            </a:lvl1pPr>
            <a:lvl2pPr marL="754689" indent="-290265">
              <a:defRPr>
                <a:solidFill>
                  <a:schemeClr val="tx1"/>
                </a:solidFill>
                <a:latin typeface="Copperplate Gothic Bold" pitchFamily="34" charset="0"/>
                <a:ea typeface="ＭＳ Ｐゴシック" pitchFamily="-92" charset="-128"/>
              </a:defRPr>
            </a:lvl2pPr>
            <a:lvl3pPr marL="1161059" indent="-232212">
              <a:defRPr>
                <a:solidFill>
                  <a:schemeClr val="tx1"/>
                </a:solidFill>
                <a:latin typeface="Copperplate Gothic Bold" pitchFamily="34" charset="0"/>
                <a:ea typeface="ＭＳ Ｐゴシック" pitchFamily="-92" charset="-128"/>
              </a:defRPr>
            </a:lvl3pPr>
            <a:lvl4pPr marL="1625483" indent="-232212">
              <a:defRPr>
                <a:solidFill>
                  <a:schemeClr val="tx1"/>
                </a:solidFill>
                <a:latin typeface="Copperplate Gothic Bold" pitchFamily="34" charset="0"/>
                <a:ea typeface="ＭＳ Ｐゴシック" pitchFamily="-92" charset="-128"/>
              </a:defRPr>
            </a:lvl4pPr>
            <a:lvl5pPr marL="2089907" indent="-232212">
              <a:defRPr>
                <a:solidFill>
                  <a:schemeClr val="tx1"/>
                </a:solidFill>
                <a:latin typeface="Copperplate Gothic Bold" pitchFamily="34" charset="0"/>
                <a:ea typeface="ＭＳ Ｐゴシック" pitchFamily="-92" charset="-128"/>
              </a:defRPr>
            </a:lvl5pPr>
            <a:lvl6pPr marL="2554331"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3018754"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83178"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947602" indent="-232212"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fld id="{B65CC62D-6F48-4F36-9DC0-F0BE73736A21}" type="slidenum">
              <a:rPr lang="en-US">
                <a:solidFill>
                  <a:prstClr val="black"/>
                </a:solidFill>
                <a:latin typeface="Arial" charset="0"/>
              </a:rPr>
              <a:pPr/>
              <a:t>10</a:t>
            </a:fld>
            <a:endParaRPr lang="en-US">
              <a:solidFill>
                <a:prstClr val="black"/>
              </a:solidFill>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566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B58A98-B490-4DE6-892C-E6C08992C9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13518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860644-3D13-44F5-903A-42FCB6B74B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0088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437892-42CF-408E-9E36-A70CA70E7D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1212391"/>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581431-DDEC-4548-9D03-018F6A1318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185830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3EB995-95AA-4E9D-BAD8-49D1F9AF5C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80573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149008-0F5D-4C10-AE24-3376BCEABF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804289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6C9726-A85E-4C94-91A2-6C1AF375D6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538163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601227-A68F-4866-8DFA-F3E278762F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30686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B555C2-AFF5-4543-BD99-1C9C299322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112557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39EE0-4959-4F06-97E4-46026CE67B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41809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hangingPunct="0">
              <a:defRPr/>
            </a:pPr>
            <a:endParaRPr lang="en-US" dirty="0">
              <a:solidFill>
                <a:srgbClr val="000000"/>
              </a:solidFill>
            </a:endParaRPr>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hangingPunct="0">
              <a:defRPr/>
            </a:pPr>
            <a:endParaRPr lang="en-US" dirty="0">
              <a:solidFill>
                <a:srgbClr val="000000"/>
              </a:solidFill>
            </a:endParaRPr>
          </a:p>
        </p:txBody>
      </p:sp>
      <p:sp>
        <p:nvSpPr>
          <p:cNvPr id="358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hangingPunct="0">
              <a:defRPr/>
            </a:pPr>
            <a:fld id="{FFB96DF1-4198-4011-8C25-CE75E79191D6}" type="slidenum">
              <a:rPr lang="en-US">
                <a:solidFill>
                  <a:srgbClr val="000000"/>
                </a:solidFill>
              </a:rPr>
              <a:pPr eaLnBrk="0" hangingPunct="0">
                <a:defRPr/>
              </a:pPr>
              <a:t>‹#›</a:t>
            </a:fld>
            <a:endParaRPr lang="en-US" dirty="0">
              <a:solidFill>
                <a:srgbClr val="000000"/>
              </a:solidFill>
            </a:endParaRPr>
          </a:p>
        </p:txBody>
      </p:sp>
      <p:pic>
        <p:nvPicPr>
          <p:cNvPr id="7" name="Content Placeholder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56288" y="5871902"/>
            <a:ext cx="1765300" cy="968169"/>
          </a:xfrm>
          <a:prstGeom prst="rect">
            <a:avLst/>
          </a:prstGeom>
          <a:ln w="28575">
            <a:solidFill>
              <a:schemeClr val="accent2">
                <a:lumMod val="60000"/>
                <a:lumOff val="40000"/>
              </a:schemeClr>
            </a:solidFill>
          </a:ln>
          <a:effectLst>
            <a:glow rad="101600">
              <a:schemeClr val="accent4">
                <a:satMod val="175000"/>
                <a:alpha val="40000"/>
              </a:schemeClr>
            </a:glow>
          </a:effectLst>
        </p:spPr>
      </p:pic>
    </p:spTree>
    <p:extLst>
      <p:ext uri="{BB962C8B-B14F-4D97-AF65-F5344CB8AC3E}">
        <p14:creationId xmlns:p14="http://schemas.microsoft.com/office/powerpoint/2010/main" val="7315521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2" charset="-128"/>
        </a:defRPr>
      </a:lvl2pPr>
      <a:lvl3pPr algn="ctr" rtl="0" eaLnBrk="0" fontAlgn="base" hangingPunct="0">
        <a:spcBef>
          <a:spcPct val="0"/>
        </a:spcBef>
        <a:spcAft>
          <a:spcPct val="0"/>
        </a:spcAft>
        <a:defRPr sz="4400">
          <a:solidFill>
            <a:schemeClr val="tx2"/>
          </a:solidFill>
          <a:latin typeface="Arial" charset="0"/>
          <a:ea typeface="ＭＳ Ｐゴシック" pitchFamily="-92" charset="-128"/>
        </a:defRPr>
      </a:lvl3pPr>
      <a:lvl4pPr algn="ctr" rtl="0" eaLnBrk="0" fontAlgn="base" hangingPunct="0">
        <a:spcBef>
          <a:spcPct val="0"/>
        </a:spcBef>
        <a:spcAft>
          <a:spcPct val="0"/>
        </a:spcAft>
        <a:defRPr sz="4400">
          <a:solidFill>
            <a:schemeClr val="tx2"/>
          </a:solidFill>
          <a:latin typeface="Arial" charset="0"/>
          <a:ea typeface="ＭＳ Ｐゴシック" pitchFamily="-92" charset="-128"/>
        </a:defRPr>
      </a:lvl4pPr>
      <a:lvl5pPr algn="ctr" rtl="0" eaLnBrk="0" fontAlgn="base" hangingPunct="0">
        <a:spcBef>
          <a:spcPct val="0"/>
        </a:spcBef>
        <a:spcAft>
          <a:spcPct val="0"/>
        </a:spcAft>
        <a:defRPr sz="4400">
          <a:solidFill>
            <a:schemeClr val="tx2"/>
          </a:solidFill>
          <a:latin typeface="Arial" charset="0"/>
          <a:ea typeface="ＭＳ Ｐゴシック" pitchFamily="-92" charset="-128"/>
        </a:defRPr>
      </a:lvl5pPr>
      <a:lvl6pPr marL="457200" algn="ctr" rtl="0" fontAlgn="base">
        <a:spcBef>
          <a:spcPct val="0"/>
        </a:spcBef>
        <a:spcAft>
          <a:spcPct val="0"/>
        </a:spcAft>
        <a:defRPr sz="4400">
          <a:solidFill>
            <a:schemeClr val="tx2"/>
          </a:solidFill>
          <a:latin typeface="Arial" charset="0"/>
          <a:ea typeface="ＭＳ Ｐゴシック" pitchFamily="-92" charset="-128"/>
        </a:defRPr>
      </a:lvl6pPr>
      <a:lvl7pPr marL="914400" algn="ctr" rtl="0" fontAlgn="base">
        <a:spcBef>
          <a:spcPct val="0"/>
        </a:spcBef>
        <a:spcAft>
          <a:spcPct val="0"/>
        </a:spcAft>
        <a:defRPr sz="4400">
          <a:solidFill>
            <a:schemeClr val="tx2"/>
          </a:solidFill>
          <a:latin typeface="Arial" charset="0"/>
          <a:ea typeface="ＭＳ Ｐゴシック" pitchFamily="-92" charset="-128"/>
        </a:defRPr>
      </a:lvl7pPr>
      <a:lvl8pPr marL="1371600" algn="ctr" rtl="0" fontAlgn="base">
        <a:spcBef>
          <a:spcPct val="0"/>
        </a:spcBef>
        <a:spcAft>
          <a:spcPct val="0"/>
        </a:spcAft>
        <a:defRPr sz="4400">
          <a:solidFill>
            <a:schemeClr val="tx2"/>
          </a:solidFill>
          <a:latin typeface="Arial" charset="0"/>
          <a:ea typeface="ＭＳ Ｐゴシック" pitchFamily="-92" charset="-128"/>
        </a:defRPr>
      </a:lvl8pPr>
      <a:lvl9pPr marL="1828800" algn="ctr" rtl="0" fontAlgn="base">
        <a:spcBef>
          <a:spcPct val="0"/>
        </a:spcBef>
        <a:spcAft>
          <a:spcPct val="0"/>
        </a:spcAft>
        <a:defRPr sz="4400">
          <a:solidFill>
            <a:schemeClr val="tx2"/>
          </a:solidFill>
          <a:latin typeface="Arial" charset="0"/>
          <a:ea typeface="ＭＳ Ｐゴシック"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cid:image001.png@01CD3511.63A6BBC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32.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Microsoft_Word_Document2.docx"/><Relationship Id="rId4" Type="http://schemas.openxmlformats.org/officeDocument/2006/relationships/oleObject" Target="../embeddings/oleObject2.bin"/><Relationship Id="rId9" Type="http://schemas.openxmlformats.org/officeDocument/2006/relationships/image" Target="../media/image17.emf"/></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33.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Word_Document4.docx"/><Relationship Id="rId4" Type="http://schemas.openxmlformats.org/officeDocument/2006/relationships/oleObject" Target="../embeddings/oleObject4.bin"/><Relationship Id="rId9"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6.docx"/><Relationship Id="rId5" Type="http://schemas.openxmlformats.org/officeDocument/2006/relationships/oleObject" Target="../embeddings/oleObject6.bin"/><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Word_Document7.docx"/><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package" Target="../embeddings/Microsoft_Word_Document8.docx"/><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package" Target="../embeddings/Microsoft_Word_Document9.docx"/><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7391400"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a:solidFill>
                  <a:schemeClr val="accent2">
                    <a:lumMod val="60000"/>
                    <a:lumOff val="40000"/>
                  </a:schemeClr>
                </a:solidFill>
              </a:rPr>
              <a:t>More than Just a Game:  </a:t>
            </a:r>
            <a:endParaRPr lang="en-US" sz="3200" b="1" dirty="0" smtClean="0">
              <a:solidFill>
                <a:schemeClr val="accent2">
                  <a:lumMod val="60000"/>
                  <a:lumOff val="4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accent2">
                    <a:lumMod val="60000"/>
                    <a:lumOff val="40000"/>
                  </a:schemeClr>
                </a:solidFill>
              </a:rPr>
              <a:t>The </a:t>
            </a:r>
            <a:r>
              <a:rPr lang="en-US" sz="3200" b="1" dirty="0">
                <a:solidFill>
                  <a:schemeClr val="accent2">
                    <a:lumMod val="60000"/>
                    <a:lumOff val="40000"/>
                  </a:schemeClr>
                </a:solidFill>
              </a:rPr>
              <a:t>Ups and Downs of Implementing Collaborative Learning</a:t>
            </a:r>
            <a:endParaRPr kumimoji="0" lang="en-US" sz="3200" b="1" i="0" u="none" strike="noStrike" kern="0" cap="none" spc="0" normalizeH="0" baseline="0" noProof="0" dirty="0" smtClean="0">
              <a:ln>
                <a:noFill/>
              </a:ln>
              <a:solidFill>
                <a:schemeClr val="accent2">
                  <a:lumMod val="60000"/>
                  <a:lumOff val="40000"/>
                </a:schemeClr>
              </a:solidFill>
              <a:effectLst/>
              <a:uLnTx/>
              <a:uFillTx/>
            </a:endParaRPr>
          </a:p>
        </p:txBody>
      </p:sp>
      <p:sp>
        <p:nvSpPr>
          <p:cNvPr id="3" name="Rectangle 2"/>
          <p:cNvSpPr/>
          <p:nvPr/>
        </p:nvSpPr>
        <p:spPr>
          <a:xfrm>
            <a:off x="254260" y="1905000"/>
            <a:ext cx="6629400" cy="2862322"/>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mj-lt"/>
              </a:rPr>
              <a:t>Anne Schoening, PhD, RN, </a:t>
            </a:r>
            <a:r>
              <a:rPr lang="en-US" sz="2000" dirty="0" smtClean="0">
                <a:solidFill>
                  <a:prstClr val="black"/>
                </a:solidFill>
                <a:latin typeface="+mj-lt"/>
              </a:rPr>
              <a:t>CNE </a:t>
            </a:r>
          </a:p>
          <a:p>
            <a:pPr lvl="0" fontAlgn="auto">
              <a:spcBef>
                <a:spcPts val="0"/>
              </a:spcBef>
              <a:spcAft>
                <a:spcPts val="0"/>
              </a:spcAft>
            </a:pPr>
            <a:r>
              <a:rPr lang="en-US" sz="2000" dirty="0" smtClean="0">
                <a:solidFill>
                  <a:prstClr val="black"/>
                </a:solidFill>
                <a:latin typeface="+mj-lt"/>
              </a:rPr>
              <a:t>Susan </a:t>
            </a:r>
            <a:r>
              <a:rPr lang="en-US" sz="2000" dirty="0">
                <a:solidFill>
                  <a:prstClr val="black"/>
                </a:solidFill>
                <a:latin typeface="+mj-lt"/>
              </a:rPr>
              <a:t>Selde, </a:t>
            </a:r>
            <a:r>
              <a:rPr lang="en-US" sz="2000" dirty="0" smtClean="0">
                <a:solidFill>
                  <a:prstClr val="black"/>
                </a:solidFill>
                <a:latin typeface="+mj-lt"/>
              </a:rPr>
              <a:t>MS  </a:t>
            </a:r>
          </a:p>
          <a:p>
            <a:pPr lvl="0" fontAlgn="auto">
              <a:spcBef>
                <a:spcPts val="0"/>
              </a:spcBef>
              <a:spcAft>
                <a:spcPts val="0"/>
              </a:spcAft>
            </a:pPr>
            <a:r>
              <a:rPr lang="en-US" sz="2000" dirty="0" smtClean="0">
                <a:solidFill>
                  <a:prstClr val="black"/>
                </a:solidFill>
                <a:latin typeface="+mj-lt"/>
              </a:rPr>
              <a:t>Joyce Tow, </a:t>
            </a:r>
            <a:r>
              <a:rPr lang="en-US" sz="2000" dirty="0">
                <a:latin typeface="+mj-lt"/>
              </a:rPr>
              <a:t>PhD(c), </a:t>
            </a:r>
            <a:r>
              <a:rPr lang="en-US" sz="2000" dirty="0" smtClean="0">
                <a:latin typeface="+mj-lt"/>
              </a:rPr>
              <a:t>APRN-WHNP-BC, RNC-OB</a:t>
            </a:r>
            <a:r>
              <a:rPr lang="en-US" sz="2000" dirty="0" smtClean="0">
                <a:solidFill>
                  <a:prstClr val="black"/>
                </a:solidFill>
                <a:latin typeface="+mj-lt"/>
              </a:rPr>
              <a:t> </a:t>
            </a:r>
          </a:p>
          <a:p>
            <a:r>
              <a:rPr lang="en-US" sz="2000" dirty="0">
                <a:latin typeface="+mj-lt"/>
              </a:rPr>
              <a:t>Joely </a:t>
            </a:r>
            <a:r>
              <a:rPr lang="en-US" sz="2000" dirty="0" smtClean="0">
                <a:latin typeface="+mj-lt"/>
              </a:rPr>
              <a:t>Goodman, MSN</a:t>
            </a:r>
            <a:r>
              <a:rPr lang="en-US" sz="2000" dirty="0">
                <a:latin typeface="+mj-lt"/>
              </a:rPr>
              <a:t>, </a:t>
            </a:r>
            <a:r>
              <a:rPr lang="en-US" sz="2000" dirty="0" smtClean="0">
                <a:latin typeface="+mj-lt"/>
              </a:rPr>
              <a:t>RN </a:t>
            </a:r>
          </a:p>
          <a:p>
            <a:r>
              <a:rPr lang="en-US" sz="2000" dirty="0" smtClean="0">
                <a:latin typeface="+mj-lt"/>
              </a:rPr>
              <a:t>Cindy Selig DNP</a:t>
            </a:r>
            <a:r>
              <a:rPr lang="en-US" sz="2000" dirty="0">
                <a:latin typeface="+mj-lt"/>
              </a:rPr>
              <a:t>, APRN, RNC-OB, </a:t>
            </a:r>
            <a:r>
              <a:rPr lang="en-US" sz="2000" dirty="0" smtClean="0">
                <a:latin typeface="+mj-lt"/>
              </a:rPr>
              <a:t>CPLC </a:t>
            </a:r>
            <a:endParaRPr lang="en-US" sz="2000" dirty="0">
              <a:latin typeface="+mj-lt"/>
            </a:endParaRPr>
          </a:p>
          <a:p>
            <a:r>
              <a:rPr lang="en-US" sz="2000" dirty="0" smtClean="0">
                <a:solidFill>
                  <a:prstClr val="black"/>
                </a:solidFill>
                <a:latin typeface="+mj-lt"/>
              </a:rPr>
              <a:t>Amy </a:t>
            </a:r>
            <a:r>
              <a:rPr lang="en-US" sz="2000" dirty="0">
                <a:solidFill>
                  <a:prstClr val="black"/>
                </a:solidFill>
                <a:latin typeface="+mj-lt"/>
              </a:rPr>
              <a:t>Cosimano, EdD, </a:t>
            </a:r>
            <a:r>
              <a:rPr lang="en-US" sz="2000" dirty="0" smtClean="0">
                <a:solidFill>
                  <a:prstClr val="black"/>
                </a:solidFill>
                <a:latin typeface="+mj-lt"/>
              </a:rPr>
              <a:t>RN </a:t>
            </a:r>
          </a:p>
          <a:p>
            <a:r>
              <a:rPr lang="en-US" sz="2000" dirty="0" smtClean="0">
                <a:latin typeface="+mj-lt"/>
              </a:rPr>
              <a:t>Amy Yager </a:t>
            </a:r>
            <a:r>
              <a:rPr lang="en-US" sz="2000" dirty="0">
                <a:latin typeface="+mj-lt"/>
              </a:rPr>
              <a:t>DNP, APRN, </a:t>
            </a:r>
            <a:r>
              <a:rPr lang="en-US" sz="2000" dirty="0" smtClean="0">
                <a:latin typeface="+mj-lt"/>
              </a:rPr>
              <a:t>FNP-C </a:t>
            </a:r>
          </a:p>
          <a:p>
            <a:r>
              <a:rPr lang="en-US" sz="2000" dirty="0" smtClean="0">
                <a:latin typeface="+mj-lt"/>
              </a:rPr>
              <a:t>Kim Galt, </a:t>
            </a:r>
            <a:r>
              <a:rPr lang="en-US" sz="2000" dirty="0" err="1" smtClean="0">
                <a:latin typeface="+mj-lt"/>
              </a:rPr>
              <a:t>PharmD</a:t>
            </a:r>
            <a:r>
              <a:rPr lang="en-US" sz="2000" dirty="0">
                <a:latin typeface="+mj-lt"/>
              </a:rPr>
              <a:t>, PhD, FASHP, </a:t>
            </a:r>
            <a:r>
              <a:rPr lang="en-US" sz="2000" dirty="0" smtClean="0">
                <a:latin typeface="+mj-lt"/>
              </a:rPr>
              <a:t>FNAP</a:t>
            </a:r>
          </a:p>
          <a:p>
            <a:r>
              <a:rPr lang="en-US" sz="2000" dirty="0" smtClean="0">
                <a:latin typeface="+mj-lt"/>
              </a:rPr>
              <a:t>Chris Wichman, PhD (statistician) </a:t>
            </a:r>
            <a:endParaRPr lang="en-US" sz="2000" dirty="0" smtClean="0">
              <a:solidFill>
                <a:prstClr val="black"/>
              </a:solidFill>
              <a:latin typeface="+mj-lt"/>
            </a:endParaRPr>
          </a:p>
        </p:txBody>
      </p:sp>
      <p:pic>
        <p:nvPicPr>
          <p:cNvPr id="4" name="Picture 2" descr="C:\Documents and Settings\ams29515\Local Settings\Temporary Internet Files\Content.IE5\QTWUWN2J\MC900431537[1].png"/>
          <p:cNvPicPr>
            <a:picLocks noChangeAspect="1" noChangeArrowheads="1"/>
          </p:cNvPicPr>
          <p:nvPr/>
        </p:nvPicPr>
        <p:blipFill>
          <a:blip r:embed="rId4" cstate="print"/>
          <a:srcRect/>
          <a:stretch>
            <a:fillRect/>
          </a:stretch>
        </p:blipFill>
        <p:spPr bwMode="auto">
          <a:xfrm>
            <a:off x="254260" y="4810244"/>
            <a:ext cx="2286521" cy="1943543"/>
          </a:xfrm>
          <a:prstGeom prst="rect">
            <a:avLst/>
          </a:prstGeom>
          <a:noFill/>
        </p:spPr>
      </p:pic>
    </p:spTree>
    <p:extLst>
      <p:ext uri="{BB962C8B-B14F-4D97-AF65-F5344CB8AC3E}">
        <p14:creationId xmlns:p14="http://schemas.microsoft.com/office/powerpoint/2010/main" val="40326511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127125" y="4689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endParaRPr lang="en-US" smtClean="0">
              <a:solidFill>
                <a:srgbClr val="000000"/>
              </a:solidFill>
            </a:endParaRPr>
          </a:p>
        </p:txBody>
      </p:sp>
      <p:sp>
        <p:nvSpPr>
          <p:cNvPr id="2" name="Title 1"/>
          <p:cNvSpPr>
            <a:spLocks noGrp="1"/>
          </p:cNvSpPr>
          <p:nvPr>
            <p:ph type="title"/>
          </p:nvPr>
        </p:nvSpPr>
        <p:spPr>
          <a:xfrm>
            <a:off x="685800" y="609600"/>
            <a:ext cx="6324600" cy="1143000"/>
          </a:xfrm>
          <a:noFill/>
        </p:spPr>
        <p:txBody>
          <a:bodyPr/>
          <a:lstStyle/>
          <a:p>
            <a:pPr lvl="0" eaLnBrk="1" hangingPunct="1"/>
            <a:r>
              <a:rPr lang="en-US" dirty="0">
                <a:solidFill>
                  <a:srgbClr val="000000"/>
                </a:solidFill>
                <a:cs typeface="+mn-cs"/>
              </a:rPr>
              <a:t>Ice Breaker</a:t>
            </a:r>
            <a:r>
              <a:rPr lang="en-US" sz="1800" kern="1200" dirty="0">
                <a:solidFill>
                  <a:srgbClr val="000000"/>
                </a:solidFill>
                <a:latin typeface="Arial" pitchFamily="-65" charset="0"/>
                <a:cs typeface="+mn-cs"/>
              </a:rPr>
              <a:t/>
            </a:r>
            <a:br>
              <a:rPr lang="en-US" sz="1800" kern="1200" dirty="0">
                <a:solidFill>
                  <a:srgbClr val="000000"/>
                </a:solidFill>
                <a:latin typeface="Arial" pitchFamily="-65" charset="0"/>
                <a:cs typeface="+mn-cs"/>
              </a:rPr>
            </a:br>
            <a:endParaRPr lang="en-US" dirty="0"/>
          </a:p>
        </p:txBody>
      </p:sp>
      <p:sp>
        <p:nvSpPr>
          <p:cNvPr id="3" name="Content Placeholder 2"/>
          <p:cNvSpPr>
            <a:spLocks noGrp="1"/>
          </p:cNvSpPr>
          <p:nvPr>
            <p:ph idx="1"/>
          </p:nvPr>
        </p:nvSpPr>
        <p:spPr>
          <a:xfrm>
            <a:off x="609600" y="1524000"/>
            <a:ext cx="7772400" cy="4114800"/>
          </a:xfrm>
        </p:spPr>
        <p:txBody>
          <a:bodyPr/>
          <a:lstStyle/>
          <a:p>
            <a:pPr marL="0" lvl="0" indent="0" eaLnBrk="1" hangingPunct="1">
              <a:buNone/>
            </a:pPr>
            <a:r>
              <a:rPr lang="en-US" dirty="0">
                <a:solidFill>
                  <a:srgbClr val="000000"/>
                </a:solidFill>
              </a:rPr>
              <a:t> On the index card please write:</a:t>
            </a:r>
          </a:p>
          <a:p>
            <a:pPr lvl="0" eaLnBrk="1" hangingPunct="1"/>
            <a:r>
              <a:rPr lang="en-US" dirty="0">
                <a:solidFill>
                  <a:srgbClr val="000000"/>
                </a:solidFill>
              </a:rPr>
              <a:t>Your name</a:t>
            </a:r>
          </a:p>
          <a:p>
            <a:pPr lvl="0" eaLnBrk="1" hangingPunct="1"/>
            <a:r>
              <a:rPr lang="en-US" dirty="0" smtClean="0">
                <a:solidFill>
                  <a:srgbClr val="000000"/>
                </a:solidFill>
              </a:rPr>
              <a:t>University </a:t>
            </a:r>
            <a:r>
              <a:rPr lang="en-US" dirty="0">
                <a:solidFill>
                  <a:srgbClr val="000000"/>
                </a:solidFill>
              </a:rPr>
              <a:t>and Discipline  </a:t>
            </a:r>
          </a:p>
          <a:p>
            <a:pPr lvl="0" eaLnBrk="1" hangingPunct="1"/>
            <a:r>
              <a:rPr lang="en-US" dirty="0">
                <a:solidFill>
                  <a:srgbClr val="000000"/>
                </a:solidFill>
              </a:rPr>
              <a:t>One or two things you do well</a:t>
            </a:r>
          </a:p>
          <a:p>
            <a:pPr lvl="0" eaLnBrk="1" hangingPunct="1"/>
            <a:r>
              <a:rPr lang="en-US" dirty="0">
                <a:solidFill>
                  <a:srgbClr val="000000"/>
                </a:solidFill>
              </a:rPr>
              <a:t>A place you want to visit </a:t>
            </a:r>
          </a:p>
          <a:p>
            <a:pPr lvl="0" eaLnBrk="1" hangingPunct="1"/>
            <a:r>
              <a:rPr lang="en-US" dirty="0">
                <a:solidFill>
                  <a:srgbClr val="000000"/>
                </a:solidFill>
              </a:rPr>
              <a:t>A task you want to achieve</a:t>
            </a:r>
          </a:p>
          <a:p>
            <a:pPr lvl="0" eaLnBrk="1" hangingPunct="1"/>
            <a:r>
              <a:rPr lang="en-US" dirty="0">
                <a:solidFill>
                  <a:srgbClr val="000000"/>
                </a:solidFill>
              </a:rPr>
              <a:t>An activity you like to do</a:t>
            </a:r>
          </a:p>
          <a:p>
            <a:pPr marL="0" lvl="0" indent="0" eaLnBrk="1" hangingPunct="1">
              <a:buNone/>
            </a:pPr>
            <a:endParaRPr lang="en-US" dirty="0">
              <a:solidFill>
                <a:srgbClr val="000000"/>
              </a:solidFill>
            </a:endParaRPr>
          </a:p>
          <a:p>
            <a:endParaRPr lang="en-US" dirty="0"/>
          </a:p>
        </p:txBody>
      </p:sp>
    </p:spTree>
    <p:extLst>
      <p:ext uri="{BB962C8B-B14F-4D97-AF65-F5344CB8AC3E}">
        <p14:creationId xmlns:p14="http://schemas.microsoft.com/office/powerpoint/2010/main" val="89172477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5573" name="Text Box 5"/>
          <p:cNvSpPr txBox="1">
            <a:spLocks noChangeArrowheads="1"/>
          </p:cNvSpPr>
          <p:nvPr/>
        </p:nvSpPr>
        <p:spPr bwMode="auto">
          <a:xfrm>
            <a:off x="1203325" y="2860675"/>
            <a:ext cx="184150" cy="366713"/>
          </a:xfrm>
          <a:prstGeom prst="rect">
            <a:avLst/>
          </a:prstGeom>
          <a:noFill/>
          <a:ln w="9525">
            <a:noFill/>
            <a:miter lim="800000"/>
            <a:headEnd/>
            <a:tailEnd/>
          </a:ln>
          <a:effectLst/>
        </p:spPr>
        <p:txBody>
          <a:bodyPr wrap="none">
            <a:spAutoFit/>
          </a:bodyPr>
          <a:lstStyle/>
          <a:p>
            <a:pPr eaLnBrk="0" hangingPunct="0"/>
            <a:endParaRPr lang="en-US">
              <a:solidFill>
                <a:srgbClr val="000000"/>
              </a:solidFill>
              <a:latin typeface="Copperplate Gothic Bold" pitchFamily="-92" charset="0"/>
            </a:endParaRPr>
          </a:p>
        </p:txBody>
      </p:sp>
      <p:sp>
        <p:nvSpPr>
          <p:cNvPr id="365575" name="Rectangle 7"/>
          <p:cNvSpPr>
            <a:spLocks noGrp="1" noChangeArrowheads="1"/>
          </p:cNvSpPr>
          <p:nvPr>
            <p:ph idx="1"/>
          </p:nvPr>
        </p:nvSpPr>
        <p:spPr>
          <a:xfrm>
            <a:off x="457200" y="1828800"/>
            <a:ext cx="7772400" cy="4114800"/>
          </a:xfrm>
        </p:spPr>
        <p:txBody>
          <a:bodyPr/>
          <a:lstStyle/>
          <a:p>
            <a:pPr marL="0" indent="0">
              <a:buNone/>
            </a:pPr>
            <a:r>
              <a:rPr lang="en-US" dirty="0" smtClean="0"/>
              <a:t> </a:t>
            </a:r>
            <a:endParaRPr lang="en-US" dirty="0"/>
          </a:p>
        </p:txBody>
      </p:sp>
      <p:sp>
        <p:nvSpPr>
          <p:cNvPr id="4" name="TextBox 3"/>
          <p:cNvSpPr txBox="1"/>
          <p:nvPr/>
        </p:nvSpPr>
        <p:spPr>
          <a:xfrm>
            <a:off x="533400" y="457200"/>
            <a:ext cx="7924800" cy="769441"/>
          </a:xfrm>
          <a:prstGeom prst="rect">
            <a:avLst/>
          </a:prstGeom>
          <a:noFill/>
        </p:spPr>
        <p:txBody>
          <a:bodyPr wrap="square" rtlCol="0">
            <a:spAutoFit/>
          </a:bodyPr>
          <a:lstStyle/>
          <a:p>
            <a:pPr algn="ctr" eaLnBrk="0" hangingPunct="0"/>
            <a:r>
              <a:rPr lang="en-US" sz="4400" dirty="0" smtClean="0">
                <a:solidFill>
                  <a:srgbClr val="000000"/>
                </a:solidFill>
                <a:latin typeface="Arial"/>
              </a:rPr>
              <a:t>Ice Breaker</a:t>
            </a:r>
            <a:endParaRPr lang="en-US" sz="4400" dirty="0">
              <a:solidFill>
                <a:srgbClr val="000000"/>
              </a:solidFill>
              <a:latin typeface="Arial"/>
            </a:endParaRPr>
          </a:p>
        </p:txBody>
      </p:sp>
      <p:sp>
        <p:nvSpPr>
          <p:cNvPr id="5" name="TextBox 4"/>
          <p:cNvSpPr txBox="1"/>
          <p:nvPr/>
        </p:nvSpPr>
        <p:spPr>
          <a:xfrm>
            <a:off x="228600" y="1568878"/>
            <a:ext cx="8686800" cy="3877985"/>
          </a:xfrm>
          <a:prstGeom prst="rect">
            <a:avLst/>
          </a:prstGeom>
          <a:noFill/>
        </p:spPr>
        <p:txBody>
          <a:bodyPr wrap="square" rtlCol="0">
            <a:spAutoFit/>
          </a:bodyPr>
          <a:lstStyle/>
          <a:p>
            <a:pPr eaLnBrk="0" hangingPunct="0"/>
            <a:r>
              <a:rPr lang="en-US" sz="3200" dirty="0" smtClean="0">
                <a:solidFill>
                  <a:srgbClr val="000000"/>
                </a:solidFill>
                <a:latin typeface="Arial"/>
              </a:rPr>
              <a:t>   Draw a card</a:t>
            </a:r>
          </a:p>
          <a:p>
            <a:pPr eaLnBrk="0" hangingPunct="0"/>
            <a:r>
              <a:rPr lang="en-US" sz="3200" dirty="0" smtClean="0">
                <a:solidFill>
                  <a:srgbClr val="000000"/>
                </a:solidFill>
                <a:latin typeface="Arial"/>
              </a:rPr>
              <a:t>   Role assignment:</a:t>
            </a:r>
          </a:p>
          <a:p>
            <a:pPr lvl="1" eaLnBrk="0" hangingPunct="0"/>
            <a:r>
              <a:rPr lang="en-US" sz="3200" dirty="0" smtClean="0">
                <a:solidFill>
                  <a:srgbClr val="000000"/>
                </a:solidFill>
                <a:latin typeface="Arial"/>
              </a:rPr>
              <a:t>  Recorder</a:t>
            </a:r>
            <a:r>
              <a:rPr lang="en-US" sz="3200" dirty="0">
                <a:solidFill>
                  <a:srgbClr val="000000"/>
                </a:solidFill>
                <a:latin typeface="Arial"/>
              </a:rPr>
              <a:t>:  </a:t>
            </a:r>
            <a:r>
              <a:rPr lang="en-US" sz="3200" dirty="0">
                <a:solidFill>
                  <a:srgbClr val="000000"/>
                </a:solidFill>
                <a:latin typeface="Arial"/>
                <a:sym typeface="Symbol"/>
              </a:rPr>
              <a:t>-records points for team</a:t>
            </a:r>
            <a:endParaRPr lang="en-US" sz="3200" dirty="0">
              <a:solidFill>
                <a:srgbClr val="000000"/>
              </a:solidFill>
              <a:latin typeface="Arial"/>
            </a:endParaRPr>
          </a:p>
          <a:p>
            <a:pPr lvl="1" eaLnBrk="0" hangingPunct="0"/>
            <a:r>
              <a:rPr lang="en-US" sz="3200" dirty="0" smtClean="0">
                <a:solidFill>
                  <a:srgbClr val="000000"/>
                </a:solidFill>
                <a:latin typeface="Arial"/>
              </a:rPr>
              <a:t>  Folder </a:t>
            </a:r>
            <a:r>
              <a:rPr lang="en-US" sz="3200" dirty="0">
                <a:solidFill>
                  <a:srgbClr val="000000"/>
                </a:solidFill>
                <a:latin typeface="Arial"/>
              </a:rPr>
              <a:t>Monitor: </a:t>
            </a:r>
            <a:r>
              <a:rPr lang="en-US" sz="3200" dirty="0">
                <a:solidFill>
                  <a:srgbClr val="000000"/>
                </a:solidFill>
                <a:latin typeface="Arial"/>
                <a:sym typeface="Symbol"/>
              </a:rPr>
              <a:t>-collects cards</a:t>
            </a:r>
            <a:endParaRPr lang="en-US" sz="3200" dirty="0">
              <a:solidFill>
                <a:srgbClr val="000000"/>
              </a:solidFill>
              <a:latin typeface="Arial"/>
            </a:endParaRPr>
          </a:p>
          <a:p>
            <a:pPr lvl="1" eaLnBrk="0" hangingPunct="0"/>
            <a:r>
              <a:rPr lang="en-US" sz="3200" dirty="0" smtClean="0">
                <a:solidFill>
                  <a:srgbClr val="000000"/>
                </a:solidFill>
                <a:latin typeface="Arial"/>
              </a:rPr>
              <a:t>  Discussion </a:t>
            </a:r>
            <a:r>
              <a:rPr lang="en-US" sz="3200" dirty="0">
                <a:solidFill>
                  <a:srgbClr val="000000"/>
                </a:solidFill>
                <a:latin typeface="Arial"/>
              </a:rPr>
              <a:t>Leader: </a:t>
            </a:r>
            <a:r>
              <a:rPr lang="en-US" sz="3200" dirty="0">
                <a:solidFill>
                  <a:srgbClr val="000000"/>
                </a:solidFill>
                <a:latin typeface="Arial"/>
                <a:sym typeface="Symbol"/>
              </a:rPr>
              <a:t>-reads cards</a:t>
            </a:r>
            <a:endParaRPr lang="en-US" sz="3200" dirty="0">
              <a:solidFill>
                <a:srgbClr val="000000"/>
              </a:solidFill>
              <a:latin typeface="Arial"/>
            </a:endParaRPr>
          </a:p>
          <a:p>
            <a:pPr lvl="1" eaLnBrk="0" hangingPunct="0"/>
            <a:r>
              <a:rPr lang="en-US" sz="3200" dirty="0" smtClean="0">
                <a:solidFill>
                  <a:srgbClr val="000000"/>
                </a:solidFill>
                <a:latin typeface="Arial"/>
              </a:rPr>
              <a:t>  Spokesperson</a:t>
            </a:r>
            <a:r>
              <a:rPr lang="en-US" sz="3200" dirty="0">
                <a:solidFill>
                  <a:srgbClr val="000000"/>
                </a:solidFill>
                <a:latin typeface="Arial"/>
              </a:rPr>
              <a:t>: </a:t>
            </a:r>
            <a:r>
              <a:rPr lang="en-US" sz="3200" dirty="0">
                <a:solidFill>
                  <a:srgbClr val="000000"/>
                </a:solidFill>
                <a:latin typeface="Arial"/>
                <a:sym typeface="Symbol"/>
              </a:rPr>
              <a:t>-report team score</a:t>
            </a:r>
            <a:endParaRPr lang="en-US" sz="3200" dirty="0">
              <a:solidFill>
                <a:srgbClr val="000000"/>
              </a:solidFill>
              <a:latin typeface="Arial"/>
            </a:endParaRPr>
          </a:p>
          <a:p>
            <a:pPr eaLnBrk="0" hangingPunct="0"/>
            <a:endParaRPr lang="en-US" sz="4800" dirty="0">
              <a:solidFill>
                <a:srgbClr val="000000"/>
              </a:solidFill>
              <a:latin typeface="Arial"/>
            </a:endParaRPr>
          </a:p>
        </p:txBody>
      </p:sp>
    </p:spTree>
    <p:extLst>
      <p:ext uri="{BB962C8B-B14F-4D97-AF65-F5344CB8AC3E}">
        <p14:creationId xmlns:p14="http://schemas.microsoft.com/office/powerpoint/2010/main" val="89971381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Rectangle 4"/>
          <p:cNvSpPr>
            <a:spLocks noGrp="1" noChangeArrowheads="1"/>
          </p:cNvSpPr>
          <p:nvPr>
            <p:ph idx="1"/>
          </p:nvPr>
        </p:nvSpPr>
        <p:spPr>
          <a:xfrm>
            <a:off x="0" y="228600"/>
            <a:ext cx="8991600" cy="4114800"/>
          </a:xfrm>
        </p:spPr>
        <p:txBody>
          <a:bodyPr/>
          <a:lstStyle/>
          <a:p>
            <a:pPr marL="0" indent="0" algn="ctr" eaLnBrk="1" hangingPunct="1">
              <a:buNone/>
            </a:pPr>
            <a:r>
              <a:rPr lang="en-US" dirty="0" smtClean="0"/>
              <a:t>Ice Breaker - Points for Correctly</a:t>
            </a:r>
          </a:p>
          <a:p>
            <a:pPr marL="0" indent="0" algn="ctr" eaLnBrk="1" hangingPunct="1">
              <a:buNone/>
            </a:pPr>
            <a:r>
              <a:rPr lang="en-US" dirty="0" smtClean="0"/>
              <a:t> Identifying Group Members</a:t>
            </a:r>
          </a:p>
          <a:p>
            <a:pPr marL="0" indent="0" algn="ctr" eaLnBrk="1" hangingPunct="1">
              <a:buNone/>
            </a:pPr>
            <a:endParaRPr lang="en-US" sz="2400" dirty="0" smtClean="0"/>
          </a:p>
          <a:p>
            <a:pPr algn="ctr" eaLnBrk="1" hangingPunct="1"/>
            <a:r>
              <a:rPr lang="en-US" dirty="0" smtClean="0">
                <a:solidFill>
                  <a:srgbClr val="FF0000"/>
                </a:solidFill>
              </a:rPr>
              <a:t>First attempt = 4 points</a:t>
            </a:r>
          </a:p>
          <a:p>
            <a:pPr marL="0" indent="0" algn="ctr" eaLnBrk="1" hangingPunct="1">
              <a:buNone/>
            </a:pPr>
            <a:r>
              <a:rPr lang="en-US" dirty="0" smtClean="0"/>
              <a:t>     </a:t>
            </a:r>
            <a:r>
              <a:rPr lang="en-US" sz="1100" dirty="0" smtClean="0"/>
              <a:t>●</a:t>
            </a:r>
            <a:r>
              <a:rPr lang="en-US" dirty="0" smtClean="0"/>
              <a:t>  Second attempt = 3 points</a:t>
            </a:r>
          </a:p>
          <a:p>
            <a:pPr algn="ctr" eaLnBrk="1" hangingPunct="1"/>
            <a:r>
              <a:rPr lang="en-US" dirty="0" smtClean="0"/>
              <a:t>Third attempt = 2 points</a:t>
            </a:r>
          </a:p>
          <a:p>
            <a:pPr algn="ctr" eaLnBrk="1" hangingPunct="1"/>
            <a:r>
              <a:rPr lang="en-US" dirty="0" smtClean="0"/>
              <a:t>Fourth attempt = 1 point</a:t>
            </a:r>
          </a:p>
        </p:txBody>
      </p:sp>
    </p:spTree>
    <p:extLst>
      <p:ext uri="{BB962C8B-B14F-4D97-AF65-F5344CB8AC3E}">
        <p14:creationId xmlns:p14="http://schemas.microsoft.com/office/powerpoint/2010/main" val="419873271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smtClean="0">
                <a:solidFill>
                  <a:srgbClr val="000000"/>
                </a:solidFill>
              </a:rPr>
              <a:t> </a:t>
            </a:r>
            <a:endParaRPr lang="en-US" dirty="0"/>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3490186"/>
          </a:xfrm>
          <a:prstGeom prst="rect">
            <a:avLst/>
          </a:prstGeom>
        </p:spPr>
        <p:txBody>
          <a:bodyPr wrap="square">
            <a:spAutoFit/>
          </a:bodyPr>
          <a:lstStyle/>
          <a:p>
            <a:pPr marL="342900" lvl="0" indent="-342900">
              <a:lnSpc>
                <a:spcPct val="90000"/>
              </a:lnSpc>
              <a:spcBef>
                <a:spcPct val="20000"/>
              </a:spcBef>
              <a:buFontTx/>
              <a:buChar char="•"/>
            </a:pPr>
            <a:r>
              <a:rPr lang="en-US" sz="3200" kern="0" dirty="0">
                <a:solidFill>
                  <a:srgbClr val="000000"/>
                </a:solidFill>
                <a:latin typeface="Arial"/>
              </a:rPr>
              <a:t>Working with others to “achieve shared learning goals” (Barkley, Cross &amp; Major, 2005, p. 4) </a:t>
            </a:r>
          </a:p>
          <a:p>
            <a:pPr marL="342900" lvl="0" indent="-342900">
              <a:lnSpc>
                <a:spcPct val="90000"/>
              </a:lnSpc>
              <a:spcBef>
                <a:spcPct val="20000"/>
              </a:spcBef>
              <a:buFontTx/>
              <a:buChar char="•"/>
            </a:pPr>
            <a:r>
              <a:rPr lang="en-US" sz="3200" i="1" kern="0" dirty="0">
                <a:solidFill>
                  <a:srgbClr val="000000"/>
                </a:solidFill>
                <a:latin typeface="Arial"/>
              </a:rPr>
              <a:t>Intentional</a:t>
            </a:r>
            <a:r>
              <a:rPr lang="en-US" sz="3200" kern="0" dirty="0">
                <a:solidFill>
                  <a:srgbClr val="000000"/>
                </a:solidFill>
                <a:latin typeface="Arial"/>
              </a:rPr>
              <a:t> design</a:t>
            </a:r>
          </a:p>
          <a:p>
            <a:pPr marL="342900" lvl="0" indent="-342900">
              <a:lnSpc>
                <a:spcPct val="90000"/>
              </a:lnSpc>
              <a:spcBef>
                <a:spcPct val="20000"/>
              </a:spcBef>
              <a:buFontTx/>
              <a:buChar char="•"/>
            </a:pPr>
            <a:r>
              <a:rPr lang="en-US" sz="3200" kern="0" dirty="0">
                <a:solidFill>
                  <a:srgbClr val="000000"/>
                </a:solidFill>
                <a:latin typeface="Arial"/>
              </a:rPr>
              <a:t>Co-labor; shared workload</a:t>
            </a:r>
          </a:p>
          <a:p>
            <a:pPr marL="342900" lvl="0" indent="-342900">
              <a:lnSpc>
                <a:spcPct val="90000"/>
              </a:lnSpc>
              <a:spcBef>
                <a:spcPct val="20000"/>
              </a:spcBef>
              <a:buFontTx/>
              <a:buChar char="•"/>
            </a:pPr>
            <a:r>
              <a:rPr lang="en-US" sz="3200" kern="0" dirty="0">
                <a:solidFill>
                  <a:srgbClr val="000000"/>
                </a:solidFill>
                <a:latin typeface="Arial"/>
              </a:rPr>
              <a:t>Tasks should relate to learning objectives</a:t>
            </a:r>
          </a:p>
        </p:txBody>
      </p:sp>
      <p:sp>
        <p:nvSpPr>
          <p:cNvPr id="8" name="Rectangle 7"/>
          <p:cNvSpPr/>
          <p:nvPr/>
        </p:nvSpPr>
        <p:spPr>
          <a:xfrm>
            <a:off x="1008245" y="1140850"/>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4" name="Rectangle 13"/>
          <p:cNvSpPr/>
          <p:nvPr/>
        </p:nvSpPr>
        <p:spPr>
          <a:xfrm>
            <a:off x="685800" y="1570399"/>
            <a:ext cx="6781800" cy="917174"/>
          </a:xfrm>
          <a:prstGeom prst="rect">
            <a:avLst/>
          </a:prstGeom>
        </p:spPr>
        <p:txBody>
          <a:bodyPr wrap="square">
            <a:spAutoFit/>
          </a:bodyPr>
          <a:lstStyle/>
          <a:p>
            <a:pPr marL="342900" indent="-342900">
              <a:spcBef>
                <a:spcPct val="20000"/>
              </a:spcBef>
              <a:buFontTx/>
              <a:buChar char="•"/>
            </a:pPr>
            <a:endParaRPr lang="en-US" sz="2000" kern="0" dirty="0">
              <a:solidFill>
                <a:srgbClr val="000000"/>
              </a:solidFill>
              <a:latin typeface="Arial"/>
            </a:endParaRPr>
          </a:p>
          <a:p>
            <a:pPr marL="742950" lvl="1" indent="-285750">
              <a:spcBef>
                <a:spcPct val="20000"/>
              </a:spcBef>
              <a:buFontTx/>
              <a:buChar char="–"/>
            </a:pPr>
            <a:endParaRPr lang="en-US" sz="2800" kern="0" dirty="0">
              <a:solidFill>
                <a:srgbClr val="000000"/>
              </a:solidFill>
              <a:latin typeface="Arial"/>
            </a:endParaRPr>
          </a:p>
        </p:txBody>
      </p:sp>
      <p:sp>
        <p:nvSpPr>
          <p:cNvPr id="13" name="Rectangle 12"/>
          <p:cNvSpPr/>
          <p:nvPr/>
        </p:nvSpPr>
        <p:spPr>
          <a:xfrm>
            <a:off x="627246" y="1853083"/>
            <a:ext cx="7315199" cy="523220"/>
          </a:xfrm>
          <a:prstGeom prst="rect">
            <a:avLst/>
          </a:prstGeom>
        </p:spPr>
        <p:txBody>
          <a:bodyPr wrap="square">
            <a:spAutoFit/>
          </a:bodyPr>
          <a:lstStyle/>
          <a:p>
            <a:pPr>
              <a:spcBef>
                <a:spcPct val="20000"/>
              </a:spcBef>
            </a:pPr>
            <a:endParaRPr lang="en-US" sz="2800" kern="0" dirty="0">
              <a:solidFill>
                <a:srgbClr val="000000"/>
              </a:solidFill>
              <a:latin typeface="Arial"/>
            </a:endParaRPr>
          </a:p>
        </p:txBody>
      </p:sp>
      <p:sp>
        <p:nvSpPr>
          <p:cNvPr id="15" name="Rectangle 14"/>
          <p:cNvSpPr/>
          <p:nvPr/>
        </p:nvSpPr>
        <p:spPr>
          <a:xfrm>
            <a:off x="457200" y="1578069"/>
            <a:ext cx="7772399" cy="1101840"/>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a:p>
            <a:pPr marL="742950" lvl="1" indent="-285750">
              <a:spcBef>
                <a:spcPct val="20000"/>
              </a:spcBef>
              <a:buFontTx/>
              <a:buChar char="–"/>
            </a:pPr>
            <a:endParaRPr lang="en-US" sz="2800" kern="0" dirty="0">
              <a:solidFill>
                <a:srgbClr val="000000"/>
              </a:solidFill>
              <a:latin typeface="Arial"/>
            </a:endParaRPr>
          </a:p>
        </p:txBody>
      </p:sp>
      <p:sp>
        <p:nvSpPr>
          <p:cNvPr id="16" name="Rectangle 15"/>
          <p:cNvSpPr/>
          <p:nvPr/>
        </p:nvSpPr>
        <p:spPr>
          <a:xfrm>
            <a:off x="685800" y="453879"/>
            <a:ext cx="7937500" cy="769441"/>
          </a:xfrm>
          <a:prstGeom prst="rect">
            <a:avLst/>
          </a:prstGeom>
        </p:spPr>
        <p:txBody>
          <a:bodyPr wrap="square">
            <a:spAutoFit/>
          </a:bodyPr>
          <a:lstStyle/>
          <a:p>
            <a:pPr algn="ctr"/>
            <a:r>
              <a:rPr lang="en-US" sz="4400" kern="0" dirty="0">
                <a:solidFill>
                  <a:srgbClr val="000000"/>
                </a:solidFill>
                <a:latin typeface="Arial"/>
                <a:cs typeface="+mj-cs"/>
              </a:rPr>
              <a:t>What is collaborative learning?</a:t>
            </a:r>
            <a:endParaRPr lang="en-US" dirty="0"/>
          </a:p>
        </p:txBody>
      </p:sp>
    </p:spTree>
    <p:extLst>
      <p:ext uri="{BB962C8B-B14F-4D97-AF65-F5344CB8AC3E}">
        <p14:creationId xmlns:p14="http://schemas.microsoft.com/office/powerpoint/2010/main" val="168829376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a:solidFill>
                  <a:srgbClr val="000000"/>
                </a:solidFill>
              </a:rPr>
              <a:t>Pedagogical Rationale</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87094"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4" name="Rectangle 13"/>
          <p:cNvSpPr/>
          <p:nvPr/>
        </p:nvSpPr>
        <p:spPr>
          <a:xfrm>
            <a:off x="685800" y="1570399"/>
            <a:ext cx="6781800" cy="917174"/>
          </a:xfrm>
          <a:prstGeom prst="rect">
            <a:avLst/>
          </a:prstGeom>
        </p:spPr>
        <p:txBody>
          <a:bodyPr wrap="square">
            <a:spAutoFit/>
          </a:bodyPr>
          <a:lstStyle/>
          <a:p>
            <a:pPr marL="342900" indent="-342900">
              <a:spcBef>
                <a:spcPct val="20000"/>
              </a:spcBef>
              <a:buFontTx/>
              <a:buChar char="•"/>
            </a:pPr>
            <a:endParaRPr lang="en-US" sz="2000" kern="0" dirty="0">
              <a:solidFill>
                <a:srgbClr val="000000"/>
              </a:solidFill>
              <a:latin typeface="Arial"/>
            </a:endParaRPr>
          </a:p>
          <a:p>
            <a:pPr marL="742950" lvl="1" indent="-285750">
              <a:spcBef>
                <a:spcPct val="20000"/>
              </a:spcBef>
              <a:buFontTx/>
              <a:buChar char="–"/>
            </a:pPr>
            <a:endParaRPr lang="en-US" sz="2800" kern="0" dirty="0">
              <a:solidFill>
                <a:srgbClr val="000000"/>
              </a:solidFill>
              <a:latin typeface="Arial"/>
            </a:endParaRPr>
          </a:p>
        </p:txBody>
      </p:sp>
      <p:sp>
        <p:nvSpPr>
          <p:cNvPr id="13" name="Rectangle 12"/>
          <p:cNvSpPr/>
          <p:nvPr/>
        </p:nvSpPr>
        <p:spPr>
          <a:xfrm>
            <a:off x="627246" y="1853083"/>
            <a:ext cx="7315199" cy="523220"/>
          </a:xfrm>
          <a:prstGeom prst="rect">
            <a:avLst/>
          </a:prstGeom>
        </p:spPr>
        <p:txBody>
          <a:bodyPr wrap="square">
            <a:spAutoFit/>
          </a:bodyPr>
          <a:lstStyle/>
          <a:p>
            <a:pPr>
              <a:spcBef>
                <a:spcPct val="20000"/>
              </a:spcBef>
            </a:pPr>
            <a:endParaRPr lang="en-US" sz="2800" kern="0" dirty="0">
              <a:solidFill>
                <a:srgbClr val="000000"/>
              </a:solidFill>
              <a:latin typeface="Arial"/>
            </a:endParaRPr>
          </a:p>
        </p:txBody>
      </p:sp>
      <p:sp>
        <p:nvSpPr>
          <p:cNvPr id="15" name="Rectangle 14"/>
          <p:cNvSpPr/>
          <p:nvPr/>
        </p:nvSpPr>
        <p:spPr>
          <a:xfrm>
            <a:off x="457200" y="1578069"/>
            <a:ext cx="7772399" cy="4105739"/>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Cognitive Learning Theory</a:t>
            </a:r>
          </a:p>
          <a:p>
            <a:pPr marL="742950" lvl="1" indent="-285750">
              <a:spcBef>
                <a:spcPct val="20000"/>
              </a:spcBef>
              <a:buFontTx/>
              <a:buChar char="–"/>
            </a:pPr>
            <a:r>
              <a:rPr lang="en-US" sz="2800" kern="0" dirty="0">
                <a:solidFill>
                  <a:srgbClr val="000000"/>
                </a:solidFill>
                <a:latin typeface="Arial"/>
              </a:rPr>
              <a:t>Students </a:t>
            </a:r>
            <a:r>
              <a:rPr lang="en-US" sz="2800" i="1" kern="0" dirty="0">
                <a:solidFill>
                  <a:srgbClr val="000000"/>
                </a:solidFill>
                <a:latin typeface="Arial"/>
              </a:rPr>
              <a:t>actively engaged </a:t>
            </a:r>
            <a:r>
              <a:rPr lang="en-US" sz="2800" kern="0" dirty="0">
                <a:solidFill>
                  <a:srgbClr val="000000"/>
                </a:solidFill>
                <a:latin typeface="Arial"/>
              </a:rPr>
              <a:t>in learning</a:t>
            </a:r>
          </a:p>
          <a:p>
            <a:pPr marL="742950" lvl="1" indent="-285750">
              <a:spcBef>
                <a:spcPct val="20000"/>
              </a:spcBef>
              <a:buFontTx/>
              <a:buChar char="–"/>
            </a:pPr>
            <a:r>
              <a:rPr lang="en-US" sz="2800" kern="0" dirty="0">
                <a:solidFill>
                  <a:srgbClr val="000000"/>
                </a:solidFill>
                <a:latin typeface="Arial"/>
              </a:rPr>
              <a:t>Making connections -rehearsing, restructuring, scaffolding (Johnson, Johnson, &amp; Smith, 1998) </a:t>
            </a:r>
          </a:p>
          <a:p>
            <a:pPr marL="742950" lvl="1" indent="-285750">
              <a:spcBef>
                <a:spcPct val="20000"/>
              </a:spcBef>
            </a:pPr>
            <a:endParaRPr lang="en-US" sz="2800" kern="0" dirty="0">
              <a:solidFill>
                <a:srgbClr val="000000"/>
              </a:solidFill>
              <a:latin typeface="Arial"/>
            </a:endParaRPr>
          </a:p>
          <a:p>
            <a:pPr marL="342900" lvl="0" indent="-342900">
              <a:spcBef>
                <a:spcPct val="20000"/>
              </a:spcBef>
              <a:buFontTx/>
              <a:buChar char="•"/>
            </a:pPr>
            <a:r>
              <a:rPr lang="en-US" sz="3200" kern="0" dirty="0">
                <a:solidFill>
                  <a:srgbClr val="000000"/>
                </a:solidFill>
                <a:latin typeface="Arial"/>
              </a:rPr>
              <a:t>Behavioral Learning Theory</a:t>
            </a:r>
          </a:p>
          <a:p>
            <a:pPr marL="742950" lvl="1" indent="-285750">
              <a:spcBef>
                <a:spcPct val="20000"/>
              </a:spcBef>
              <a:buFontTx/>
              <a:buChar char="–"/>
            </a:pPr>
            <a:endParaRPr lang="en-US" sz="2800" kern="0" dirty="0">
              <a:solidFill>
                <a:srgbClr val="000000"/>
              </a:solidFill>
              <a:latin typeface="Arial"/>
            </a:endParaRPr>
          </a:p>
        </p:txBody>
      </p:sp>
    </p:spTree>
    <p:extLst>
      <p:ext uri="{BB962C8B-B14F-4D97-AF65-F5344CB8AC3E}">
        <p14:creationId xmlns:p14="http://schemas.microsoft.com/office/powerpoint/2010/main" val="285430815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a:solidFill>
                  <a:srgbClr val="000000"/>
                </a:solidFill>
              </a:rPr>
              <a:t>Pedagogical Rationale</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87094"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4" name="Rectangle 13"/>
          <p:cNvSpPr/>
          <p:nvPr/>
        </p:nvSpPr>
        <p:spPr>
          <a:xfrm>
            <a:off x="685800" y="1570399"/>
            <a:ext cx="6781800" cy="917174"/>
          </a:xfrm>
          <a:prstGeom prst="rect">
            <a:avLst/>
          </a:prstGeom>
        </p:spPr>
        <p:txBody>
          <a:bodyPr wrap="square">
            <a:spAutoFit/>
          </a:bodyPr>
          <a:lstStyle/>
          <a:p>
            <a:pPr marL="342900" indent="-342900">
              <a:spcBef>
                <a:spcPct val="20000"/>
              </a:spcBef>
              <a:buFontTx/>
              <a:buChar char="•"/>
            </a:pPr>
            <a:endParaRPr lang="en-US" sz="2000" kern="0" dirty="0">
              <a:solidFill>
                <a:srgbClr val="000000"/>
              </a:solidFill>
              <a:latin typeface="Arial"/>
            </a:endParaRPr>
          </a:p>
          <a:p>
            <a:pPr marL="742950" lvl="1" indent="-285750">
              <a:spcBef>
                <a:spcPct val="20000"/>
              </a:spcBef>
              <a:buFontTx/>
              <a:buChar char="–"/>
            </a:pPr>
            <a:endParaRPr lang="en-US" sz="2800" kern="0" dirty="0">
              <a:solidFill>
                <a:srgbClr val="000000"/>
              </a:solidFill>
              <a:latin typeface="Arial"/>
            </a:endParaRPr>
          </a:p>
        </p:txBody>
      </p:sp>
      <p:sp>
        <p:nvSpPr>
          <p:cNvPr id="13" name="Rectangle 12"/>
          <p:cNvSpPr/>
          <p:nvPr/>
        </p:nvSpPr>
        <p:spPr>
          <a:xfrm>
            <a:off x="627246" y="1853083"/>
            <a:ext cx="7315199" cy="2542234"/>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Social Interdependence Theory (Johnson, Johnson, &amp; Smith, 1998)</a:t>
            </a:r>
          </a:p>
          <a:p>
            <a:pPr marL="742950" lvl="1" indent="-285750">
              <a:spcBef>
                <a:spcPct val="20000"/>
              </a:spcBef>
              <a:buFontTx/>
              <a:buChar char="–"/>
            </a:pPr>
            <a:r>
              <a:rPr lang="en-US" sz="2800" kern="0" dirty="0">
                <a:solidFill>
                  <a:srgbClr val="000000"/>
                </a:solidFill>
                <a:latin typeface="Arial"/>
              </a:rPr>
              <a:t>Collaboration on a common goal</a:t>
            </a:r>
          </a:p>
          <a:p>
            <a:pPr marL="742950" lvl="1" indent="-285750">
              <a:spcBef>
                <a:spcPct val="20000"/>
              </a:spcBef>
              <a:buFontTx/>
              <a:buChar char="–"/>
            </a:pPr>
            <a:r>
              <a:rPr lang="en-US" sz="2800" i="1" kern="0" dirty="0">
                <a:solidFill>
                  <a:srgbClr val="000000"/>
                </a:solidFill>
                <a:latin typeface="Arial"/>
              </a:rPr>
              <a:t>Promotive</a:t>
            </a:r>
            <a:r>
              <a:rPr lang="en-US" sz="2800" kern="0" dirty="0">
                <a:solidFill>
                  <a:srgbClr val="000000"/>
                </a:solidFill>
                <a:latin typeface="Arial"/>
              </a:rPr>
              <a:t> interaction vs. </a:t>
            </a:r>
            <a:r>
              <a:rPr lang="en-US" sz="2800" i="1" kern="0" dirty="0">
                <a:solidFill>
                  <a:srgbClr val="000000"/>
                </a:solidFill>
                <a:latin typeface="Arial"/>
              </a:rPr>
              <a:t>competitive</a:t>
            </a:r>
            <a:r>
              <a:rPr lang="en-US" sz="2800" kern="0" dirty="0">
                <a:solidFill>
                  <a:srgbClr val="000000"/>
                </a:solidFill>
                <a:latin typeface="Arial"/>
              </a:rPr>
              <a:t> interaction</a:t>
            </a:r>
          </a:p>
        </p:txBody>
      </p:sp>
    </p:spTree>
    <p:extLst>
      <p:ext uri="{BB962C8B-B14F-4D97-AF65-F5344CB8AC3E}">
        <p14:creationId xmlns:p14="http://schemas.microsoft.com/office/powerpoint/2010/main" val="63708073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a:solidFill>
                  <a:srgbClr val="000000"/>
                </a:solidFill>
              </a:rPr>
              <a:t>Research</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4" name="Rectangle 13"/>
          <p:cNvSpPr/>
          <p:nvPr/>
        </p:nvSpPr>
        <p:spPr>
          <a:xfrm>
            <a:off x="685800" y="1570399"/>
            <a:ext cx="6781800" cy="4056495"/>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Group learning contributes to:</a:t>
            </a:r>
          </a:p>
          <a:p>
            <a:pPr marL="742950" lvl="1" indent="-285750">
              <a:spcBef>
                <a:spcPct val="20000"/>
              </a:spcBef>
              <a:buFontTx/>
              <a:buChar char="–"/>
            </a:pPr>
            <a:r>
              <a:rPr lang="en-US" sz="2800" kern="0" dirty="0">
                <a:solidFill>
                  <a:srgbClr val="000000"/>
                </a:solidFill>
                <a:latin typeface="Arial"/>
              </a:rPr>
              <a:t>Content mastery</a:t>
            </a:r>
          </a:p>
          <a:p>
            <a:pPr marL="742950" lvl="1" indent="-285750">
              <a:spcBef>
                <a:spcPct val="20000"/>
              </a:spcBef>
              <a:buFontTx/>
              <a:buChar char="–"/>
            </a:pPr>
            <a:r>
              <a:rPr lang="en-US" sz="2800" kern="0" dirty="0">
                <a:solidFill>
                  <a:srgbClr val="000000"/>
                </a:solidFill>
                <a:latin typeface="Arial"/>
              </a:rPr>
              <a:t>Critical thinking</a:t>
            </a:r>
          </a:p>
          <a:p>
            <a:pPr marL="742950" lvl="1" indent="-285750">
              <a:spcBef>
                <a:spcPct val="20000"/>
              </a:spcBef>
              <a:buFontTx/>
              <a:buChar char="–"/>
            </a:pPr>
            <a:r>
              <a:rPr lang="en-US" sz="2800" kern="0" dirty="0">
                <a:solidFill>
                  <a:srgbClr val="000000"/>
                </a:solidFill>
                <a:latin typeface="Arial"/>
              </a:rPr>
              <a:t>Problem solving</a:t>
            </a:r>
          </a:p>
          <a:p>
            <a:pPr marL="742950" lvl="1" indent="-285750">
              <a:spcBef>
                <a:spcPct val="20000"/>
              </a:spcBef>
              <a:buFontTx/>
              <a:buChar char="–"/>
            </a:pPr>
            <a:r>
              <a:rPr lang="en-US" sz="2800" kern="0" dirty="0">
                <a:solidFill>
                  <a:srgbClr val="000000"/>
                </a:solidFill>
                <a:latin typeface="Arial"/>
              </a:rPr>
              <a:t>Interpersonal skill development</a:t>
            </a:r>
          </a:p>
          <a:p>
            <a:pPr marL="742950" lvl="1" indent="-285750">
              <a:spcBef>
                <a:spcPct val="20000"/>
              </a:spcBef>
              <a:buFontTx/>
              <a:buChar char="–"/>
            </a:pPr>
            <a:endParaRPr lang="en-US" sz="2800" kern="0" dirty="0">
              <a:solidFill>
                <a:srgbClr val="000000"/>
              </a:solidFill>
              <a:latin typeface="Arial"/>
            </a:endParaRPr>
          </a:p>
          <a:p>
            <a:pPr marL="1600200" lvl="3" indent="-228600">
              <a:spcBef>
                <a:spcPct val="20000"/>
              </a:spcBef>
              <a:buFontTx/>
              <a:buChar char="–"/>
            </a:pPr>
            <a:r>
              <a:rPr lang="en-US" sz="2000" kern="0" dirty="0">
                <a:solidFill>
                  <a:srgbClr val="000000"/>
                </a:solidFill>
                <a:latin typeface="Arial"/>
              </a:rPr>
              <a:t>(Johnson, Johnson, &amp; Smith, 1998)</a:t>
            </a:r>
          </a:p>
          <a:p>
            <a:pPr marL="742950" lvl="1" indent="-285750">
              <a:spcBef>
                <a:spcPct val="20000"/>
              </a:spcBef>
              <a:buFontTx/>
              <a:buChar char="–"/>
            </a:pPr>
            <a:endParaRPr lang="en-US" sz="2800" kern="0" dirty="0">
              <a:solidFill>
                <a:srgbClr val="000000"/>
              </a:solidFill>
              <a:latin typeface="Arial"/>
            </a:endParaRPr>
          </a:p>
        </p:txBody>
      </p:sp>
    </p:spTree>
    <p:extLst>
      <p:ext uri="{BB962C8B-B14F-4D97-AF65-F5344CB8AC3E}">
        <p14:creationId xmlns:p14="http://schemas.microsoft.com/office/powerpoint/2010/main" val="119677353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1077218"/>
          </a:xfrm>
          <a:prstGeom prst="rect">
            <a:avLst/>
          </a:prstGeom>
        </p:spPr>
        <p:txBody>
          <a:bodyPr wrap="square">
            <a:spAutoFit/>
          </a:bodyPr>
          <a:lstStyle/>
          <a:p>
            <a:pPr algn="ctr"/>
            <a:r>
              <a:rPr lang="en-US" sz="4400" kern="0" dirty="0">
                <a:solidFill>
                  <a:srgbClr val="000000"/>
                </a:solidFill>
                <a:latin typeface="Arial"/>
                <a:cs typeface="+mj-cs"/>
              </a:rPr>
              <a:t>“To teach is to learn twice.”</a:t>
            </a:r>
            <a:br>
              <a:rPr lang="en-US" sz="4400" kern="0" dirty="0">
                <a:solidFill>
                  <a:srgbClr val="000000"/>
                </a:solidFill>
                <a:latin typeface="Arial"/>
                <a:cs typeface="+mj-cs"/>
              </a:rPr>
            </a:br>
            <a:r>
              <a:rPr lang="en-US" sz="2000" kern="0" dirty="0">
                <a:solidFill>
                  <a:srgbClr val="000000"/>
                </a:solidFill>
                <a:latin typeface="Arial"/>
                <a:cs typeface="+mj-cs"/>
              </a:rPr>
              <a:t>Joseph Joubert 1754-1824</a:t>
            </a:r>
            <a:endParaRPr lang="en-US" dirty="0"/>
          </a:p>
        </p:txBody>
      </p:sp>
    </p:spTree>
    <p:extLst>
      <p:ext uri="{BB962C8B-B14F-4D97-AF65-F5344CB8AC3E}">
        <p14:creationId xmlns:p14="http://schemas.microsoft.com/office/powerpoint/2010/main" val="20851831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710821" y="1375999"/>
            <a:ext cx="7315200" cy="3625608"/>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Underprepared students</a:t>
            </a:r>
          </a:p>
          <a:p>
            <a:pPr marL="342900" lvl="0" indent="-342900">
              <a:spcBef>
                <a:spcPct val="20000"/>
              </a:spcBef>
              <a:buFontTx/>
              <a:buChar char="•"/>
            </a:pPr>
            <a:r>
              <a:rPr lang="en-US" sz="3200" kern="0" dirty="0">
                <a:solidFill>
                  <a:srgbClr val="000000"/>
                </a:solidFill>
                <a:latin typeface="Arial"/>
              </a:rPr>
              <a:t>Well-prepared students</a:t>
            </a:r>
          </a:p>
          <a:p>
            <a:pPr marL="342900" lvl="0" indent="-342900">
              <a:spcBef>
                <a:spcPct val="20000"/>
              </a:spcBef>
              <a:buFontTx/>
              <a:buChar char="•"/>
            </a:pPr>
            <a:r>
              <a:rPr lang="en-US" sz="3200" kern="0" dirty="0">
                <a:solidFill>
                  <a:srgbClr val="000000"/>
                </a:solidFill>
                <a:latin typeface="Arial"/>
              </a:rPr>
              <a:t>Female students</a:t>
            </a:r>
          </a:p>
          <a:p>
            <a:pPr marL="342900" lvl="0" indent="-342900">
              <a:spcBef>
                <a:spcPct val="20000"/>
              </a:spcBef>
              <a:buFontTx/>
              <a:buChar char="•"/>
            </a:pPr>
            <a:r>
              <a:rPr lang="en-US" sz="3200" kern="0" dirty="0">
                <a:solidFill>
                  <a:srgbClr val="000000"/>
                </a:solidFill>
                <a:latin typeface="Arial"/>
              </a:rPr>
              <a:t>Minority students</a:t>
            </a:r>
          </a:p>
          <a:p>
            <a:pPr marL="342900" lvl="0" indent="-342900">
              <a:spcBef>
                <a:spcPct val="20000"/>
              </a:spcBef>
              <a:buFontTx/>
              <a:buChar char="•"/>
            </a:pPr>
            <a:r>
              <a:rPr lang="en-US" sz="3200" kern="0" dirty="0">
                <a:solidFill>
                  <a:srgbClr val="000000"/>
                </a:solidFill>
                <a:latin typeface="Arial"/>
              </a:rPr>
              <a:t>International students</a:t>
            </a:r>
          </a:p>
          <a:p>
            <a:pPr lvl="3">
              <a:spcBef>
                <a:spcPct val="20000"/>
              </a:spcBef>
            </a:pPr>
            <a:r>
              <a:rPr lang="en-US" sz="2000" kern="0" dirty="0" smtClean="0">
                <a:solidFill>
                  <a:srgbClr val="000000"/>
                </a:solidFill>
                <a:latin typeface="Arial"/>
              </a:rPr>
              <a:t>(</a:t>
            </a:r>
            <a:r>
              <a:rPr lang="en-US" sz="2000" kern="0" dirty="0">
                <a:solidFill>
                  <a:srgbClr val="000000"/>
                </a:solidFill>
                <a:latin typeface="Arial"/>
              </a:rPr>
              <a:t>Slavin, 1996; Cabrera, 1998 as cited in Barkley, Cross, &amp; Major, 2005)</a:t>
            </a: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533400" y="1435352"/>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2286000" y="453879"/>
            <a:ext cx="3794629" cy="769441"/>
          </a:xfrm>
          <a:prstGeom prst="rect">
            <a:avLst/>
          </a:prstGeom>
        </p:spPr>
        <p:txBody>
          <a:bodyPr wrap="none">
            <a:spAutoFit/>
          </a:bodyPr>
          <a:lstStyle/>
          <a:p>
            <a:pPr algn="ctr"/>
            <a:r>
              <a:rPr lang="en-US" sz="4400" kern="0" dirty="0">
                <a:solidFill>
                  <a:srgbClr val="000000"/>
                </a:solidFill>
                <a:latin typeface="Arial"/>
                <a:cs typeface="+mj-cs"/>
              </a:rPr>
              <a:t>Who benefits?</a:t>
            </a:r>
            <a:endParaRPr lang="en-US" dirty="0"/>
          </a:p>
        </p:txBody>
      </p:sp>
    </p:spTree>
    <p:extLst>
      <p:ext uri="{BB962C8B-B14F-4D97-AF65-F5344CB8AC3E}">
        <p14:creationId xmlns:p14="http://schemas.microsoft.com/office/powerpoint/2010/main" val="124385414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a:solidFill>
                  <a:srgbClr val="000000"/>
                </a:solidFill>
                <a:cs typeface="+mj-cs"/>
              </a:rPr>
              <a:t>The process</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533400" y="1435352"/>
            <a:ext cx="7772400" cy="3317831"/>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Orient students</a:t>
            </a:r>
          </a:p>
          <a:p>
            <a:pPr marL="342900" lvl="0" indent="-342900">
              <a:spcBef>
                <a:spcPct val="20000"/>
              </a:spcBef>
              <a:buFontTx/>
              <a:buChar char="•"/>
            </a:pPr>
            <a:r>
              <a:rPr lang="en-US" sz="3200" kern="0" dirty="0">
                <a:solidFill>
                  <a:srgbClr val="000000"/>
                </a:solidFill>
                <a:latin typeface="Arial"/>
              </a:rPr>
              <a:t>Form groups</a:t>
            </a:r>
          </a:p>
          <a:p>
            <a:pPr marL="342900" lvl="0" indent="-342900">
              <a:spcBef>
                <a:spcPct val="20000"/>
              </a:spcBef>
              <a:buFontTx/>
              <a:buChar char="•"/>
            </a:pPr>
            <a:r>
              <a:rPr lang="en-US" sz="3200" kern="0" dirty="0">
                <a:solidFill>
                  <a:srgbClr val="000000"/>
                </a:solidFill>
                <a:latin typeface="Arial"/>
              </a:rPr>
              <a:t>Structure the learning task</a:t>
            </a:r>
          </a:p>
          <a:p>
            <a:pPr marL="342900" lvl="0" indent="-342900">
              <a:spcBef>
                <a:spcPct val="20000"/>
              </a:spcBef>
              <a:buFontTx/>
              <a:buChar char="•"/>
            </a:pPr>
            <a:r>
              <a:rPr lang="en-US" sz="3200" kern="0" dirty="0">
                <a:solidFill>
                  <a:srgbClr val="000000"/>
                </a:solidFill>
                <a:latin typeface="Arial"/>
              </a:rPr>
              <a:t>Facilitate collaboration</a:t>
            </a:r>
          </a:p>
          <a:p>
            <a:pPr marL="342900" lvl="0" indent="-342900">
              <a:spcBef>
                <a:spcPct val="20000"/>
              </a:spcBef>
              <a:buFontTx/>
              <a:buChar char="•"/>
            </a:pPr>
            <a:r>
              <a:rPr lang="en-US" sz="3200" kern="0" dirty="0">
                <a:solidFill>
                  <a:srgbClr val="000000"/>
                </a:solidFill>
                <a:latin typeface="Arial"/>
              </a:rPr>
              <a:t>Evaluate </a:t>
            </a:r>
          </a:p>
          <a:p>
            <a:pPr marL="1600200" lvl="3" indent="-228600">
              <a:spcBef>
                <a:spcPct val="20000"/>
              </a:spcBef>
              <a:buFontTx/>
              <a:buChar char="–"/>
            </a:pPr>
            <a:r>
              <a:rPr lang="en-US" sz="2000" kern="0" dirty="0" smtClean="0">
                <a:solidFill>
                  <a:srgbClr val="000000"/>
                </a:solidFill>
                <a:latin typeface="Arial"/>
              </a:rPr>
              <a:t>(</a:t>
            </a:r>
            <a:r>
              <a:rPr lang="en-US" sz="2000" kern="0" dirty="0">
                <a:solidFill>
                  <a:srgbClr val="000000"/>
                </a:solidFill>
                <a:latin typeface="Arial"/>
              </a:rPr>
              <a:t>Barkley, Cross, &amp; Major, 2005) </a:t>
            </a:r>
          </a:p>
        </p:txBody>
      </p:sp>
    </p:spTree>
    <p:extLst>
      <p:ext uri="{BB962C8B-B14F-4D97-AF65-F5344CB8AC3E}">
        <p14:creationId xmlns:p14="http://schemas.microsoft.com/office/powerpoint/2010/main" val="67780330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smtClean="0">
                <a:solidFill>
                  <a:srgbClr val="000000"/>
                </a:solidFill>
              </a:rPr>
              <a:t>Objectives</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759735" y="2276974"/>
            <a:ext cx="7050222"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4" name="Rectangle 13"/>
          <p:cNvSpPr/>
          <p:nvPr/>
        </p:nvSpPr>
        <p:spPr>
          <a:xfrm>
            <a:off x="685800" y="1570399"/>
            <a:ext cx="6781800" cy="5349157"/>
          </a:xfrm>
          <a:prstGeom prst="rect">
            <a:avLst/>
          </a:prstGeom>
        </p:spPr>
        <p:txBody>
          <a:bodyPr wrap="square">
            <a:spAutoFit/>
          </a:bodyPr>
          <a:lstStyle/>
          <a:p>
            <a:r>
              <a:rPr lang="en-US" sz="2800" dirty="0"/>
              <a:t>At the end of the session, participants will be able to:</a:t>
            </a:r>
          </a:p>
          <a:p>
            <a:pPr marL="342900" lvl="0" indent="-342900">
              <a:buFont typeface="Arial" panose="020B0604020202020204" pitchFamily="34" charset="0"/>
              <a:buChar char="•"/>
            </a:pPr>
            <a:r>
              <a:rPr lang="en-US" sz="2800" dirty="0"/>
              <a:t>Describe how collaborative learning strategies can be integrated into the college classroom.  </a:t>
            </a:r>
          </a:p>
          <a:p>
            <a:pPr marL="342900" lvl="0" indent="-342900">
              <a:buFont typeface="Arial" panose="020B0604020202020204" pitchFamily="34" charset="0"/>
              <a:buChar char="•"/>
            </a:pPr>
            <a:r>
              <a:rPr lang="en-US" sz="2800" dirty="0"/>
              <a:t>Discuss the potential impact of collaborative learning on critical thinking skills.  </a:t>
            </a:r>
          </a:p>
          <a:p>
            <a:pPr marL="342900" lvl="0" indent="-342900">
              <a:buFont typeface="Arial" panose="020B0604020202020204" pitchFamily="34" charset="0"/>
              <a:buChar char="•"/>
            </a:pPr>
            <a:r>
              <a:rPr lang="en-US" sz="2800" dirty="0"/>
              <a:t>Analyze faculty recommendations for implementing collaborative learning based on student perceptions</a:t>
            </a:r>
            <a:r>
              <a:rPr lang="en-US" sz="2800" dirty="0" smtClean="0"/>
              <a:t>.</a:t>
            </a:r>
            <a:endParaRPr lang="en-US" sz="2800" kern="0" dirty="0">
              <a:solidFill>
                <a:srgbClr val="000000"/>
              </a:solidFill>
              <a:latin typeface="Arial"/>
            </a:endParaRPr>
          </a:p>
          <a:p>
            <a:pPr marL="742950" lvl="1" indent="-285750">
              <a:spcBef>
                <a:spcPct val="20000"/>
              </a:spcBef>
              <a:buFontTx/>
              <a:buChar char="–"/>
            </a:pPr>
            <a:endParaRPr lang="en-US" sz="2800" kern="0" dirty="0">
              <a:solidFill>
                <a:srgbClr val="000000"/>
              </a:solidFill>
              <a:latin typeface="Arial"/>
            </a:endParaRPr>
          </a:p>
        </p:txBody>
      </p:sp>
    </p:spTree>
    <p:extLst>
      <p:ext uri="{BB962C8B-B14F-4D97-AF65-F5344CB8AC3E}">
        <p14:creationId xmlns:p14="http://schemas.microsoft.com/office/powerpoint/2010/main" val="127109969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1143000" y="1557945"/>
            <a:ext cx="7772400" cy="4114800"/>
          </a:xfrm>
        </p:spPr>
        <p:txBody>
          <a:bodyPr/>
          <a:lstStyle/>
          <a:p>
            <a:pPr marL="0" lvl="0" indent="0">
              <a:buNone/>
            </a:pPr>
            <a:r>
              <a:rPr lang="en-US" dirty="0" smtClean="0">
                <a:solidFill>
                  <a:srgbClr val="000000"/>
                </a:solidFill>
              </a:rPr>
              <a:t> </a:t>
            </a:r>
          </a:p>
          <a:p>
            <a:pPr lvl="0"/>
            <a:endParaRPr lang="en-US" dirty="0">
              <a:solidFill>
                <a:srgbClr val="000000"/>
              </a:solidFill>
            </a:endParaRPr>
          </a:p>
          <a:p>
            <a:pPr lvl="0" algn="ctr">
              <a:buNone/>
            </a:pPr>
            <a:r>
              <a:rPr lang="en-US" sz="4800" dirty="0" smtClean="0">
                <a:solidFill>
                  <a:srgbClr val="000000"/>
                </a:solidFill>
              </a:rPr>
              <a:t> </a:t>
            </a:r>
            <a:endParaRPr lang="en-US" sz="4800" dirty="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2948499"/>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Icebreakers</a:t>
            </a:r>
          </a:p>
          <a:p>
            <a:pPr marL="342900" lvl="0" indent="-342900">
              <a:spcBef>
                <a:spcPct val="20000"/>
              </a:spcBef>
              <a:buFontTx/>
              <a:buChar char="•"/>
            </a:pPr>
            <a:r>
              <a:rPr lang="en-US" sz="3200" kern="0" dirty="0">
                <a:solidFill>
                  <a:srgbClr val="000000"/>
                </a:solidFill>
                <a:latin typeface="Arial"/>
              </a:rPr>
              <a:t>Procedures: Syllabus review</a:t>
            </a:r>
          </a:p>
          <a:p>
            <a:pPr marL="342900" lvl="0" indent="-342900">
              <a:spcBef>
                <a:spcPct val="20000"/>
              </a:spcBef>
              <a:buFontTx/>
              <a:buChar char="•"/>
            </a:pPr>
            <a:r>
              <a:rPr lang="en-US" sz="3200" kern="0" dirty="0">
                <a:solidFill>
                  <a:srgbClr val="000000"/>
                </a:solidFill>
                <a:latin typeface="Arial"/>
              </a:rPr>
              <a:t>Group ground rules</a:t>
            </a:r>
          </a:p>
          <a:p>
            <a:pPr marL="342900" lvl="0" indent="-342900">
              <a:spcBef>
                <a:spcPct val="20000"/>
              </a:spcBef>
              <a:buFontTx/>
              <a:buChar char="•"/>
            </a:pPr>
            <a:r>
              <a:rPr lang="en-US" sz="3200" kern="0" dirty="0">
                <a:solidFill>
                  <a:srgbClr val="000000"/>
                </a:solidFill>
                <a:latin typeface="Arial"/>
              </a:rPr>
              <a:t>Explain rationale </a:t>
            </a:r>
          </a:p>
          <a:p>
            <a:pPr marL="342900" lvl="0" indent="-342900">
              <a:spcBef>
                <a:spcPct val="20000"/>
              </a:spcBef>
              <a:buFontTx/>
              <a:buChar char="•"/>
            </a:pPr>
            <a:r>
              <a:rPr lang="en-US" sz="3200" kern="0" dirty="0">
                <a:solidFill>
                  <a:srgbClr val="000000"/>
                </a:solidFill>
                <a:latin typeface="Arial"/>
              </a:rPr>
              <a:t>Learning contracts</a:t>
            </a:r>
          </a:p>
        </p:txBody>
      </p:sp>
      <p:sp>
        <p:nvSpPr>
          <p:cNvPr id="8" name="Rectangle 7"/>
          <p:cNvSpPr/>
          <p:nvPr/>
        </p:nvSpPr>
        <p:spPr>
          <a:xfrm>
            <a:off x="800686" y="1189973"/>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a:solidFill>
                  <a:srgbClr val="000000"/>
                </a:solidFill>
                <a:latin typeface="Arial"/>
                <a:cs typeface="+mj-cs"/>
              </a:rPr>
              <a:t>Orienting students</a:t>
            </a:r>
            <a:endParaRPr lang="en-US" dirty="0"/>
          </a:p>
        </p:txBody>
      </p:sp>
    </p:spTree>
    <p:extLst>
      <p:ext uri="{BB962C8B-B14F-4D97-AF65-F5344CB8AC3E}">
        <p14:creationId xmlns:p14="http://schemas.microsoft.com/office/powerpoint/2010/main" val="265118758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799" y="657892"/>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724486" y="1081827"/>
            <a:ext cx="7772400" cy="5150535"/>
          </a:xfrm>
        </p:spPr>
        <p:txBody>
          <a:bodyPr/>
          <a:lstStyle/>
          <a:p>
            <a:pPr marL="0" lvl="0" indent="0">
              <a:buNone/>
            </a:pPr>
            <a:r>
              <a:rPr lang="en-US" dirty="0" smtClean="0">
                <a:solidFill>
                  <a:srgbClr val="000000"/>
                </a:solidFill>
              </a:rPr>
              <a:t> </a:t>
            </a:r>
            <a:r>
              <a:rPr lang="en-US" sz="3000" dirty="0" smtClean="0">
                <a:solidFill>
                  <a:srgbClr val="000000"/>
                </a:solidFill>
              </a:rPr>
              <a:t>Informal</a:t>
            </a:r>
            <a:endParaRPr lang="en-US" sz="3000" dirty="0">
              <a:solidFill>
                <a:srgbClr val="000000"/>
              </a:solidFill>
            </a:endParaRPr>
          </a:p>
          <a:p>
            <a:pPr lvl="0"/>
            <a:r>
              <a:rPr lang="en-US" sz="3000" dirty="0">
                <a:solidFill>
                  <a:srgbClr val="000000"/>
                </a:solidFill>
              </a:rPr>
              <a:t>Formal:</a:t>
            </a:r>
          </a:p>
          <a:p>
            <a:pPr lvl="1"/>
            <a:r>
              <a:rPr lang="en-US" sz="2600" dirty="0">
                <a:solidFill>
                  <a:srgbClr val="000000"/>
                </a:solidFill>
              </a:rPr>
              <a:t>Based on major/interest</a:t>
            </a:r>
          </a:p>
          <a:p>
            <a:pPr lvl="1"/>
            <a:r>
              <a:rPr lang="en-US" sz="2600" dirty="0">
                <a:solidFill>
                  <a:srgbClr val="000000"/>
                </a:solidFill>
              </a:rPr>
              <a:t>Ability</a:t>
            </a:r>
          </a:p>
          <a:p>
            <a:pPr lvl="0"/>
            <a:r>
              <a:rPr lang="en-US" sz="3000" dirty="0">
                <a:solidFill>
                  <a:srgbClr val="000000"/>
                </a:solidFill>
              </a:rPr>
              <a:t>Optimal size:  3-4</a:t>
            </a:r>
          </a:p>
          <a:p>
            <a:pPr lvl="0"/>
            <a:r>
              <a:rPr lang="en-US" sz="3000" dirty="0">
                <a:solidFill>
                  <a:srgbClr val="000000"/>
                </a:solidFill>
              </a:rPr>
              <a:t>Assign roles:</a:t>
            </a:r>
          </a:p>
          <a:p>
            <a:pPr lvl="1"/>
            <a:r>
              <a:rPr lang="en-US" sz="2600" dirty="0">
                <a:solidFill>
                  <a:srgbClr val="000000"/>
                </a:solidFill>
              </a:rPr>
              <a:t>Recorder</a:t>
            </a:r>
          </a:p>
          <a:p>
            <a:pPr lvl="1"/>
            <a:r>
              <a:rPr lang="en-US" sz="2600" dirty="0">
                <a:solidFill>
                  <a:srgbClr val="000000"/>
                </a:solidFill>
              </a:rPr>
              <a:t>Reporter</a:t>
            </a:r>
          </a:p>
          <a:p>
            <a:pPr lvl="1"/>
            <a:r>
              <a:rPr lang="en-US" sz="2600" dirty="0">
                <a:solidFill>
                  <a:srgbClr val="000000"/>
                </a:solidFill>
              </a:rPr>
              <a:t>Discussion leader/facilitator</a:t>
            </a:r>
          </a:p>
          <a:p>
            <a:pPr lvl="1"/>
            <a:r>
              <a:rPr lang="en-US" sz="2600" dirty="0">
                <a:solidFill>
                  <a:srgbClr val="000000"/>
                </a:solidFill>
              </a:rPr>
              <a:t>Folder monitor</a:t>
            </a:r>
          </a:p>
          <a:p>
            <a:pPr lvl="0"/>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800686" y="304638"/>
            <a:ext cx="7315200" cy="769441"/>
          </a:xfrm>
          <a:prstGeom prst="rect">
            <a:avLst/>
          </a:prstGeom>
        </p:spPr>
        <p:txBody>
          <a:bodyPr wrap="square">
            <a:spAutoFit/>
          </a:bodyPr>
          <a:lstStyle/>
          <a:p>
            <a:pPr algn="ctr"/>
            <a:r>
              <a:rPr lang="en-US" sz="4400" kern="0" dirty="0">
                <a:solidFill>
                  <a:srgbClr val="000000"/>
                </a:solidFill>
                <a:latin typeface="Arial"/>
                <a:cs typeface="+mj-cs"/>
              </a:rPr>
              <a:t>Forming groups</a:t>
            </a:r>
            <a:endParaRPr lang="en-US" dirty="0">
              <a:solidFill>
                <a:srgbClr val="000000"/>
              </a:solidFill>
            </a:endParaRPr>
          </a:p>
        </p:txBody>
      </p:sp>
      <p:sp>
        <p:nvSpPr>
          <p:cNvPr id="8" name="Rectangle 7"/>
          <p:cNvSpPr/>
          <p:nvPr/>
        </p:nvSpPr>
        <p:spPr>
          <a:xfrm>
            <a:off x="800686" y="1189973"/>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486486" y="266243"/>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Tree>
    <p:extLst>
      <p:ext uri="{BB962C8B-B14F-4D97-AF65-F5344CB8AC3E}">
        <p14:creationId xmlns:p14="http://schemas.microsoft.com/office/powerpoint/2010/main" val="55873046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1143000" y="1557945"/>
            <a:ext cx="7772400" cy="4114800"/>
          </a:xfrm>
        </p:spPr>
        <p:txBody>
          <a:bodyPr/>
          <a:lstStyle/>
          <a:p>
            <a:pPr marL="0" lvl="0" indent="0">
              <a:buNone/>
            </a:pPr>
            <a:r>
              <a:rPr lang="en-US" dirty="0" smtClean="0">
                <a:solidFill>
                  <a:srgbClr val="000000"/>
                </a:solidFill>
              </a:rPr>
              <a:t> </a:t>
            </a:r>
          </a:p>
          <a:p>
            <a:pPr lvl="0"/>
            <a:r>
              <a:rPr lang="en-US" dirty="0">
                <a:solidFill>
                  <a:srgbClr val="000000"/>
                </a:solidFill>
              </a:rPr>
              <a:t>What is your purpose?</a:t>
            </a:r>
          </a:p>
          <a:p>
            <a:pPr lvl="1"/>
            <a:r>
              <a:rPr lang="en-US" dirty="0">
                <a:solidFill>
                  <a:srgbClr val="000000"/>
                </a:solidFill>
              </a:rPr>
              <a:t>Discussion</a:t>
            </a:r>
          </a:p>
          <a:p>
            <a:pPr lvl="1"/>
            <a:r>
              <a:rPr lang="en-US" dirty="0">
                <a:solidFill>
                  <a:srgbClr val="000000"/>
                </a:solidFill>
              </a:rPr>
              <a:t>Problem solving</a:t>
            </a:r>
          </a:p>
          <a:p>
            <a:pPr lvl="1"/>
            <a:r>
              <a:rPr lang="en-US" dirty="0">
                <a:solidFill>
                  <a:srgbClr val="000000"/>
                </a:solidFill>
              </a:rPr>
              <a:t>Writing</a:t>
            </a:r>
          </a:p>
          <a:p>
            <a:pPr lvl="0" algn="ctr">
              <a:buNone/>
            </a:pPr>
            <a:r>
              <a:rPr lang="en-US" sz="4800" dirty="0" smtClean="0">
                <a:solidFill>
                  <a:srgbClr val="000000"/>
                </a:solidFill>
              </a:rPr>
              <a:t> </a:t>
            </a:r>
            <a:endParaRPr lang="en-US" sz="4800" dirty="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800686" y="844672"/>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8" name="Rectangle 7"/>
          <p:cNvSpPr/>
          <p:nvPr/>
        </p:nvSpPr>
        <p:spPr>
          <a:xfrm>
            <a:off x="800686" y="1189973"/>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a:solidFill>
                  <a:srgbClr val="000000"/>
                </a:solidFill>
                <a:latin typeface="Arial"/>
                <a:cs typeface="+mj-cs"/>
              </a:rPr>
              <a:t>Structuring the task</a:t>
            </a:r>
            <a:endParaRPr lang="en-US" dirty="0"/>
          </a:p>
        </p:txBody>
      </p:sp>
    </p:spTree>
    <p:extLst>
      <p:ext uri="{BB962C8B-B14F-4D97-AF65-F5344CB8AC3E}">
        <p14:creationId xmlns:p14="http://schemas.microsoft.com/office/powerpoint/2010/main" val="179338330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152400" y="2054086"/>
            <a:ext cx="7772400" cy="4114800"/>
          </a:xfrm>
        </p:spPr>
        <p:txBody>
          <a:bodyPr/>
          <a:lstStyle/>
          <a:p>
            <a:pPr marL="0" lvl="0" indent="0">
              <a:buNone/>
            </a:pPr>
            <a:r>
              <a:rPr lang="en-US" dirty="0" smtClean="0">
                <a:solidFill>
                  <a:srgbClr val="000000"/>
                </a:solidFill>
              </a:rPr>
              <a:t> </a:t>
            </a:r>
          </a:p>
          <a:p>
            <a:pPr lvl="0" algn="ctr">
              <a:buNone/>
            </a:pPr>
            <a:r>
              <a:rPr lang="en-US" sz="4800" dirty="0" smtClean="0">
                <a:solidFill>
                  <a:srgbClr val="000000"/>
                </a:solidFill>
              </a:rPr>
              <a:t>You </a:t>
            </a:r>
            <a:r>
              <a:rPr lang="en-US" sz="4800" dirty="0">
                <a:solidFill>
                  <a:srgbClr val="000000"/>
                </a:solidFill>
              </a:rPr>
              <a:t>have a new role! </a:t>
            </a:r>
          </a:p>
          <a:p>
            <a:pPr lvl="0"/>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800686" y="844672"/>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8" name="Rectangle 7"/>
          <p:cNvSpPr/>
          <p:nvPr/>
        </p:nvSpPr>
        <p:spPr>
          <a:xfrm>
            <a:off x="800686" y="1189973"/>
            <a:ext cx="6934200" cy="769441"/>
          </a:xfrm>
          <a:prstGeom prst="rect">
            <a:avLst/>
          </a:prstGeom>
        </p:spPr>
        <p:txBody>
          <a:bodyPr wrap="square">
            <a:spAutoFit/>
          </a:bodyPr>
          <a:lstStyle/>
          <a:p>
            <a:r>
              <a:rPr lang="en-US" sz="4400" kern="0" dirty="0" smtClean="0">
                <a:solidFill>
                  <a:srgbClr val="000000"/>
                </a:solidFill>
                <a:latin typeface="Arial"/>
                <a:cs typeface="+mj-cs"/>
              </a:rPr>
              <a:t> Facilitating </a:t>
            </a:r>
            <a:r>
              <a:rPr lang="en-US" sz="4400" kern="0" dirty="0">
                <a:solidFill>
                  <a:srgbClr val="000000"/>
                </a:solidFill>
                <a:latin typeface="Arial"/>
                <a:cs typeface="+mj-cs"/>
              </a:rPr>
              <a:t>collaboration</a:t>
            </a:r>
            <a:endParaRPr lang="en-US" dirty="0"/>
          </a:p>
        </p:txBody>
      </p:sp>
    </p:spTree>
    <p:extLst>
      <p:ext uri="{BB962C8B-B14F-4D97-AF65-F5344CB8AC3E}">
        <p14:creationId xmlns:p14="http://schemas.microsoft.com/office/powerpoint/2010/main" val="182715460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Evaluation</a:t>
            </a:r>
            <a:r>
              <a:rPr lang="en-US" dirty="0" smtClean="0">
                <a:solidFill>
                  <a:srgbClr val="000000"/>
                </a:solidFill>
              </a:rPr>
              <a:t> </a:t>
            </a:r>
            <a:endParaRPr lang="en-US" dirty="0"/>
          </a:p>
        </p:txBody>
      </p:sp>
      <p:sp>
        <p:nvSpPr>
          <p:cNvPr id="7" name="Content Placeholder 6"/>
          <p:cNvSpPr>
            <a:spLocks noGrp="1"/>
          </p:cNvSpPr>
          <p:nvPr>
            <p:ph idx="1"/>
          </p:nvPr>
        </p:nvSpPr>
        <p:spPr/>
        <p:txBody>
          <a:bodyPr/>
          <a:lstStyle/>
          <a:p>
            <a:pPr marL="0" lvl="0" indent="0">
              <a:buNone/>
            </a:pPr>
            <a:r>
              <a:rPr lang="en-US" dirty="0" smtClean="0">
                <a:solidFill>
                  <a:srgbClr val="000000"/>
                </a:solidFill>
              </a:rPr>
              <a:t> </a:t>
            </a: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762000" y="457200"/>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762000" y="2250216"/>
            <a:ext cx="7391400" cy="2357568"/>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Group self-evaluation</a:t>
            </a:r>
          </a:p>
          <a:p>
            <a:pPr marL="342900" lvl="0" indent="-342900">
              <a:spcBef>
                <a:spcPct val="20000"/>
              </a:spcBef>
              <a:buFontTx/>
              <a:buChar char="•"/>
            </a:pPr>
            <a:r>
              <a:rPr lang="en-US" sz="3200" kern="0" dirty="0">
                <a:solidFill>
                  <a:srgbClr val="000000"/>
                </a:solidFill>
                <a:latin typeface="Arial"/>
              </a:rPr>
              <a:t>Collaborative Quizzes</a:t>
            </a:r>
          </a:p>
          <a:p>
            <a:pPr marL="342900" lvl="0" indent="-342900">
              <a:spcBef>
                <a:spcPct val="20000"/>
              </a:spcBef>
              <a:buFontTx/>
              <a:buChar char="•"/>
            </a:pPr>
            <a:r>
              <a:rPr lang="en-US" sz="3200" kern="0" dirty="0">
                <a:solidFill>
                  <a:srgbClr val="000000"/>
                </a:solidFill>
                <a:latin typeface="Arial"/>
              </a:rPr>
              <a:t>Collaborative Testing</a:t>
            </a:r>
          </a:p>
          <a:p>
            <a:pPr marL="342900" lvl="0" indent="-342900">
              <a:spcBef>
                <a:spcPct val="20000"/>
              </a:spcBef>
              <a:buFontTx/>
              <a:buChar char="•"/>
            </a:pPr>
            <a:r>
              <a:rPr lang="en-US" sz="3200" kern="0" dirty="0">
                <a:solidFill>
                  <a:srgbClr val="000000"/>
                </a:solidFill>
                <a:latin typeface="Arial"/>
              </a:rPr>
              <a:t>Student Surveys</a:t>
            </a:r>
          </a:p>
        </p:txBody>
      </p:sp>
    </p:spTree>
    <p:extLst>
      <p:ext uri="{BB962C8B-B14F-4D97-AF65-F5344CB8AC3E}">
        <p14:creationId xmlns:p14="http://schemas.microsoft.com/office/powerpoint/2010/main" val="319999063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We Need Change</a:t>
            </a:r>
            <a:endParaRPr lang="en-US" dirty="0"/>
          </a:p>
        </p:txBody>
      </p:sp>
      <p:pic>
        <p:nvPicPr>
          <p:cNvPr id="5" name="Content Placeholder 4" descr="cid:image001.png@01CD3511.63A6BBC0"/>
          <p:cNvPicPr>
            <a:picLocks noGrp="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38200" y="1600200"/>
            <a:ext cx="7162800" cy="4495800"/>
          </a:xfrm>
          <a:prstGeom prst="rect">
            <a:avLst/>
          </a:prstGeom>
          <a:noFill/>
          <a:ln>
            <a:noFill/>
          </a:ln>
        </p:spPr>
      </p:pic>
    </p:spTree>
    <p:extLst>
      <p:ext uri="{BB962C8B-B14F-4D97-AF65-F5344CB8AC3E}">
        <p14:creationId xmlns:p14="http://schemas.microsoft.com/office/powerpoint/2010/main" val="227431971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Our Study </a:t>
            </a:r>
            <a:endParaRPr lang="en-US" dirty="0"/>
          </a:p>
        </p:txBody>
      </p:sp>
      <p:sp>
        <p:nvSpPr>
          <p:cNvPr id="7" name="Content Placeholder 6"/>
          <p:cNvSpPr>
            <a:spLocks noGrp="1"/>
          </p:cNvSpPr>
          <p:nvPr>
            <p:ph idx="1"/>
          </p:nvPr>
        </p:nvSpPr>
        <p:spPr/>
        <p:txBody>
          <a:bodyPr/>
          <a:lstStyle/>
          <a:p>
            <a:pPr marL="0" lvl="0" indent="0">
              <a:buNone/>
            </a:pPr>
            <a:r>
              <a:rPr lang="en-US" dirty="0" smtClean="0">
                <a:solidFill>
                  <a:srgbClr val="000000"/>
                </a:solidFill>
              </a:rPr>
              <a:t> </a:t>
            </a: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762000" y="457200"/>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762000" y="2250216"/>
            <a:ext cx="7391400" cy="3342453"/>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Unfolding PBL case study </a:t>
            </a:r>
          </a:p>
          <a:p>
            <a:pPr marL="342900" lvl="0" indent="-342900">
              <a:spcBef>
                <a:spcPct val="20000"/>
              </a:spcBef>
              <a:buFontTx/>
              <a:buChar char="•"/>
            </a:pPr>
            <a:r>
              <a:rPr lang="en-US" sz="3200" kern="0" dirty="0">
                <a:solidFill>
                  <a:srgbClr val="000000"/>
                </a:solidFill>
                <a:latin typeface="Arial"/>
              </a:rPr>
              <a:t>Formal groups over one month</a:t>
            </a:r>
          </a:p>
          <a:p>
            <a:pPr marL="342900" lvl="0" indent="-342900">
              <a:spcBef>
                <a:spcPct val="20000"/>
              </a:spcBef>
              <a:buFontTx/>
              <a:buChar char="•"/>
            </a:pPr>
            <a:r>
              <a:rPr lang="en-US" sz="3200" kern="0" dirty="0">
                <a:solidFill>
                  <a:srgbClr val="000000"/>
                </a:solidFill>
                <a:latin typeface="Arial"/>
              </a:rPr>
              <a:t>Low risk obstetric content in undergraduate nursing course</a:t>
            </a:r>
          </a:p>
          <a:p>
            <a:pPr marL="342900" lvl="0" indent="-342900">
              <a:spcBef>
                <a:spcPct val="20000"/>
              </a:spcBef>
              <a:buFontTx/>
              <a:buChar char="•"/>
            </a:pPr>
            <a:r>
              <a:rPr lang="en-US" sz="3200" kern="0" dirty="0">
                <a:solidFill>
                  <a:srgbClr val="000000"/>
                </a:solidFill>
                <a:latin typeface="Arial"/>
              </a:rPr>
              <a:t>Playing Card Method (Hilton, Millis, &amp; </a:t>
            </a:r>
            <a:r>
              <a:rPr lang="en-US" sz="3200" kern="0" dirty="0" err="1">
                <a:solidFill>
                  <a:srgbClr val="000000"/>
                </a:solidFill>
                <a:latin typeface="Arial"/>
              </a:rPr>
              <a:t>Kopera</a:t>
            </a:r>
            <a:r>
              <a:rPr lang="en-US" sz="3200" kern="0" dirty="0">
                <a:solidFill>
                  <a:srgbClr val="000000"/>
                </a:solidFill>
                <a:latin typeface="Arial"/>
              </a:rPr>
              <a:t>-Frye, 2006)</a:t>
            </a:r>
          </a:p>
        </p:txBody>
      </p:sp>
    </p:spTree>
    <p:extLst>
      <p:ext uri="{BB962C8B-B14F-4D97-AF65-F5344CB8AC3E}">
        <p14:creationId xmlns:p14="http://schemas.microsoft.com/office/powerpoint/2010/main" val="317184606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Problem-Based Learning (PBL)</a:t>
            </a:r>
            <a:endParaRPr lang="en-US" dirty="0"/>
          </a:p>
        </p:txBody>
      </p:sp>
      <p:sp>
        <p:nvSpPr>
          <p:cNvPr id="7" name="Content Placeholder 6"/>
          <p:cNvSpPr>
            <a:spLocks noGrp="1"/>
          </p:cNvSpPr>
          <p:nvPr>
            <p:ph idx="1"/>
          </p:nvPr>
        </p:nvSpPr>
        <p:spPr/>
        <p:txBody>
          <a:bodyPr/>
          <a:lstStyle/>
          <a:p>
            <a:pPr marL="0" lvl="0" indent="0">
              <a:buNone/>
            </a:pPr>
            <a:r>
              <a:rPr lang="en-US" dirty="0" smtClean="0">
                <a:solidFill>
                  <a:srgbClr val="000000"/>
                </a:solidFill>
              </a:rPr>
              <a:t> </a:t>
            </a: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1116105" y="457200"/>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762000" y="1779569"/>
            <a:ext cx="7391400" cy="4524315"/>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Students presented with a real world “problem”</a:t>
            </a:r>
          </a:p>
          <a:p>
            <a:pPr marL="342900" lvl="0" indent="-342900">
              <a:spcBef>
                <a:spcPct val="20000"/>
              </a:spcBef>
              <a:buFontTx/>
              <a:buChar char="•"/>
            </a:pPr>
            <a:r>
              <a:rPr lang="en-US" sz="3200" kern="0" dirty="0">
                <a:solidFill>
                  <a:srgbClr val="000000"/>
                </a:solidFill>
                <a:latin typeface="Arial"/>
              </a:rPr>
              <a:t>Students responsible for “solving” the problem</a:t>
            </a:r>
          </a:p>
          <a:p>
            <a:pPr marL="342900" lvl="0" indent="-342900">
              <a:spcBef>
                <a:spcPct val="20000"/>
              </a:spcBef>
              <a:buFontTx/>
              <a:buChar char="•"/>
            </a:pPr>
            <a:r>
              <a:rPr lang="en-US" sz="3200" kern="0" dirty="0">
                <a:solidFill>
                  <a:srgbClr val="000000"/>
                </a:solidFill>
                <a:latin typeface="Arial"/>
              </a:rPr>
              <a:t>Students collaborate</a:t>
            </a:r>
          </a:p>
          <a:p>
            <a:pPr marL="342900" lvl="0" indent="-342900">
              <a:spcBef>
                <a:spcPct val="20000"/>
              </a:spcBef>
              <a:buFontTx/>
              <a:buChar char="•"/>
            </a:pPr>
            <a:r>
              <a:rPr lang="en-US" sz="3200" kern="0" dirty="0">
                <a:solidFill>
                  <a:srgbClr val="000000"/>
                </a:solidFill>
                <a:latin typeface="Arial"/>
              </a:rPr>
              <a:t>Active learning</a:t>
            </a:r>
          </a:p>
          <a:p>
            <a:pPr marL="342900" lvl="0" indent="-342900">
              <a:spcBef>
                <a:spcPct val="20000"/>
              </a:spcBef>
              <a:buFontTx/>
              <a:buChar char="•"/>
            </a:pPr>
            <a:r>
              <a:rPr lang="en-US" sz="3200" kern="0" dirty="0">
                <a:solidFill>
                  <a:srgbClr val="000000"/>
                </a:solidFill>
                <a:latin typeface="Arial"/>
              </a:rPr>
              <a:t>Teacher as facilitator</a:t>
            </a:r>
          </a:p>
          <a:p>
            <a:pPr lvl="0">
              <a:spcBef>
                <a:spcPct val="20000"/>
              </a:spcBef>
            </a:pPr>
            <a:r>
              <a:rPr lang="en-US" sz="3200" kern="0" dirty="0" smtClean="0">
                <a:solidFill>
                  <a:srgbClr val="000000"/>
                </a:solidFill>
                <a:latin typeface="Arial"/>
              </a:rPr>
              <a:t>				(</a:t>
            </a:r>
            <a:r>
              <a:rPr lang="en-US" sz="3200" kern="0" dirty="0" err="1">
                <a:solidFill>
                  <a:srgbClr val="000000"/>
                </a:solidFill>
                <a:latin typeface="Arial"/>
              </a:rPr>
              <a:t>Savery</a:t>
            </a:r>
            <a:r>
              <a:rPr lang="en-US" sz="3200" kern="0" dirty="0">
                <a:solidFill>
                  <a:srgbClr val="000000"/>
                </a:solidFill>
                <a:latin typeface="Arial"/>
              </a:rPr>
              <a:t>, 2006)</a:t>
            </a:r>
          </a:p>
        </p:txBody>
      </p:sp>
    </p:spTree>
    <p:extLst>
      <p:ext uri="{BB962C8B-B14F-4D97-AF65-F5344CB8AC3E}">
        <p14:creationId xmlns:p14="http://schemas.microsoft.com/office/powerpoint/2010/main" val="412027482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Meet your patient</a:t>
            </a:r>
          </a:p>
        </p:txBody>
      </p:sp>
      <p:sp>
        <p:nvSpPr>
          <p:cNvPr id="7" name="Content Placeholder 6"/>
          <p:cNvSpPr>
            <a:spLocks noGrp="1"/>
          </p:cNvSpPr>
          <p:nvPr>
            <p:ph idx="1"/>
          </p:nvPr>
        </p:nvSpPr>
        <p:spPr/>
        <p:txBody>
          <a:bodyPr/>
          <a:lstStyle/>
          <a:p>
            <a:pPr marL="0" lvl="0" indent="0">
              <a:buNone/>
            </a:pPr>
            <a:r>
              <a:rPr lang="en-US" dirty="0" smtClean="0">
                <a:solidFill>
                  <a:srgbClr val="000000"/>
                </a:solidFill>
              </a:rPr>
              <a:t> </a:t>
            </a: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1116105" y="457200"/>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762000" y="1779569"/>
            <a:ext cx="7391400" cy="4302716"/>
          </a:xfrm>
          <a:prstGeom prst="rect">
            <a:avLst/>
          </a:prstGeom>
        </p:spPr>
        <p:txBody>
          <a:bodyPr wrap="square">
            <a:spAutoFit/>
          </a:bodyPr>
          <a:lstStyle/>
          <a:p>
            <a:pPr marL="342900" lvl="0" indent="-342900" eaLnBrk="0" hangingPunct="0">
              <a:spcBef>
                <a:spcPct val="20000"/>
              </a:spcBef>
              <a:buFontTx/>
              <a:buChar char="•"/>
            </a:pPr>
            <a:r>
              <a:rPr lang="en-US" sz="2400" kern="0" dirty="0">
                <a:solidFill>
                  <a:srgbClr val="000000"/>
                </a:solidFill>
                <a:latin typeface="Arial"/>
              </a:rPr>
              <a:t>Laura Smith is a 28 year-old G1P0 who presents to the antepartum clinic stating that she had a positive home pregnancy test 5 days ago.  Laura is married to Tom, who accompanies her to the clinic.  </a:t>
            </a:r>
          </a:p>
          <a:p>
            <a:pPr marL="342900" lvl="0" indent="-342900" eaLnBrk="0" hangingPunct="0">
              <a:spcBef>
                <a:spcPct val="20000"/>
              </a:spcBef>
              <a:buFontTx/>
              <a:buChar char="•"/>
            </a:pPr>
            <a:r>
              <a:rPr lang="en-US" sz="2400" kern="0" dirty="0">
                <a:solidFill>
                  <a:srgbClr val="000000"/>
                </a:solidFill>
                <a:latin typeface="Arial"/>
              </a:rPr>
              <a:t>Laura is a first-grade teacher and spends most of the day on her feet.  She is excited about this pregnancy, which was planned.</a:t>
            </a:r>
          </a:p>
          <a:p>
            <a:pPr marL="342900" lvl="0" indent="-342900" eaLnBrk="0" hangingPunct="0">
              <a:spcBef>
                <a:spcPct val="20000"/>
              </a:spcBef>
              <a:buFontTx/>
              <a:buChar char="•"/>
            </a:pPr>
            <a:r>
              <a:rPr lang="en-US" sz="2400" kern="0" dirty="0">
                <a:solidFill>
                  <a:srgbClr val="000000"/>
                </a:solidFill>
                <a:latin typeface="Arial"/>
              </a:rPr>
              <a:t>Laura states she is experiencing occasional nausea and vomiting, breast tenderness, and fatigue.  The first day of her LMP was August 20</a:t>
            </a:r>
            <a:endParaRPr lang="en-US" sz="3200" kern="0" dirty="0">
              <a:solidFill>
                <a:srgbClr val="000000"/>
              </a:solidFill>
              <a:latin typeface="Arial"/>
            </a:endParaRPr>
          </a:p>
        </p:txBody>
      </p:sp>
      <p:pic>
        <p:nvPicPr>
          <p:cNvPr id="8" name="Picture 5" descr="MPj04317430000[1]"/>
          <p:cNvPicPr>
            <a:picLocks noChangeAspect="1" noChangeArrowheads="1"/>
          </p:cNvPicPr>
          <p:nvPr/>
        </p:nvPicPr>
        <p:blipFill>
          <a:blip r:embed="rId3" cstate="print"/>
          <a:srcRect/>
          <a:stretch>
            <a:fillRect/>
          </a:stretch>
        </p:blipFill>
        <p:spPr bwMode="auto">
          <a:xfrm>
            <a:off x="0" y="0"/>
            <a:ext cx="1752600" cy="1752600"/>
          </a:xfrm>
          <a:prstGeom prst="rect">
            <a:avLst/>
          </a:prstGeom>
          <a:noFill/>
          <a:ln w="9525">
            <a:noFill/>
            <a:miter lim="800000"/>
            <a:headEnd/>
            <a:tailEnd/>
          </a:ln>
        </p:spPr>
      </p:pic>
      <p:pic>
        <p:nvPicPr>
          <p:cNvPr id="9" name="Picture 4" descr="MPj03211680000[1]"/>
          <p:cNvPicPr>
            <a:picLocks noChangeAspect="1" noChangeArrowheads="1"/>
          </p:cNvPicPr>
          <p:nvPr/>
        </p:nvPicPr>
        <p:blipFill>
          <a:blip r:embed="rId4" cstate="print"/>
          <a:srcRect/>
          <a:stretch>
            <a:fillRect/>
          </a:stretch>
        </p:blipFill>
        <p:spPr bwMode="auto">
          <a:xfrm>
            <a:off x="7543800" y="0"/>
            <a:ext cx="1600200" cy="1828800"/>
          </a:xfrm>
          <a:prstGeom prst="rect">
            <a:avLst/>
          </a:prstGeom>
          <a:noFill/>
          <a:ln w="9525">
            <a:noFill/>
            <a:miter lim="800000"/>
            <a:headEnd/>
            <a:tailEnd/>
          </a:ln>
        </p:spPr>
      </p:pic>
    </p:spTree>
    <p:extLst>
      <p:ext uri="{BB962C8B-B14F-4D97-AF65-F5344CB8AC3E}">
        <p14:creationId xmlns:p14="http://schemas.microsoft.com/office/powerpoint/2010/main" val="15970480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07662"/>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38100" y="1226641"/>
            <a:ext cx="8763000" cy="5030450"/>
          </a:xfrm>
        </p:spPr>
        <p:txBody>
          <a:bodyPr/>
          <a:lstStyle/>
          <a:p>
            <a:pPr marL="0" lvl="0" indent="0">
              <a:buNone/>
            </a:pPr>
            <a:endParaRPr lang="en-US" dirty="0">
              <a:solidFill>
                <a:srgbClr val="000000"/>
              </a:solidFill>
            </a:endParaRPr>
          </a:p>
          <a:p>
            <a:pPr marL="457200" lvl="1" indent="0">
              <a:buNone/>
            </a:pPr>
            <a:endParaRPr lang="en-US" dirty="0" smtClean="0">
              <a:solidFill>
                <a:srgbClr val="000000"/>
              </a:solidFill>
            </a:endParaRP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762000" y="457200"/>
            <a:ext cx="7315200"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600200" y="457200"/>
            <a:ext cx="5486400" cy="769441"/>
          </a:xfrm>
          <a:prstGeom prst="rect">
            <a:avLst/>
          </a:prstGeom>
          <a:noFill/>
        </p:spPr>
        <p:txBody>
          <a:bodyPr wrap="square">
            <a:spAutoFit/>
          </a:bodyPr>
          <a:lstStyle/>
          <a:p>
            <a:pPr algn="ctr"/>
            <a:r>
              <a:rPr lang="en-US" sz="4400" kern="0" dirty="0">
                <a:solidFill>
                  <a:srgbClr val="000000"/>
                </a:solidFill>
                <a:latin typeface="Arial"/>
                <a:cs typeface="+mj-cs"/>
              </a:rPr>
              <a:t>Activity</a:t>
            </a:r>
            <a:endParaRPr lang="en-US" dirty="0"/>
          </a:p>
        </p:txBody>
      </p:sp>
      <p:sp>
        <p:nvSpPr>
          <p:cNvPr id="8" name="Rectangle 7"/>
          <p:cNvSpPr/>
          <p:nvPr/>
        </p:nvSpPr>
        <p:spPr>
          <a:xfrm>
            <a:off x="86751" y="1226641"/>
            <a:ext cx="8600049" cy="5607689"/>
          </a:xfrm>
          <a:prstGeom prst="rect">
            <a:avLst/>
          </a:prstGeom>
        </p:spPr>
        <p:txBody>
          <a:bodyPr wrap="square">
            <a:spAutoFit/>
          </a:bodyPr>
          <a:lstStyle/>
          <a:p>
            <a:pPr marL="342900" lvl="0" indent="-342900">
              <a:spcBef>
                <a:spcPct val="20000"/>
              </a:spcBef>
              <a:buFontTx/>
              <a:buChar char="•"/>
            </a:pPr>
            <a:r>
              <a:rPr lang="en-US" sz="3200" kern="0" dirty="0">
                <a:solidFill>
                  <a:srgbClr val="000000"/>
                </a:solidFill>
                <a:latin typeface="Arial"/>
              </a:rPr>
              <a:t>Role Assignment:</a:t>
            </a:r>
          </a:p>
          <a:p>
            <a:pPr marL="742950" lvl="1" indent="-285750">
              <a:spcBef>
                <a:spcPct val="20000"/>
              </a:spcBef>
              <a:buFontTx/>
              <a:buChar char="–"/>
            </a:pPr>
            <a:r>
              <a:rPr lang="en-US" sz="2800" kern="0" dirty="0">
                <a:solidFill>
                  <a:srgbClr val="000000"/>
                </a:solidFill>
                <a:latin typeface="Arial"/>
              </a:rPr>
              <a:t>Recorder:  </a:t>
            </a:r>
            <a:r>
              <a:rPr lang="en-US" sz="2800" kern="0" dirty="0">
                <a:solidFill>
                  <a:srgbClr val="000000"/>
                </a:solidFill>
                <a:latin typeface="Arial"/>
                <a:sym typeface="Symbol"/>
              </a:rPr>
              <a:t></a:t>
            </a:r>
            <a:endParaRPr lang="en-US" sz="2800" kern="0" dirty="0">
              <a:solidFill>
                <a:srgbClr val="000000"/>
              </a:solidFill>
              <a:latin typeface="Arial"/>
            </a:endParaRPr>
          </a:p>
          <a:p>
            <a:pPr marL="742950" lvl="1" indent="-285750">
              <a:spcBef>
                <a:spcPct val="20000"/>
              </a:spcBef>
              <a:buFontTx/>
              <a:buChar char="–"/>
            </a:pPr>
            <a:r>
              <a:rPr lang="en-US" sz="2800" kern="0" dirty="0">
                <a:solidFill>
                  <a:srgbClr val="000000"/>
                </a:solidFill>
                <a:latin typeface="Arial"/>
              </a:rPr>
              <a:t>Folder Monitor: </a:t>
            </a:r>
            <a:r>
              <a:rPr lang="en-US" sz="2800" kern="0" dirty="0">
                <a:solidFill>
                  <a:srgbClr val="000000"/>
                </a:solidFill>
                <a:latin typeface="Arial"/>
                <a:sym typeface="Symbol"/>
              </a:rPr>
              <a:t></a:t>
            </a:r>
            <a:endParaRPr lang="en-US" sz="2800" kern="0" dirty="0">
              <a:solidFill>
                <a:srgbClr val="000000"/>
              </a:solidFill>
              <a:latin typeface="Arial"/>
            </a:endParaRPr>
          </a:p>
          <a:p>
            <a:pPr marL="742950" lvl="1" indent="-285750">
              <a:spcBef>
                <a:spcPct val="20000"/>
              </a:spcBef>
              <a:buFontTx/>
              <a:buChar char="–"/>
            </a:pPr>
            <a:r>
              <a:rPr lang="en-US" sz="2800" kern="0" dirty="0">
                <a:solidFill>
                  <a:srgbClr val="000000"/>
                </a:solidFill>
                <a:latin typeface="Arial"/>
              </a:rPr>
              <a:t>Discussion Leader: </a:t>
            </a:r>
            <a:r>
              <a:rPr lang="en-US" sz="2800" kern="0" dirty="0">
                <a:solidFill>
                  <a:srgbClr val="000000"/>
                </a:solidFill>
                <a:latin typeface="Arial"/>
                <a:sym typeface="Symbol"/>
              </a:rPr>
              <a:t></a:t>
            </a:r>
            <a:endParaRPr lang="en-US" sz="2800" kern="0" dirty="0">
              <a:solidFill>
                <a:srgbClr val="000000"/>
              </a:solidFill>
              <a:latin typeface="Arial"/>
            </a:endParaRPr>
          </a:p>
          <a:p>
            <a:pPr marL="742950" lvl="1" indent="-285750">
              <a:spcBef>
                <a:spcPct val="20000"/>
              </a:spcBef>
              <a:buFontTx/>
              <a:buChar char="–"/>
            </a:pPr>
            <a:r>
              <a:rPr lang="en-US" sz="2800" kern="0" dirty="0">
                <a:solidFill>
                  <a:srgbClr val="000000"/>
                </a:solidFill>
                <a:latin typeface="Arial"/>
              </a:rPr>
              <a:t>Spokesperson: </a:t>
            </a:r>
            <a:r>
              <a:rPr lang="en-US" sz="2800" kern="0" dirty="0">
                <a:solidFill>
                  <a:srgbClr val="000000"/>
                </a:solidFill>
                <a:latin typeface="Arial"/>
                <a:sym typeface="Symbol"/>
              </a:rPr>
              <a:t></a:t>
            </a:r>
            <a:endParaRPr lang="en-US" sz="2800" kern="0" dirty="0">
              <a:solidFill>
                <a:srgbClr val="000000"/>
              </a:solidFill>
              <a:latin typeface="Arial"/>
            </a:endParaRPr>
          </a:p>
          <a:p>
            <a:pPr marL="342900" lvl="0" indent="-342900">
              <a:spcBef>
                <a:spcPct val="20000"/>
              </a:spcBef>
              <a:buFontTx/>
              <a:buChar char="•"/>
            </a:pPr>
            <a:r>
              <a:rPr lang="en-US" sz="3200" kern="0" dirty="0" smtClean="0">
                <a:solidFill>
                  <a:srgbClr val="000000"/>
                </a:solidFill>
                <a:latin typeface="Arial"/>
              </a:rPr>
              <a:t>Scenario</a:t>
            </a:r>
            <a:endParaRPr lang="en-US" sz="3200" kern="0" dirty="0">
              <a:solidFill>
                <a:srgbClr val="000000"/>
              </a:solidFill>
              <a:latin typeface="Arial"/>
            </a:endParaRPr>
          </a:p>
          <a:p>
            <a:pPr marL="342900" lvl="0" indent="-342900">
              <a:spcBef>
                <a:spcPct val="20000"/>
              </a:spcBef>
              <a:buFontTx/>
              <a:buChar char="•"/>
            </a:pPr>
            <a:r>
              <a:rPr lang="en-US" sz="3200" kern="0" dirty="0">
                <a:solidFill>
                  <a:srgbClr val="000000"/>
                </a:solidFill>
                <a:latin typeface="Arial"/>
              </a:rPr>
              <a:t>Collaboration: Answer your group’s question</a:t>
            </a:r>
          </a:p>
          <a:p>
            <a:pPr marL="342900" lvl="0" indent="-342900">
              <a:spcBef>
                <a:spcPct val="20000"/>
              </a:spcBef>
            </a:pPr>
            <a:r>
              <a:rPr lang="en-US" sz="3200" kern="0" dirty="0">
                <a:solidFill>
                  <a:srgbClr val="000000"/>
                </a:solidFill>
                <a:latin typeface="Arial"/>
              </a:rPr>
              <a:t>    (5 minutes)</a:t>
            </a:r>
          </a:p>
          <a:p>
            <a:pPr marL="342900" lvl="0" indent="-342900">
              <a:spcBef>
                <a:spcPct val="20000"/>
              </a:spcBef>
              <a:buFontTx/>
              <a:buChar char="•"/>
            </a:pPr>
            <a:r>
              <a:rPr lang="en-US" sz="3200" kern="0" dirty="0">
                <a:solidFill>
                  <a:srgbClr val="000000"/>
                </a:solidFill>
                <a:latin typeface="Arial"/>
              </a:rPr>
              <a:t>Groups Present (10 minutes)</a:t>
            </a:r>
          </a:p>
          <a:p>
            <a:pPr marL="342900" lvl="0" indent="-342900">
              <a:spcBef>
                <a:spcPct val="20000"/>
              </a:spcBef>
              <a:buFontTx/>
              <a:buChar char="•"/>
            </a:pPr>
            <a:endParaRPr lang="en-US" sz="3200" kern="0" dirty="0">
              <a:solidFill>
                <a:srgbClr val="000000"/>
              </a:solidFill>
              <a:latin typeface="Arial"/>
            </a:endParaRPr>
          </a:p>
        </p:txBody>
      </p:sp>
    </p:spTree>
    <p:extLst>
      <p:ext uri="{BB962C8B-B14F-4D97-AF65-F5344CB8AC3E}">
        <p14:creationId xmlns:p14="http://schemas.microsoft.com/office/powerpoint/2010/main" val="92236830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381001" y="1489075"/>
            <a:ext cx="533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lvl="0">
              <a:buFont typeface="Arial" pitchFamily="34" charset="0"/>
              <a:buChar char="•"/>
            </a:pPr>
            <a:r>
              <a:rPr lang="en-US" sz="2800" dirty="0" smtClean="0">
                <a:solidFill>
                  <a:prstClr val="black"/>
                </a:solidFill>
                <a:latin typeface="Arial" pitchFamily="-65" charset="0"/>
                <a:ea typeface="+mn-ea"/>
              </a:rPr>
              <a:t>Creighton University Overview (5 minutes)</a:t>
            </a:r>
          </a:p>
          <a:p>
            <a:pPr lvl="0">
              <a:buFont typeface="Arial" pitchFamily="34" charset="0"/>
              <a:buChar char="•"/>
            </a:pPr>
            <a:r>
              <a:rPr lang="en-US" sz="2800" dirty="0" smtClean="0">
                <a:solidFill>
                  <a:prstClr val="black"/>
                </a:solidFill>
                <a:latin typeface="Arial" pitchFamily="-65" charset="0"/>
                <a:ea typeface="+mn-ea"/>
              </a:rPr>
              <a:t>Ice </a:t>
            </a:r>
            <a:r>
              <a:rPr lang="en-US" sz="2800" dirty="0">
                <a:solidFill>
                  <a:prstClr val="black"/>
                </a:solidFill>
                <a:latin typeface="Arial" pitchFamily="-65" charset="0"/>
                <a:ea typeface="+mn-ea"/>
              </a:rPr>
              <a:t>Breaker (10 minutes)</a:t>
            </a:r>
          </a:p>
          <a:p>
            <a:pPr lvl="0">
              <a:buFont typeface="Arial" pitchFamily="34" charset="0"/>
              <a:buChar char="•"/>
            </a:pPr>
            <a:r>
              <a:rPr lang="en-US" sz="2800" dirty="0">
                <a:solidFill>
                  <a:prstClr val="black"/>
                </a:solidFill>
                <a:latin typeface="Arial" pitchFamily="-65" charset="0"/>
                <a:ea typeface="+mn-ea"/>
              </a:rPr>
              <a:t>Presentation(15 minutes)</a:t>
            </a:r>
          </a:p>
          <a:p>
            <a:pPr lvl="0">
              <a:buFont typeface="Arial" pitchFamily="34" charset="0"/>
              <a:buChar char="•"/>
            </a:pPr>
            <a:r>
              <a:rPr lang="en-US" sz="2800" dirty="0">
                <a:solidFill>
                  <a:prstClr val="black"/>
                </a:solidFill>
                <a:latin typeface="Arial" pitchFamily="-65" charset="0"/>
                <a:ea typeface="+mn-ea"/>
              </a:rPr>
              <a:t>Group Activity (15 minutes)</a:t>
            </a:r>
          </a:p>
          <a:p>
            <a:pPr lvl="0">
              <a:buFont typeface="Arial" pitchFamily="34" charset="0"/>
              <a:buChar char="•"/>
            </a:pPr>
            <a:r>
              <a:rPr lang="en-US" sz="2800" dirty="0">
                <a:solidFill>
                  <a:prstClr val="black"/>
                </a:solidFill>
                <a:latin typeface="Arial" pitchFamily="-65" charset="0"/>
                <a:ea typeface="+mn-ea"/>
              </a:rPr>
              <a:t>Study Results </a:t>
            </a:r>
            <a:r>
              <a:rPr lang="en-US" sz="2800" dirty="0" smtClean="0">
                <a:solidFill>
                  <a:prstClr val="black"/>
                </a:solidFill>
                <a:latin typeface="Arial" pitchFamily="-65" charset="0"/>
                <a:ea typeface="+mn-ea"/>
              </a:rPr>
              <a:t>(15 </a:t>
            </a:r>
            <a:r>
              <a:rPr lang="en-US" sz="2800" dirty="0">
                <a:solidFill>
                  <a:prstClr val="black"/>
                </a:solidFill>
                <a:latin typeface="Arial" pitchFamily="-65" charset="0"/>
                <a:ea typeface="+mn-ea"/>
              </a:rPr>
              <a:t>minutes)</a:t>
            </a:r>
          </a:p>
          <a:p>
            <a:pPr lvl="0">
              <a:buFont typeface="Arial" pitchFamily="34" charset="0"/>
              <a:buChar char="•"/>
            </a:pPr>
            <a:r>
              <a:rPr lang="en-US" sz="2800" dirty="0">
                <a:solidFill>
                  <a:prstClr val="black"/>
                </a:solidFill>
                <a:latin typeface="Arial" pitchFamily="-65" charset="0"/>
                <a:ea typeface="+mn-ea"/>
              </a:rPr>
              <a:t>Group Evaluation/Feedback </a:t>
            </a:r>
            <a:endParaRPr lang="en-US" sz="2800" dirty="0" smtClean="0">
              <a:solidFill>
                <a:prstClr val="black"/>
              </a:solidFill>
              <a:latin typeface="Arial" pitchFamily="-65" charset="0"/>
              <a:ea typeface="+mn-ea"/>
            </a:endParaRPr>
          </a:p>
          <a:p>
            <a:pPr lvl="0"/>
            <a:r>
              <a:rPr lang="en-US" sz="2800" dirty="0" smtClean="0">
                <a:solidFill>
                  <a:prstClr val="black"/>
                </a:solidFill>
                <a:latin typeface="Arial" pitchFamily="-65" charset="0"/>
                <a:ea typeface="+mn-ea"/>
              </a:rPr>
              <a:t>(5 </a:t>
            </a:r>
            <a:r>
              <a:rPr lang="en-US" sz="2800" dirty="0">
                <a:solidFill>
                  <a:prstClr val="black"/>
                </a:solidFill>
                <a:latin typeface="Arial" pitchFamily="-65" charset="0"/>
                <a:ea typeface="+mn-ea"/>
              </a:rPr>
              <a:t>minutes) </a:t>
            </a:r>
          </a:p>
          <a:p>
            <a:pPr lvl="0">
              <a:buFont typeface="Arial" pitchFamily="34" charset="0"/>
              <a:buChar char="•"/>
            </a:pPr>
            <a:r>
              <a:rPr lang="en-US" sz="2800" dirty="0">
                <a:solidFill>
                  <a:prstClr val="black"/>
                </a:solidFill>
                <a:latin typeface="Arial" pitchFamily="-65" charset="0"/>
                <a:ea typeface="+mn-ea"/>
              </a:rPr>
              <a:t>Think-Pair-Share </a:t>
            </a:r>
            <a:r>
              <a:rPr lang="en-US" sz="2800" dirty="0" smtClean="0">
                <a:solidFill>
                  <a:prstClr val="black"/>
                </a:solidFill>
                <a:latin typeface="Arial" pitchFamily="-65" charset="0"/>
                <a:ea typeface="+mn-ea"/>
              </a:rPr>
              <a:t>(5 </a:t>
            </a:r>
            <a:r>
              <a:rPr lang="en-US" sz="2800" dirty="0">
                <a:solidFill>
                  <a:prstClr val="black"/>
                </a:solidFill>
                <a:latin typeface="Arial" pitchFamily="-65" charset="0"/>
                <a:ea typeface="+mn-ea"/>
              </a:rPr>
              <a:t>minutes)</a:t>
            </a:r>
          </a:p>
          <a:p>
            <a:pPr lvl="0">
              <a:buFont typeface="Arial" pitchFamily="34" charset="0"/>
              <a:buChar char="•"/>
            </a:pPr>
            <a:r>
              <a:rPr lang="en-US" sz="2800" dirty="0">
                <a:solidFill>
                  <a:prstClr val="black"/>
                </a:solidFill>
                <a:latin typeface="Arial" pitchFamily="-65" charset="0"/>
                <a:ea typeface="+mn-ea"/>
              </a:rPr>
              <a:t>Audience questions (5 minutes)</a:t>
            </a:r>
          </a:p>
          <a:p>
            <a:pPr lvl="0"/>
            <a:r>
              <a:rPr lang="en-US" sz="3200" dirty="0">
                <a:solidFill>
                  <a:prstClr val="black"/>
                </a:solidFill>
                <a:latin typeface="Arial" pitchFamily="-65" charset="0"/>
                <a:ea typeface="+mn-ea"/>
              </a:rPr>
              <a:t>	</a:t>
            </a:r>
          </a:p>
        </p:txBody>
      </p:sp>
      <p:sp>
        <p:nvSpPr>
          <p:cNvPr id="3076" name="Text Box 10"/>
          <p:cNvSpPr txBox="1">
            <a:spLocks noChangeArrowheads="1"/>
          </p:cNvSpPr>
          <p:nvPr/>
        </p:nvSpPr>
        <p:spPr bwMode="auto">
          <a:xfrm>
            <a:off x="1653654" y="457200"/>
            <a:ext cx="3810000" cy="762000"/>
          </a:xfrm>
          <a:prstGeom prst="rect">
            <a:avLst/>
          </a:prstGeom>
          <a:noFill/>
          <a:ln w="9525">
            <a:noFill/>
            <a:miter lim="800000"/>
            <a:headEnd/>
            <a:tailEnd/>
          </a:ln>
          <a:extLst/>
        </p:spPr>
        <p:txBody>
          <a:bodyPr>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spcBef>
                <a:spcPct val="50000"/>
              </a:spcBef>
            </a:pPr>
            <a:r>
              <a:rPr lang="en-US" sz="4400" dirty="0" smtClean="0">
                <a:solidFill>
                  <a:srgbClr val="333399"/>
                </a:solidFill>
                <a:latin typeface="Arial" charset="0"/>
              </a:rPr>
              <a:t>Agenda</a:t>
            </a:r>
            <a:endParaRPr lang="en-US" sz="4400" dirty="0">
              <a:solidFill>
                <a:srgbClr val="333399"/>
              </a:solidFill>
              <a:latin typeface="Arial" charset="0"/>
            </a:endParaRPr>
          </a:p>
        </p:txBody>
      </p:sp>
    </p:spTree>
    <p:extLst>
      <p:ext uri="{BB962C8B-B14F-4D97-AF65-F5344CB8AC3E}">
        <p14:creationId xmlns:p14="http://schemas.microsoft.com/office/powerpoint/2010/main" val="2087856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899" y="187501"/>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533400" y="1600200"/>
            <a:ext cx="8763000" cy="5030450"/>
          </a:xfrm>
        </p:spPr>
        <p:txBody>
          <a:bodyPr/>
          <a:lstStyle/>
          <a:p>
            <a:pPr marL="457200" lvl="1" indent="0">
              <a:buNone/>
            </a:pPr>
            <a:endParaRPr lang="en-US" dirty="0" smtClean="0">
              <a:solidFill>
                <a:srgbClr val="000000"/>
              </a:solidFill>
            </a:endParaRP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endParaRPr lang="en-US" sz="3200" kern="0" dirty="0">
              <a:solidFill>
                <a:srgbClr val="000000"/>
              </a:solidFill>
              <a:latin typeface="Arial"/>
            </a:endParaRPr>
          </a:p>
        </p:txBody>
      </p:sp>
      <p:sp>
        <p:nvSpPr>
          <p:cNvPr id="4" name="Rectangle 3"/>
          <p:cNvSpPr/>
          <p:nvPr/>
        </p:nvSpPr>
        <p:spPr>
          <a:xfrm>
            <a:off x="152400" y="992185"/>
            <a:ext cx="9067799" cy="4569456"/>
          </a:xfrm>
          <a:prstGeom prst="rect">
            <a:avLst/>
          </a:prstGeom>
        </p:spPr>
        <p:txBody>
          <a:bodyPr wrap="square">
            <a:spAutoFit/>
          </a:bodyPr>
          <a:lstStyle/>
          <a:p>
            <a:pPr marL="0" marR="0">
              <a:lnSpc>
                <a:spcPct val="115000"/>
              </a:lnSpc>
              <a:spcBef>
                <a:spcPts val="0"/>
              </a:spcBef>
              <a:spcAft>
                <a:spcPts val="1000"/>
              </a:spcAft>
            </a:pPr>
            <a:r>
              <a:rPr lang="en-US" sz="3200" dirty="0" smtClean="0">
                <a:latin typeface="Arial"/>
                <a:ea typeface="Calibri"/>
                <a:cs typeface="Times New Roman"/>
              </a:rPr>
              <a:t>The </a:t>
            </a:r>
            <a:r>
              <a:rPr lang="en-US" sz="3200" dirty="0">
                <a:latin typeface="Arial"/>
                <a:ea typeface="Calibri"/>
                <a:cs typeface="Times New Roman"/>
              </a:rPr>
              <a:t>person most at fault in the above scenario is</a:t>
            </a:r>
          </a:p>
          <a:p>
            <a:pPr marL="342900" marR="0" lvl="0" indent="-342900">
              <a:lnSpc>
                <a:spcPct val="115000"/>
              </a:lnSpc>
              <a:spcBef>
                <a:spcPts val="0"/>
              </a:spcBef>
              <a:spcAft>
                <a:spcPts val="1000"/>
              </a:spcAft>
              <a:buFont typeface="+mj-lt"/>
              <a:buAutoNum type="alphaLcPeriod"/>
            </a:pPr>
            <a:r>
              <a:rPr lang="en-US" sz="3200" dirty="0">
                <a:latin typeface="Arial"/>
                <a:ea typeface="Calibri"/>
                <a:cs typeface="Times New Roman"/>
              </a:rPr>
              <a:t>Shari, she asked a friend to act unethically</a:t>
            </a:r>
          </a:p>
          <a:p>
            <a:pPr marL="342900" marR="0" lvl="0" indent="-342900">
              <a:lnSpc>
                <a:spcPct val="115000"/>
              </a:lnSpc>
              <a:spcBef>
                <a:spcPts val="0"/>
              </a:spcBef>
              <a:spcAft>
                <a:spcPts val="1000"/>
              </a:spcAft>
              <a:buFont typeface="+mj-lt"/>
              <a:buAutoNum type="alphaLcPeriod"/>
            </a:pPr>
            <a:r>
              <a:rPr lang="en-US" sz="3200" dirty="0">
                <a:latin typeface="Arial"/>
                <a:ea typeface="Calibri"/>
                <a:cs typeface="Times New Roman"/>
              </a:rPr>
              <a:t>Jane, she did not need to agree to this misrepresentation of information</a:t>
            </a:r>
          </a:p>
          <a:p>
            <a:pPr marL="342900" marR="0" lvl="0" indent="-342900">
              <a:lnSpc>
                <a:spcPct val="115000"/>
              </a:lnSpc>
              <a:spcBef>
                <a:spcPts val="0"/>
              </a:spcBef>
              <a:spcAft>
                <a:spcPts val="1000"/>
              </a:spcAft>
              <a:buFont typeface="+mj-lt"/>
              <a:buAutoNum type="alphaLcPeriod"/>
            </a:pPr>
            <a:r>
              <a:rPr lang="en-US" sz="3200" dirty="0">
                <a:latin typeface="Arial"/>
                <a:ea typeface="Calibri"/>
                <a:cs typeface="Times New Roman"/>
              </a:rPr>
              <a:t>The instructor, after all, Shari was intimidated and needed to falsify information</a:t>
            </a:r>
          </a:p>
          <a:p>
            <a:pPr marL="342900" marR="0" lvl="0" indent="-342900">
              <a:lnSpc>
                <a:spcPct val="115000"/>
              </a:lnSpc>
              <a:spcBef>
                <a:spcPts val="0"/>
              </a:spcBef>
              <a:spcAft>
                <a:spcPts val="1000"/>
              </a:spcAft>
              <a:buFont typeface="+mj-lt"/>
              <a:buAutoNum type="alphaLcPeriod"/>
            </a:pPr>
            <a:r>
              <a:rPr lang="en-US" sz="3200" dirty="0">
                <a:latin typeface="Arial"/>
                <a:ea typeface="Calibri"/>
                <a:cs typeface="Times New Roman"/>
              </a:rPr>
              <a:t>Shari and Jane are equally at fault </a:t>
            </a:r>
            <a:endParaRPr lang="en-US" sz="3200" dirty="0">
              <a:effectLst/>
              <a:latin typeface="Arial"/>
              <a:ea typeface="Calibri"/>
              <a:cs typeface="Times New Roman"/>
            </a:endParaRPr>
          </a:p>
        </p:txBody>
      </p:sp>
      <p:sp>
        <p:nvSpPr>
          <p:cNvPr id="6" name="Rectangle 5"/>
          <p:cNvSpPr/>
          <p:nvPr/>
        </p:nvSpPr>
        <p:spPr>
          <a:xfrm>
            <a:off x="1104899" y="252174"/>
            <a:ext cx="6781800" cy="740011"/>
          </a:xfrm>
          <a:prstGeom prst="rect">
            <a:avLst/>
          </a:prstGeom>
        </p:spPr>
        <p:txBody>
          <a:bodyPr wrap="square">
            <a:spAutoFit/>
          </a:bodyPr>
          <a:lstStyle/>
          <a:p>
            <a:pPr lvl="0" algn="ctr">
              <a:lnSpc>
                <a:spcPct val="115000"/>
              </a:lnSpc>
              <a:spcBef>
                <a:spcPts val="0"/>
              </a:spcBef>
              <a:spcAft>
                <a:spcPts val="1000"/>
              </a:spcAft>
            </a:pPr>
            <a:r>
              <a:rPr lang="en-US" sz="4000" b="1" dirty="0">
                <a:latin typeface="Arial"/>
                <a:ea typeface="Calibri"/>
                <a:cs typeface="Times New Roman"/>
              </a:rPr>
              <a:t>Multiple Choice </a:t>
            </a:r>
            <a:r>
              <a:rPr lang="en-US" sz="4000" b="1" dirty="0" smtClean="0">
                <a:latin typeface="Arial"/>
                <a:ea typeface="Calibri"/>
                <a:cs typeface="Times New Roman"/>
              </a:rPr>
              <a:t>Question</a:t>
            </a:r>
            <a:endParaRPr lang="en-US" sz="4000" dirty="0">
              <a:latin typeface="Arial"/>
              <a:ea typeface="Calibri"/>
              <a:cs typeface="Times New Roman"/>
            </a:endParaRPr>
          </a:p>
        </p:txBody>
      </p:sp>
    </p:spTree>
    <p:extLst>
      <p:ext uri="{BB962C8B-B14F-4D97-AF65-F5344CB8AC3E}">
        <p14:creationId xmlns:p14="http://schemas.microsoft.com/office/powerpoint/2010/main" val="351686912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899" y="187501"/>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533400" y="1600200"/>
            <a:ext cx="8763000" cy="5030450"/>
          </a:xfrm>
        </p:spPr>
        <p:txBody>
          <a:bodyPr/>
          <a:lstStyle/>
          <a:p>
            <a:pPr marL="457200" lvl="1" indent="0">
              <a:buNone/>
            </a:pPr>
            <a:endParaRPr lang="en-US" dirty="0" smtClean="0">
              <a:solidFill>
                <a:srgbClr val="000000"/>
              </a:solidFill>
            </a:endParaRPr>
          </a:p>
          <a:p>
            <a:pPr lvl="1"/>
            <a:endParaRPr lang="en-US" dirty="0" smtClean="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endParaRPr lang="en-US" sz="3200" kern="0" dirty="0">
              <a:solidFill>
                <a:srgbClr val="000000"/>
              </a:solidFill>
              <a:latin typeface="Arial"/>
            </a:endParaRPr>
          </a:p>
        </p:txBody>
      </p:sp>
      <p:sp>
        <p:nvSpPr>
          <p:cNvPr id="6" name="Rectangle 5"/>
          <p:cNvSpPr/>
          <p:nvPr/>
        </p:nvSpPr>
        <p:spPr>
          <a:xfrm>
            <a:off x="1104899" y="252174"/>
            <a:ext cx="6781800" cy="740011"/>
          </a:xfrm>
          <a:prstGeom prst="rect">
            <a:avLst/>
          </a:prstGeom>
        </p:spPr>
        <p:txBody>
          <a:bodyPr wrap="square">
            <a:spAutoFit/>
          </a:bodyPr>
          <a:lstStyle/>
          <a:p>
            <a:pPr lvl="0" algn="ctr">
              <a:lnSpc>
                <a:spcPct val="115000"/>
              </a:lnSpc>
              <a:spcBef>
                <a:spcPts val="0"/>
              </a:spcBef>
              <a:spcAft>
                <a:spcPts val="1000"/>
              </a:spcAft>
            </a:pPr>
            <a:r>
              <a:rPr lang="en-US" sz="4000" b="1" dirty="0">
                <a:latin typeface="Arial"/>
                <a:ea typeface="Calibri"/>
                <a:cs typeface="Times New Roman"/>
              </a:rPr>
              <a:t>Methodology</a:t>
            </a:r>
          </a:p>
        </p:txBody>
      </p:sp>
      <p:graphicFrame>
        <p:nvGraphicFramePr>
          <p:cNvPr id="8" name="Content Placeholder 3"/>
          <p:cNvGraphicFramePr>
            <a:graphicFrameLocks/>
          </p:cNvGraphicFramePr>
          <p:nvPr>
            <p:extLst>
              <p:ext uri="{D42A27DB-BD31-4B8C-83A1-F6EECF244321}">
                <p14:modId xmlns:p14="http://schemas.microsoft.com/office/powerpoint/2010/main" val="3869817767"/>
              </p:ext>
            </p:extLst>
          </p:nvPr>
        </p:nvGraphicFramePr>
        <p:xfrm>
          <a:off x="685800" y="1481555"/>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752600" y="2104746"/>
            <a:ext cx="1143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dirty="0" smtClean="0"/>
              <a:t>Pilot</a:t>
            </a:r>
          </a:p>
        </p:txBody>
      </p:sp>
      <p:sp>
        <p:nvSpPr>
          <p:cNvPr id="10" name="TextBox 9"/>
          <p:cNvSpPr txBox="1"/>
          <p:nvPr/>
        </p:nvSpPr>
        <p:spPr>
          <a:xfrm>
            <a:off x="3644150" y="4701968"/>
            <a:ext cx="16764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dirty="0" smtClean="0"/>
              <a:t>Comparison</a:t>
            </a:r>
          </a:p>
        </p:txBody>
      </p:sp>
      <p:sp>
        <p:nvSpPr>
          <p:cNvPr id="11" name="TextBox 10"/>
          <p:cNvSpPr txBox="1"/>
          <p:nvPr/>
        </p:nvSpPr>
        <p:spPr>
          <a:xfrm>
            <a:off x="5753099" y="1752600"/>
            <a:ext cx="2133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p>
            <a:pPr algn="ctr"/>
            <a:r>
              <a:rPr lang="en-US" dirty="0" smtClean="0"/>
              <a:t>Full Implementation</a:t>
            </a:r>
            <a:endParaRPr lang="en-US" dirty="0"/>
          </a:p>
        </p:txBody>
      </p:sp>
    </p:spTree>
    <p:extLst>
      <p:ext uri="{BB962C8B-B14F-4D97-AF65-F5344CB8AC3E}">
        <p14:creationId xmlns:p14="http://schemas.microsoft.com/office/powerpoint/2010/main" val="68020160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07662"/>
            <a:ext cx="7772400" cy="1143000"/>
          </a:xfrm>
          <a:noFill/>
        </p:spPr>
        <p:txBody>
          <a:bodyPr>
            <a:normAutofit/>
          </a:bodyPr>
          <a:lstStyle/>
          <a:p>
            <a:r>
              <a:rPr lang="en-US" dirty="0" smtClean="0">
                <a:solidFill>
                  <a:srgbClr val="000000"/>
                </a:solidFill>
              </a:rPr>
              <a:t>Three </a:t>
            </a:r>
            <a:r>
              <a:rPr lang="en-US" dirty="0">
                <a:solidFill>
                  <a:srgbClr val="000000"/>
                </a:solidFill>
              </a:rPr>
              <a:t>phases</a:t>
            </a:r>
            <a:endParaRPr lang="en-US" dirty="0"/>
          </a:p>
        </p:txBody>
      </p:sp>
      <p:sp>
        <p:nvSpPr>
          <p:cNvPr id="7" name="Content Placeholder 6"/>
          <p:cNvSpPr>
            <a:spLocks noGrp="1"/>
          </p:cNvSpPr>
          <p:nvPr>
            <p:ph idx="1"/>
          </p:nvPr>
        </p:nvSpPr>
        <p:spPr>
          <a:xfrm>
            <a:off x="533400" y="1600200"/>
            <a:ext cx="8763000" cy="5030450"/>
          </a:xfrm>
        </p:spPr>
        <p:txBody>
          <a:bodyPr/>
          <a:lstStyle/>
          <a:p>
            <a:pPr lvl="0"/>
            <a:r>
              <a:rPr lang="en-US" dirty="0">
                <a:solidFill>
                  <a:srgbClr val="000000"/>
                </a:solidFill>
              </a:rPr>
              <a:t>Phase </a:t>
            </a:r>
            <a:r>
              <a:rPr lang="en-US" dirty="0" smtClean="0">
                <a:solidFill>
                  <a:srgbClr val="000000"/>
                </a:solidFill>
              </a:rPr>
              <a:t>1 Pilot: </a:t>
            </a:r>
            <a:r>
              <a:rPr lang="en-US" dirty="0">
                <a:solidFill>
                  <a:srgbClr val="000000"/>
                </a:solidFill>
              </a:rPr>
              <a:t>Fall, 2010 n=103</a:t>
            </a:r>
          </a:p>
          <a:p>
            <a:pPr lvl="1"/>
            <a:r>
              <a:rPr lang="en-US" dirty="0">
                <a:solidFill>
                  <a:srgbClr val="000000"/>
                </a:solidFill>
              </a:rPr>
              <a:t>Traditional students</a:t>
            </a:r>
          </a:p>
          <a:p>
            <a:pPr lvl="0"/>
            <a:r>
              <a:rPr lang="en-US" dirty="0">
                <a:solidFill>
                  <a:srgbClr val="000000"/>
                </a:solidFill>
              </a:rPr>
              <a:t>Phase </a:t>
            </a:r>
            <a:r>
              <a:rPr lang="en-US" dirty="0" smtClean="0">
                <a:solidFill>
                  <a:srgbClr val="000000"/>
                </a:solidFill>
              </a:rPr>
              <a:t>2 Comparison 2011-2012</a:t>
            </a:r>
          </a:p>
          <a:p>
            <a:pPr marL="0" lvl="0" indent="0">
              <a:buNone/>
            </a:pPr>
            <a:r>
              <a:rPr lang="en-US" dirty="0">
                <a:solidFill>
                  <a:srgbClr val="000000"/>
                </a:solidFill>
              </a:rPr>
              <a:t> </a:t>
            </a:r>
            <a:r>
              <a:rPr lang="en-US" dirty="0" smtClean="0">
                <a:solidFill>
                  <a:srgbClr val="000000"/>
                </a:solidFill>
              </a:rPr>
              <a:t>  Accelerated nursing students</a:t>
            </a:r>
          </a:p>
          <a:p>
            <a:pPr lvl="1"/>
            <a:r>
              <a:rPr lang="en-US" dirty="0" smtClean="0">
                <a:solidFill>
                  <a:srgbClr val="000000"/>
                </a:solidFill>
              </a:rPr>
              <a:t>Fall</a:t>
            </a:r>
            <a:r>
              <a:rPr lang="en-US" dirty="0">
                <a:solidFill>
                  <a:srgbClr val="000000"/>
                </a:solidFill>
              </a:rPr>
              <a:t>: Lecture n= 57 </a:t>
            </a:r>
            <a:r>
              <a:rPr lang="en-US" dirty="0" smtClean="0">
                <a:solidFill>
                  <a:srgbClr val="000000"/>
                </a:solidFill>
              </a:rPr>
              <a:t>  </a:t>
            </a:r>
          </a:p>
          <a:p>
            <a:pPr lvl="1"/>
            <a:r>
              <a:rPr lang="en-US" dirty="0" smtClean="0">
                <a:solidFill>
                  <a:srgbClr val="000000"/>
                </a:solidFill>
              </a:rPr>
              <a:t>Spring</a:t>
            </a:r>
            <a:r>
              <a:rPr lang="en-US" dirty="0">
                <a:solidFill>
                  <a:srgbClr val="000000"/>
                </a:solidFill>
              </a:rPr>
              <a:t>: Collaborative learning n= </a:t>
            </a:r>
            <a:r>
              <a:rPr lang="en-US" dirty="0" smtClean="0">
                <a:solidFill>
                  <a:srgbClr val="000000"/>
                </a:solidFill>
              </a:rPr>
              <a:t>33</a:t>
            </a:r>
          </a:p>
          <a:p>
            <a:r>
              <a:rPr lang="en-US" dirty="0" smtClean="0">
                <a:solidFill>
                  <a:srgbClr val="000000"/>
                </a:solidFill>
              </a:rPr>
              <a:t>Phase 3 Full Implementation: Fall, 2012 </a:t>
            </a:r>
          </a:p>
          <a:p>
            <a:pPr lvl="1"/>
            <a:r>
              <a:rPr lang="en-US" dirty="0" smtClean="0">
                <a:solidFill>
                  <a:srgbClr val="000000"/>
                </a:solidFill>
              </a:rPr>
              <a:t>Traditional: n=90</a:t>
            </a:r>
          </a:p>
          <a:p>
            <a:pPr lvl="1"/>
            <a:r>
              <a:rPr lang="en-US" dirty="0" smtClean="0">
                <a:solidFill>
                  <a:srgbClr val="000000"/>
                </a:solidFill>
              </a:rPr>
              <a:t>Accelerated: n=63</a:t>
            </a:r>
            <a:endParaRPr lang="en-US" dirty="0">
              <a:solidFill>
                <a:srgbClr val="000000"/>
              </a:solidFill>
            </a:endParaRPr>
          </a:p>
          <a:p>
            <a:pPr lvl="0"/>
            <a:endParaRPr lang="en-US" dirty="0">
              <a:solidFill>
                <a:srgbClr val="000000"/>
              </a:solidFill>
            </a:endParaRP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3811601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133" y="411657"/>
            <a:ext cx="7772400" cy="1143000"/>
          </a:xfrm>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781352" y="576289"/>
            <a:ext cx="7772400" cy="791589"/>
          </a:xfrm>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5" name="Rectangle 1"/>
          <p:cNvSpPr>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970688" y="437869"/>
            <a:ext cx="7050222" cy="584775"/>
          </a:xfrm>
          <a:prstGeom prst="rect">
            <a:avLst/>
          </a:prstGeom>
        </p:spPr>
        <p:txBody>
          <a:bodyPr wrap="square">
            <a:spAutoFit/>
          </a:bodyPr>
          <a:lstStyle/>
          <a:p>
            <a:pPr algn="ctr"/>
            <a:r>
              <a:rPr lang="en-US" sz="3200" kern="0" dirty="0" err="1" smtClean="0">
                <a:solidFill>
                  <a:srgbClr val="000000"/>
                </a:solidFill>
                <a:latin typeface="Arial"/>
                <a:cs typeface="+mj-cs"/>
              </a:rPr>
              <a:t>Univariate</a:t>
            </a:r>
            <a:r>
              <a:rPr lang="en-US" sz="3200" kern="0" dirty="0" smtClean="0">
                <a:solidFill>
                  <a:srgbClr val="000000"/>
                </a:solidFill>
                <a:latin typeface="Arial"/>
                <a:cs typeface="+mj-cs"/>
              </a:rPr>
              <a:t> Analysis (ANOVA)</a:t>
            </a:r>
            <a:endParaRPr lang="en-US" dirty="0">
              <a:solidFill>
                <a:srgbClr val="00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753849607"/>
              </p:ext>
            </p:extLst>
          </p:nvPr>
        </p:nvGraphicFramePr>
        <p:xfrm>
          <a:off x="-85727" y="1727739"/>
          <a:ext cx="9163051" cy="3514725"/>
        </p:xfrm>
        <a:graphic>
          <a:graphicData uri="http://schemas.openxmlformats.org/presentationml/2006/ole">
            <mc:AlternateContent xmlns:mc="http://schemas.openxmlformats.org/markup-compatibility/2006">
              <mc:Choice xmlns:v="urn:schemas-microsoft-com:vml" Requires="v">
                <p:oleObj spid="_x0000_s2066" name="Document" r:id="rId5" imgW="6078820" imgH="2336087" progId="Word.Document.12">
                  <p:embed/>
                </p:oleObj>
              </mc:Choice>
              <mc:Fallback>
                <p:oleObj name="Document" r:id="rId5" imgW="6078820" imgH="2336087" progId="Word.Document.12">
                  <p:embed/>
                  <p:pic>
                    <p:nvPicPr>
                      <p:cNvPr id="0" name=""/>
                      <p:cNvPicPr/>
                      <p:nvPr/>
                    </p:nvPicPr>
                    <p:blipFill>
                      <a:blip r:embed="rId6"/>
                      <a:stretch>
                        <a:fillRect/>
                      </a:stretch>
                    </p:blipFill>
                    <p:spPr>
                      <a:xfrm>
                        <a:off x="-85727" y="1727739"/>
                        <a:ext cx="9163051" cy="3514725"/>
                      </a:xfrm>
                      <a:prstGeom prst="rect">
                        <a:avLst/>
                      </a:prstGeom>
                    </p:spPr>
                  </p:pic>
                </p:oleObj>
              </mc:Fallback>
            </mc:AlternateContent>
          </a:graphicData>
        </a:graphic>
      </p:graphicFrame>
      <p:sp>
        <p:nvSpPr>
          <p:cNvPr id="15" name="Rectangle 14"/>
          <p:cNvSpPr/>
          <p:nvPr/>
        </p:nvSpPr>
        <p:spPr>
          <a:xfrm>
            <a:off x="1056844" y="5486400"/>
            <a:ext cx="7030312" cy="369332"/>
          </a:xfrm>
          <a:prstGeom prst="rect">
            <a:avLst/>
          </a:prstGeom>
        </p:spPr>
        <p:txBody>
          <a:bodyPr wrap="square">
            <a:spAutoFit/>
          </a:bodyPr>
          <a:lstStyle/>
          <a:p>
            <a:pPr algn="ctr"/>
            <a:r>
              <a:rPr lang="en-US" kern="0" dirty="0">
                <a:solidFill>
                  <a:srgbClr val="000000"/>
                </a:solidFill>
                <a:latin typeface="Arial"/>
              </a:rPr>
              <a:t>(Exam run against each explanatory variable separately)</a:t>
            </a:r>
            <a:endParaRPr lang="en-US" dirty="0">
              <a:solidFill>
                <a:srgbClr val="000000"/>
              </a:solidFill>
            </a:endParaRPr>
          </a:p>
        </p:txBody>
      </p:sp>
    </p:spTree>
    <p:extLst>
      <p:ext uri="{BB962C8B-B14F-4D97-AF65-F5344CB8AC3E}">
        <p14:creationId xmlns:p14="http://schemas.microsoft.com/office/powerpoint/2010/main" val="210543556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a:xfrm>
            <a:off x="685800" y="5715000"/>
            <a:ext cx="6553200" cy="762000"/>
          </a:xfrm>
        </p:spPr>
        <p:txBody>
          <a:bodyPr/>
          <a:lstStyle/>
          <a:p>
            <a:pPr marL="0" indent="0" algn="ctr">
              <a:buNone/>
            </a:pPr>
            <a:r>
              <a:rPr lang="en-US" sz="2400" dirty="0">
                <a:solidFill>
                  <a:srgbClr val="000000"/>
                </a:solidFill>
              </a:rPr>
              <a:t>(Not containing extraneous factors)</a:t>
            </a:r>
            <a:endParaRPr lang="en-US" sz="1400" dirty="0">
              <a:solidFill>
                <a:srgbClr val="000000"/>
              </a:solidFill>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970688" y="437869"/>
            <a:ext cx="7050222" cy="584775"/>
          </a:xfrm>
          <a:prstGeom prst="rect">
            <a:avLst/>
          </a:prstGeom>
        </p:spPr>
        <p:txBody>
          <a:bodyPr wrap="square">
            <a:spAutoFit/>
          </a:bodyPr>
          <a:lstStyle/>
          <a:p>
            <a:pPr algn="ctr"/>
            <a:r>
              <a:rPr lang="en-US" sz="3200" kern="0" dirty="0" smtClean="0">
                <a:solidFill>
                  <a:srgbClr val="000000"/>
                </a:solidFill>
                <a:latin typeface="Arial"/>
                <a:cs typeface="+mj-cs"/>
              </a:rPr>
              <a:t>Best Model </a:t>
            </a:r>
          </a:p>
        </p:txBody>
      </p:sp>
      <p:graphicFrame>
        <p:nvGraphicFramePr>
          <p:cNvPr id="23" name="Object 22"/>
          <p:cNvGraphicFramePr>
            <a:graphicFrameLocks noChangeAspect="1"/>
          </p:cNvGraphicFramePr>
          <p:nvPr>
            <p:extLst>
              <p:ext uri="{D42A27DB-BD31-4B8C-83A1-F6EECF244321}">
                <p14:modId xmlns:p14="http://schemas.microsoft.com/office/powerpoint/2010/main" val="632541365"/>
              </p:ext>
            </p:extLst>
          </p:nvPr>
        </p:nvGraphicFramePr>
        <p:xfrm>
          <a:off x="1008884" y="1645769"/>
          <a:ext cx="6007100" cy="1290638"/>
        </p:xfrm>
        <a:graphic>
          <a:graphicData uri="http://schemas.openxmlformats.org/presentationml/2006/ole">
            <mc:AlternateContent xmlns:mc="http://schemas.openxmlformats.org/markup-compatibility/2006">
              <mc:Choice xmlns:v="urn:schemas-microsoft-com:vml" Requires="v">
                <p:oleObj spid="_x0000_s6170" name="Document" r:id="rId5" imgW="6020940" imgH="1298106" progId="Word.Document.12">
                  <p:embed/>
                </p:oleObj>
              </mc:Choice>
              <mc:Fallback>
                <p:oleObj name="Document" r:id="rId5" imgW="6020940" imgH="1298106" progId="Word.Document.12">
                  <p:embed/>
                  <p:pic>
                    <p:nvPicPr>
                      <p:cNvPr id="0" name=""/>
                      <p:cNvPicPr/>
                      <p:nvPr/>
                    </p:nvPicPr>
                    <p:blipFill>
                      <a:blip r:embed="rId6"/>
                      <a:stretch>
                        <a:fillRect/>
                      </a:stretch>
                    </p:blipFill>
                    <p:spPr>
                      <a:xfrm>
                        <a:off x="1008884" y="1645769"/>
                        <a:ext cx="6007100" cy="129063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90895914"/>
              </p:ext>
            </p:extLst>
          </p:nvPr>
        </p:nvGraphicFramePr>
        <p:xfrm>
          <a:off x="-13495" y="2895600"/>
          <a:ext cx="9018588" cy="3748087"/>
        </p:xfrm>
        <a:graphic>
          <a:graphicData uri="http://schemas.openxmlformats.org/presentationml/2006/ole">
            <mc:AlternateContent xmlns:mc="http://schemas.openxmlformats.org/markup-compatibility/2006">
              <mc:Choice xmlns:v="urn:schemas-microsoft-com:vml" Requires="v">
                <p:oleObj spid="_x0000_s6171" name="Document" r:id="rId8" imgW="7477578" imgH="3272081" progId="Word.Document.12">
                  <p:embed/>
                </p:oleObj>
              </mc:Choice>
              <mc:Fallback>
                <p:oleObj name="Document" r:id="rId8" imgW="7477578" imgH="3272081" progId="Word.Document.12">
                  <p:embed/>
                  <p:pic>
                    <p:nvPicPr>
                      <p:cNvPr id="0" name=""/>
                      <p:cNvPicPr/>
                      <p:nvPr/>
                    </p:nvPicPr>
                    <p:blipFill>
                      <a:blip r:embed="rId9"/>
                      <a:stretch>
                        <a:fillRect/>
                      </a:stretch>
                    </p:blipFill>
                    <p:spPr>
                      <a:xfrm>
                        <a:off x="-13495" y="2895600"/>
                        <a:ext cx="9018588" cy="3748087"/>
                      </a:xfrm>
                      <a:prstGeom prst="rect">
                        <a:avLst/>
                      </a:prstGeom>
                    </p:spPr>
                  </p:pic>
                </p:oleObj>
              </mc:Fallback>
            </mc:AlternateContent>
          </a:graphicData>
        </a:graphic>
      </p:graphicFrame>
    </p:spTree>
    <p:extLst>
      <p:ext uri="{BB962C8B-B14F-4D97-AF65-F5344CB8AC3E}">
        <p14:creationId xmlns:p14="http://schemas.microsoft.com/office/powerpoint/2010/main" val="189003494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sz="half" idx="2"/>
          </p:nvPr>
        </p:nvSpPr>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48118"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970688" y="437869"/>
            <a:ext cx="7050222" cy="584775"/>
          </a:xfrm>
          <a:prstGeom prst="rect">
            <a:avLst/>
          </a:prstGeom>
        </p:spPr>
        <p:txBody>
          <a:bodyPr wrap="square">
            <a:spAutoFit/>
          </a:bodyPr>
          <a:lstStyle/>
          <a:p>
            <a:pPr algn="ctr"/>
            <a:r>
              <a:rPr lang="en-US" sz="3200" kern="0" dirty="0" smtClean="0">
                <a:solidFill>
                  <a:srgbClr val="000000"/>
                </a:solidFill>
                <a:latin typeface="Arial"/>
                <a:cs typeface="+mj-cs"/>
              </a:rPr>
              <a:t>Comparing Exam Sections</a:t>
            </a:r>
            <a:endParaRPr lang="en-US" sz="1400" dirty="0">
              <a:solidFill>
                <a:srgbClr val="000000"/>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425742479"/>
              </p:ext>
            </p:extLst>
          </p:nvPr>
        </p:nvGraphicFramePr>
        <p:xfrm>
          <a:off x="-457200" y="2331605"/>
          <a:ext cx="6059488" cy="2528887"/>
        </p:xfrm>
        <a:graphic>
          <a:graphicData uri="http://schemas.openxmlformats.org/presentationml/2006/ole">
            <mc:AlternateContent xmlns:mc="http://schemas.openxmlformats.org/markup-compatibility/2006">
              <mc:Choice xmlns:v="urn:schemas-microsoft-com:vml" Requires="v">
                <p:oleObj spid="_x0000_s3100" name="Document" r:id="rId5" imgW="6075584" imgH="2551177" progId="Word.Document.12">
                  <p:embed/>
                </p:oleObj>
              </mc:Choice>
              <mc:Fallback>
                <p:oleObj name="Document" r:id="rId5" imgW="6075584" imgH="2551177" progId="Word.Document.12">
                  <p:embed/>
                  <p:pic>
                    <p:nvPicPr>
                      <p:cNvPr id="0" name=""/>
                      <p:cNvPicPr/>
                      <p:nvPr/>
                    </p:nvPicPr>
                    <p:blipFill>
                      <a:blip r:embed="rId6"/>
                      <a:stretch>
                        <a:fillRect/>
                      </a:stretch>
                    </p:blipFill>
                    <p:spPr>
                      <a:xfrm>
                        <a:off x="-457200" y="2331605"/>
                        <a:ext cx="6059488" cy="252888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4420624"/>
              </p:ext>
            </p:extLst>
          </p:nvPr>
        </p:nvGraphicFramePr>
        <p:xfrm>
          <a:off x="3429000" y="2667000"/>
          <a:ext cx="6061075" cy="2205037"/>
        </p:xfrm>
        <a:graphic>
          <a:graphicData uri="http://schemas.openxmlformats.org/presentationml/2006/ole">
            <mc:AlternateContent xmlns:mc="http://schemas.openxmlformats.org/markup-compatibility/2006">
              <mc:Choice xmlns:v="urn:schemas-microsoft-com:vml" Requires="v">
                <p:oleObj spid="_x0000_s3101" name="Document" r:id="rId8" imgW="6075584" imgH="2214671" progId="Word.Document.12">
                  <p:embed/>
                </p:oleObj>
              </mc:Choice>
              <mc:Fallback>
                <p:oleObj name="Document" r:id="rId8" imgW="6075584" imgH="2214671" progId="Word.Document.12">
                  <p:embed/>
                  <p:pic>
                    <p:nvPicPr>
                      <p:cNvPr id="0" name=""/>
                      <p:cNvPicPr/>
                      <p:nvPr/>
                    </p:nvPicPr>
                    <p:blipFill>
                      <a:blip r:embed="rId9"/>
                      <a:stretch>
                        <a:fillRect/>
                      </a:stretch>
                    </p:blipFill>
                    <p:spPr>
                      <a:xfrm>
                        <a:off x="3429000" y="2667000"/>
                        <a:ext cx="6061075" cy="2205037"/>
                      </a:xfrm>
                      <a:prstGeom prst="rect">
                        <a:avLst/>
                      </a:prstGeom>
                    </p:spPr>
                  </p:pic>
                </p:oleObj>
              </mc:Fallback>
            </mc:AlternateContent>
          </a:graphicData>
        </a:graphic>
      </p:graphicFrame>
      <p:sp>
        <p:nvSpPr>
          <p:cNvPr id="25" name="Text Placeholder 24"/>
          <p:cNvSpPr txBox="1">
            <a:spLocks noGrp="1"/>
          </p:cNvSpPr>
          <p:nvPr>
            <p:ph type="body" idx="1"/>
          </p:nvPr>
        </p:nvSpPr>
        <p:spPr>
          <a:prstGeom prst="rect">
            <a:avLst/>
          </a:prstGeom>
          <a:noFill/>
        </p:spPr>
        <p:txBody>
          <a:bodyPr wrap="square" rtlCol="0">
            <a:spAutoFit/>
          </a:bodyPr>
          <a:lstStyle/>
          <a:p>
            <a:r>
              <a:rPr lang="en-US" dirty="0" smtClean="0"/>
              <a:t>Semester</a:t>
            </a:r>
            <a:endParaRPr lang="en-US" dirty="0"/>
          </a:p>
        </p:txBody>
      </p:sp>
      <p:sp>
        <p:nvSpPr>
          <p:cNvPr id="26" name="Text Placeholder 25"/>
          <p:cNvSpPr txBox="1">
            <a:spLocks noGrp="1"/>
          </p:cNvSpPr>
          <p:nvPr>
            <p:ph type="body" sz="quarter" idx="3"/>
          </p:nvPr>
        </p:nvSpPr>
        <p:spPr>
          <a:xfrm>
            <a:off x="4645025" y="1713210"/>
            <a:ext cx="4041775" cy="461665"/>
          </a:xfrm>
          <a:prstGeom prst="rect">
            <a:avLst/>
          </a:prstGeom>
          <a:noFill/>
        </p:spPr>
        <p:txBody>
          <a:bodyPr wrap="square" rtlCol="0">
            <a:spAutoFit/>
          </a:bodyPr>
          <a:lstStyle/>
          <a:p>
            <a:r>
              <a:rPr lang="en-US" dirty="0" smtClean="0"/>
              <a:t>Student type</a:t>
            </a:r>
            <a:endParaRPr lang="en-US" dirty="0"/>
          </a:p>
        </p:txBody>
      </p:sp>
    </p:spTree>
    <p:extLst>
      <p:ext uri="{BB962C8B-B14F-4D97-AF65-F5344CB8AC3E}">
        <p14:creationId xmlns:p14="http://schemas.microsoft.com/office/powerpoint/2010/main" val="3926008902"/>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26" name="Picture 25"/>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373022" y="2498576"/>
            <a:ext cx="7278823" cy="4328048"/>
          </a:xfrm>
          <a:prstGeom prst="rect">
            <a:avLst/>
          </a:prstGeom>
          <a:noFill/>
          <a:ln w="28575">
            <a:solidFill>
              <a:schemeClr val="accent1">
                <a:lumMod val="90000"/>
              </a:schemeClr>
            </a:solidFill>
          </a:ln>
        </p:spPr>
      </p:pic>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970688" y="437869"/>
            <a:ext cx="7050222" cy="523220"/>
          </a:xfrm>
          <a:prstGeom prst="rect">
            <a:avLst/>
          </a:prstGeom>
        </p:spPr>
        <p:txBody>
          <a:bodyPr wrap="square">
            <a:spAutoFit/>
          </a:bodyPr>
          <a:lstStyle/>
          <a:p>
            <a:pPr algn="ctr"/>
            <a:r>
              <a:rPr lang="en-US" sz="2800" dirty="0" smtClean="0">
                <a:solidFill>
                  <a:srgbClr val="000000"/>
                </a:solidFill>
              </a:rPr>
              <a:t>Performance by Teaching Method</a:t>
            </a:r>
            <a:endParaRPr lang="en-US" sz="2800" dirty="0">
              <a:solidFill>
                <a:srgbClr val="000000"/>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82097899"/>
              </p:ext>
            </p:extLst>
          </p:nvPr>
        </p:nvGraphicFramePr>
        <p:xfrm>
          <a:off x="698500" y="1093788"/>
          <a:ext cx="8302625" cy="1524000"/>
        </p:xfrm>
        <a:graphic>
          <a:graphicData uri="http://schemas.openxmlformats.org/presentationml/2006/ole">
            <mc:AlternateContent xmlns:mc="http://schemas.openxmlformats.org/markup-compatibility/2006">
              <mc:Choice xmlns:v="urn:schemas-microsoft-com:vml" Requires="v">
                <p:oleObj spid="_x0000_s1050" name="Document" r:id="rId6" imgW="7572711" imgH="1535139" progId="Word.Document.12">
                  <p:embed/>
                </p:oleObj>
              </mc:Choice>
              <mc:Fallback>
                <p:oleObj name="Document" r:id="rId6" imgW="7572711" imgH="1535139" progId="Word.Document.12">
                  <p:embed/>
                  <p:pic>
                    <p:nvPicPr>
                      <p:cNvPr id="0" name=""/>
                      <p:cNvPicPr/>
                      <p:nvPr/>
                    </p:nvPicPr>
                    <p:blipFill>
                      <a:blip r:embed="rId7"/>
                      <a:stretch>
                        <a:fillRect/>
                      </a:stretch>
                    </p:blipFill>
                    <p:spPr>
                      <a:xfrm>
                        <a:off x="698500" y="1093788"/>
                        <a:ext cx="8302625" cy="1524000"/>
                      </a:xfrm>
                      <a:prstGeom prst="rect">
                        <a:avLst/>
                      </a:prstGeom>
                    </p:spPr>
                  </p:pic>
                </p:oleObj>
              </mc:Fallback>
            </mc:AlternateContent>
          </a:graphicData>
        </a:graphic>
      </p:graphicFrame>
    </p:spTree>
    <p:extLst>
      <p:ext uri="{BB962C8B-B14F-4D97-AF65-F5344CB8AC3E}">
        <p14:creationId xmlns:p14="http://schemas.microsoft.com/office/powerpoint/2010/main" val="33490855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  </a:t>
            </a:r>
            <a:endParaRPr lang="en-US" dirty="0"/>
          </a:p>
        </p:txBody>
      </p:sp>
      <p:sp>
        <p:nvSpPr>
          <p:cNvPr id="7" name="Content Placeholder 6"/>
          <p:cNvSpPr>
            <a:spLocks noGrp="1"/>
          </p:cNvSpPr>
          <p:nvPr>
            <p:ph idx="1"/>
          </p:nvPr>
        </p:nvSpPr>
        <p:spPr/>
        <p:txBody>
          <a:bodyPr/>
          <a:lstStyle/>
          <a:p>
            <a:pPr marL="0" lvl="0" indent="0" algn="ctr">
              <a:buNone/>
            </a:pPr>
            <a:r>
              <a:rPr lang="en-US" sz="4400" dirty="0" smtClean="0">
                <a:solidFill>
                  <a:srgbClr val="000000"/>
                </a:solidFill>
                <a:cs typeface="+mj-cs"/>
              </a:rPr>
              <a:t> </a:t>
            </a:r>
            <a:endParaRPr lang="en-US" dirty="0">
              <a:solidFill>
                <a:srgbClr val="000000"/>
              </a:solidFill>
            </a:endParaRPr>
          </a:p>
        </p:txBody>
      </p:sp>
      <p:sp>
        <p:nvSpPr>
          <p:cNvPr id="3" name="Rectangle 2"/>
          <p:cNvSpPr/>
          <p:nvPr/>
        </p:nvSpPr>
        <p:spPr>
          <a:xfrm>
            <a:off x="533400" y="1752600"/>
            <a:ext cx="7924799"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3200" kern="0" dirty="0">
              <a:solidFill>
                <a:srgbClr val="000000"/>
              </a:solidFill>
              <a:latin typeface="Arial"/>
            </a:endParaRPr>
          </a:p>
        </p:txBody>
      </p:sp>
      <p:sp>
        <p:nvSpPr>
          <p:cNvPr id="4" name="Rectangle 3"/>
          <p:cNvSpPr/>
          <p:nvPr/>
        </p:nvSpPr>
        <p:spPr>
          <a:xfrm>
            <a:off x="685800" y="1764759"/>
            <a:ext cx="73152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8" name="Rectangle 7"/>
          <p:cNvSpPr/>
          <p:nvPr/>
        </p:nvSpPr>
        <p:spPr>
          <a:xfrm>
            <a:off x="801823" y="1189972"/>
            <a:ext cx="69342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6" name="Rectangle 5"/>
          <p:cNvSpPr/>
          <p:nvPr/>
        </p:nvSpPr>
        <p:spPr>
          <a:xfrm>
            <a:off x="1752600" y="598437"/>
            <a:ext cx="6248400" cy="769441"/>
          </a:xfrm>
          <a:prstGeom prst="rect">
            <a:avLst/>
          </a:prstGeom>
        </p:spPr>
        <p:txBody>
          <a:bodyPr wrap="square">
            <a:spAutoFit/>
          </a:bodyPr>
          <a:lstStyle/>
          <a:p>
            <a:r>
              <a:rPr lang="en-US" sz="4400" kern="0" dirty="0" smtClean="0">
                <a:solidFill>
                  <a:srgbClr val="000000"/>
                </a:solidFill>
                <a:latin typeface="Arial"/>
              </a:rPr>
              <a:t> </a:t>
            </a:r>
            <a:endParaRPr lang="en-US" dirty="0">
              <a:solidFill>
                <a:srgbClr val="000000"/>
              </a:solidFill>
            </a:endParaRPr>
          </a:p>
        </p:txBody>
      </p:sp>
      <p:sp>
        <p:nvSpPr>
          <p:cNvPr id="9" name="Rectangle 8"/>
          <p:cNvSpPr/>
          <p:nvPr/>
        </p:nvSpPr>
        <p:spPr>
          <a:xfrm>
            <a:off x="800686" y="466698"/>
            <a:ext cx="7822614" cy="769441"/>
          </a:xfrm>
          <a:prstGeom prst="rect">
            <a:avLst/>
          </a:prstGeom>
        </p:spPr>
        <p:txBody>
          <a:bodyPr wrap="squar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0" name="Rectangle 9"/>
          <p:cNvSpPr/>
          <p:nvPr/>
        </p:nvSpPr>
        <p:spPr>
          <a:xfrm>
            <a:off x="457200" y="1727739"/>
            <a:ext cx="7772400" cy="584775"/>
          </a:xfrm>
          <a:prstGeom prst="rect">
            <a:avLst/>
          </a:prstGeom>
        </p:spPr>
        <p:txBody>
          <a:bodyPr wrap="square">
            <a:spAutoFit/>
          </a:bodyPr>
          <a:lstStyle/>
          <a:p>
            <a:pPr>
              <a:spcBef>
                <a:spcPct val="20000"/>
              </a:spcBef>
            </a:pPr>
            <a:r>
              <a:rPr lang="en-US" sz="3200" kern="0" dirty="0" smtClean="0">
                <a:solidFill>
                  <a:srgbClr val="000000"/>
                </a:solidFill>
                <a:latin typeface="Arial"/>
              </a:rPr>
              <a:t> </a:t>
            </a:r>
            <a:endParaRPr lang="en-US" sz="2000" kern="0" dirty="0">
              <a:solidFill>
                <a:srgbClr val="000000"/>
              </a:solidFill>
              <a:latin typeface="Arial"/>
            </a:endParaRPr>
          </a:p>
        </p:txBody>
      </p:sp>
      <p:sp>
        <p:nvSpPr>
          <p:cNvPr id="11" name="Rectangle 10"/>
          <p:cNvSpPr/>
          <p:nvPr/>
        </p:nvSpPr>
        <p:spPr>
          <a:xfrm>
            <a:off x="4012434" y="453879"/>
            <a:ext cx="341760" cy="769441"/>
          </a:xfrm>
          <a:prstGeom prst="rect">
            <a:avLst/>
          </a:prstGeom>
        </p:spPr>
        <p:txBody>
          <a:bodyPr wrap="none">
            <a:spAutoFit/>
          </a:bodyPr>
          <a:lstStyle/>
          <a:p>
            <a:pPr algn="ctr"/>
            <a:r>
              <a:rPr lang="en-US" sz="4400" kern="0" dirty="0" smtClean="0">
                <a:solidFill>
                  <a:srgbClr val="000000"/>
                </a:solidFill>
                <a:latin typeface="Arial"/>
              </a:rPr>
              <a:t> </a:t>
            </a:r>
            <a:endParaRPr lang="en-US" dirty="0">
              <a:solidFill>
                <a:srgbClr val="000000"/>
              </a:solidFill>
            </a:endParaRPr>
          </a:p>
        </p:txBody>
      </p:sp>
      <p:sp>
        <p:nvSpPr>
          <p:cNvPr id="12" name="Rectangle 11"/>
          <p:cNvSpPr/>
          <p:nvPr/>
        </p:nvSpPr>
        <p:spPr>
          <a:xfrm>
            <a:off x="970688" y="437869"/>
            <a:ext cx="7050222" cy="523220"/>
          </a:xfrm>
          <a:prstGeom prst="rect">
            <a:avLst/>
          </a:prstGeom>
        </p:spPr>
        <p:txBody>
          <a:bodyPr wrap="square">
            <a:spAutoFit/>
          </a:bodyPr>
          <a:lstStyle/>
          <a:p>
            <a:pPr algn="ctr"/>
            <a:r>
              <a:rPr lang="en-US" sz="2800" dirty="0" smtClean="0">
                <a:solidFill>
                  <a:srgbClr val="000000"/>
                </a:solidFill>
              </a:rPr>
              <a:t>Performance by Teaching Method</a:t>
            </a:r>
            <a:endParaRPr lang="en-US" sz="28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36493955"/>
              </p:ext>
            </p:extLst>
          </p:nvPr>
        </p:nvGraphicFramePr>
        <p:xfrm>
          <a:off x="1144045" y="1006329"/>
          <a:ext cx="6078538" cy="1739900"/>
        </p:xfrm>
        <a:graphic>
          <a:graphicData uri="http://schemas.openxmlformats.org/presentationml/2006/ole">
            <mc:AlternateContent xmlns:mc="http://schemas.openxmlformats.org/markup-compatibility/2006">
              <mc:Choice xmlns:v="urn:schemas-microsoft-com:vml" Requires="v">
                <p:oleObj spid="_x0000_s7184" name="Document" r:id="rId5" imgW="6091402" imgH="1758551" progId="Word.Document.12">
                  <p:embed/>
                </p:oleObj>
              </mc:Choice>
              <mc:Fallback>
                <p:oleObj name="Document" r:id="rId5" imgW="6091402" imgH="1758551" progId="Word.Document.12">
                  <p:embed/>
                  <p:pic>
                    <p:nvPicPr>
                      <p:cNvPr id="0" name=""/>
                      <p:cNvPicPr/>
                      <p:nvPr/>
                    </p:nvPicPr>
                    <p:blipFill>
                      <a:blip r:embed="rId6"/>
                      <a:stretch>
                        <a:fillRect/>
                      </a:stretch>
                    </p:blipFill>
                    <p:spPr>
                      <a:xfrm>
                        <a:off x="1144045" y="1006329"/>
                        <a:ext cx="6078538" cy="1739900"/>
                      </a:xfrm>
                      <a:prstGeom prst="rect">
                        <a:avLst/>
                      </a:prstGeom>
                    </p:spPr>
                  </p:pic>
                </p:oleObj>
              </mc:Fallback>
            </mc:AlternateContent>
          </a:graphicData>
        </a:graphic>
      </p:graphicFrame>
      <p:pic>
        <p:nvPicPr>
          <p:cNvPr id="15" name="Picture 14"/>
          <p:cNvPicPr/>
          <p:nvPr/>
        </p:nvPicPr>
        <p:blipFill>
          <a:blip r:embed="rId7">
            <a:lum bright="-20000" contrast="20000"/>
            <a:extLst>
              <a:ext uri="{28A0092B-C50C-407E-A947-70E740481C1C}">
                <a14:useLocalDpi xmlns:a14="http://schemas.microsoft.com/office/drawing/2010/main" val="0"/>
              </a:ext>
            </a:extLst>
          </a:blip>
          <a:srcRect/>
          <a:stretch>
            <a:fillRect/>
          </a:stretch>
        </p:blipFill>
        <p:spPr bwMode="auto">
          <a:xfrm>
            <a:off x="466165" y="2667000"/>
            <a:ext cx="6553200" cy="4011886"/>
          </a:xfrm>
          <a:prstGeom prst="rect">
            <a:avLst/>
          </a:prstGeom>
          <a:noFill/>
          <a:ln w="28575">
            <a:solidFill>
              <a:schemeClr val="accent1">
                <a:lumMod val="75000"/>
              </a:schemeClr>
            </a:solidFill>
          </a:ln>
        </p:spPr>
      </p:pic>
    </p:spTree>
    <p:extLst>
      <p:ext uri="{BB962C8B-B14F-4D97-AF65-F5344CB8AC3E}">
        <p14:creationId xmlns:p14="http://schemas.microsoft.com/office/powerpoint/2010/main" val="275994136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7" name="Content Placeholder 6"/>
          <p:cNvSpPr>
            <a:spLocks noGrp="1"/>
          </p:cNvSpPr>
          <p:nvPr>
            <p:ph idx="1"/>
          </p:nvPr>
        </p:nvSpPr>
        <p:spPr>
          <a:xfrm>
            <a:off x="533400" y="1661082"/>
            <a:ext cx="7772400" cy="5030450"/>
          </a:xfrm>
        </p:spPr>
        <p:txBody>
          <a:bodyPr/>
          <a:lstStyle/>
          <a:p>
            <a:pPr marL="0" lvl="0" indent="0">
              <a:buNone/>
            </a:pPr>
            <a:r>
              <a:rPr lang="en-US" sz="2400" dirty="0">
                <a:solidFill>
                  <a:srgbClr val="000000"/>
                </a:solidFill>
              </a:rPr>
              <a:t>Q1: Working in learning teams enhanced my learning.</a:t>
            </a:r>
          </a:p>
          <a:p>
            <a:pPr marL="0" lvl="0" indent="0">
              <a:buNone/>
            </a:pPr>
            <a:r>
              <a:rPr lang="en-US" sz="2400" dirty="0" smtClean="0">
                <a:solidFill>
                  <a:srgbClr val="000000"/>
                </a:solidFill>
              </a:rPr>
              <a:t>Q2</a:t>
            </a:r>
            <a:r>
              <a:rPr lang="en-US" sz="2400" dirty="0">
                <a:solidFill>
                  <a:srgbClr val="000000"/>
                </a:solidFill>
              </a:rPr>
              <a:t>: Working in learning teams enhanced my ability to explain nursing rationale.</a:t>
            </a:r>
          </a:p>
          <a:p>
            <a:pPr marL="0" lvl="0" indent="0">
              <a:buNone/>
            </a:pPr>
            <a:r>
              <a:rPr lang="en-US" sz="2400" dirty="0" smtClean="0">
                <a:solidFill>
                  <a:srgbClr val="000000"/>
                </a:solidFill>
              </a:rPr>
              <a:t>Q3</a:t>
            </a:r>
            <a:r>
              <a:rPr lang="en-US" sz="2400" dirty="0">
                <a:solidFill>
                  <a:srgbClr val="000000"/>
                </a:solidFill>
              </a:rPr>
              <a:t>: I felt that the collaborative quiz helped to prepare me for the unit exam.</a:t>
            </a:r>
          </a:p>
          <a:p>
            <a:pPr marL="0" lvl="0" indent="0">
              <a:buNone/>
            </a:pPr>
            <a:r>
              <a:rPr lang="en-US" sz="2400" dirty="0" smtClean="0">
                <a:solidFill>
                  <a:srgbClr val="000000"/>
                </a:solidFill>
              </a:rPr>
              <a:t>Q4</a:t>
            </a:r>
            <a:r>
              <a:rPr lang="en-US" sz="2400" dirty="0">
                <a:solidFill>
                  <a:srgbClr val="000000"/>
                </a:solidFill>
              </a:rPr>
              <a:t>: Working in a team helped me enhance my conflict resolution skills when the group did not initially agree.</a:t>
            </a:r>
          </a:p>
          <a:p>
            <a:pPr marL="0" lvl="0" indent="0">
              <a:buNone/>
            </a:pPr>
            <a:r>
              <a:rPr lang="en-US" sz="2400" dirty="0" smtClean="0">
                <a:solidFill>
                  <a:srgbClr val="000000"/>
                </a:solidFill>
              </a:rPr>
              <a:t>Q5</a:t>
            </a:r>
            <a:r>
              <a:rPr lang="en-US" sz="2400" dirty="0">
                <a:solidFill>
                  <a:srgbClr val="000000"/>
                </a:solidFill>
              </a:rPr>
              <a:t>: Being assigned to a team helped me to work with individuals that I would not normally choose to work with.    </a:t>
            </a:r>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1066800" y="228600"/>
            <a:ext cx="7239000" cy="1446550"/>
          </a:xfrm>
          <a:prstGeom prst="rect">
            <a:avLst/>
          </a:prstGeom>
        </p:spPr>
        <p:txBody>
          <a:bodyPr wrap="square">
            <a:spAutoFit/>
          </a:bodyPr>
          <a:lstStyle/>
          <a:p>
            <a:pPr algn="ctr"/>
            <a:r>
              <a:rPr lang="en-US" sz="4400" kern="0" dirty="0">
                <a:solidFill>
                  <a:srgbClr val="000000"/>
                </a:solidFill>
                <a:latin typeface="Arial"/>
                <a:cs typeface="+mj-cs"/>
              </a:rPr>
              <a:t>Student Perceptions </a:t>
            </a:r>
            <a:br>
              <a:rPr lang="en-US" sz="4400" kern="0" dirty="0">
                <a:solidFill>
                  <a:srgbClr val="000000"/>
                </a:solidFill>
                <a:latin typeface="Arial"/>
                <a:cs typeface="+mj-cs"/>
              </a:rPr>
            </a:br>
            <a:r>
              <a:rPr lang="en-US" sz="4400" kern="0" dirty="0">
                <a:solidFill>
                  <a:srgbClr val="000000"/>
                </a:solidFill>
                <a:latin typeface="Arial"/>
                <a:cs typeface="+mj-cs"/>
              </a:rPr>
              <a:t>(5-point Likert Scale) </a:t>
            </a:r>
            <a:endParaRPr lang="en-US" dirty="0"/>
          </a:p>
        </p:txBody>
      </p:sp>
    </p:spTree>
    <p:extLst>
      <p:ext uri="{BB962C8B-B14F-4D97-AF65-F5344CB8AC3E}">
        <p14:creationId xmlns:p14="http://schemas.microsoft.com/office/powerpoint/2010/main" val="20980335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1066800" y="228600"/>
            <a:ext cx="7239000" cy="769441"/>
          </a:xfrm>
          <a:prstGeom prst="rect">
            <a:avLst/>
          </a:prstGeom>
        </p:spPr>
        <p:txBody>
          <a:bodyPr wrap="square">
            <a:spAutoFit/>
          </a:bodyPr>
          <a:lstStyle/>
          <a:p>
            <a:pPr algn="ctr"/>
            <a:r>
              <a:rPr lang="en-US" sz="4400" kern="0" dirty="0">
                <a:solidFill>
                  <a:srgbClr val="000000"/>
                </a:solidFill>
                <a:latin typeface="Arial"/>
                <a:cs typeface="+mj-cs"/>
              </a:rPr>
              <a:t>Student Perceptions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48926505"/>
              </p:ext>
            </p:extLst>
          </p:nvPr>
        </p:nvGraphicFramePr>
        <p:xfrm>
          <a:off x="-1295400" y="1295400"/>
          <a:ext cx="11581190" cy="4038600"/>
        </p:xfrm>
        <a:graphic>
          <a:graphicData uri="http://schemas.openxmlformats.org/presentationml/2006/ole">
            <mc:AlternateContent xmlns:mc="http://schemas.openxmlformats.org/markup-compatibility/2006">
              <mc:Choice xmlns:v="urn:schemas-microsoft-com:vml" Requires="v">
                <p:oleObj spid="_x0000_s4110" name="Document" r:id="rId5" imgW="6017704" imgH="2101902" progId="Word.Document.12">
                  <p:embed/>
                </p:oleObj>
              </mc:Choice>
              <mc:Fallback>
                <p:oleObj name="Document" r:id="rId5" imgW="6017704" imgH="2101902" progId="Word.Document.12">
                  <p:embed/>
                  <p:pic>
                    <p:nvPicPr>
                      <p:cNvPr id="0" name=""/>
                      <p:cNvPicPr/>
                      <p:nvPr/>
                    </p:nvPicPr>
                    <p:blipFill>
                      <a:blip r:embed="rId6"/>
                      <a:stretch>
                        <a:fillRect/>
                      </a:stretch>
                    </p:blipFill>
                    <p:spPr>
                      <a:xfrm>
                        <a:off x="-1295400" y="1295400"/>
                        <a:ext cx="11581190" cy="4038600"/>
                      </a:xfrm>
                      <a:prstGeom prst="rect">
                        <a:avLst/>
                      </a:prstGeom>
                    </p:spPr>
                  </p:pic>
                </p:oleObj>
              </mc:Fallback>
            </mc:AlternateContent>
          </a:graphicData>
        </a:graphic>
      </p:graphicFrame>
      <p:sp>
        <p:nvSpPr>
          <p:cNvPr id="6" name="Rectangle 5"/>
          <p:cNvSpPr/>
          <p:nvPr/>
        </p:nvSpPr>
        <p:spPr>
          <a:xfrm>
            <a:off x="533400" y="5105400"/>
            <a:ext cx="6096000" cy="369332"/>
          </a:xfrm>
          <a:prstGeom prst="rect">
            <a:avLst/>
          </a:prstGeom>
        </p:spPr>
        <p:txBody>
          <a:bodyPr wrap="square">
            <a:spAutoFit/>
          </a:bodyPr>
          <a:lstStyle/>
          <a:p>
            <a:r>
              <a:rPr lang="en-US" dirty="0"/>
              <a:t>*Score Test for the Proportional Odds Assumption</a:t>
            </a:r>
          </a:p>
        </p:txBody>
      </p:sp>
    </p:spTree>
    <p:extLst>
      <p:ext uri="{BB962C8B-B14F-4D97-AF65-F5344CB8AC3E}">
        <p14:creationId xmlns:p14="http://schemas.microsoft.com/office/powerpoint/2010/main" val="41591961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228600" y="304800"/>
            <a:ext cx="5410200" cy="1143000"/>
          </a:xfrm>
        </p:spPr>
        <p:txBody>
          <a:bodyPr/>
          <a:lstStyle/>
          <a:p>
            <a:pPr eaLnBrk="1" hangingPunct="1"/>
            <a:r>
              <a:rPr lang="en-US" sz="4000" dirty="0" smtClean="0">
                <a:solidFill>
                  <a:schemeClr val="accent2"/>
                </a:solidFill>
              </a:rPr>
              <a:t> </a:t>
            </a:r>
            <a:r>
              <a:rPr lang="en-US" sz="4000" b="1" dirty="0" smtClean="0">
                <a:solidFill>
                  <a:schemeClr val="accent2"/>
                </a:solidFill>
              </a:rPr>
              <a:t>Creighton University</a:t>
            </a:r>
          </a:p>
        </p:txBody>
      </p:sp>
      <p:sp>
        <p:nvSpPr>
          <p:cNvPr id="4" name="Content Placeholder 3"/>
          <p:cNvSpPr>
            <a:spLocks noGrp="1"/>
          </p:cNvSpPr>
          <p:nvPr>
            <p:ph idx="1"/>
          </p:nvPr>
        </p:nvSpPr>
        <p:spPr>
          <a:xfrm>
            <a:off x="0" y="1371600"/>
            <a:ext cx="5715000" cy="6172200"/>
          </a:xfrm>
        </p:spPr>
        <p:txBody>
          <a:bodyPr/>
          <a:lstStyle/>
          <a:p>
            <a:pPr eaLnBrk="1" hangingPunct="1"/>
            <a:r>
              <a:rPr lang="en-US" dirty="0" smtClean="0"/>
              <a:t>National Liberal Arts University</a:t>
            </a:r>
          </a:p>
          <a:p>
            <a:pPr eaLnBrk="1" hangingPunct="1">
              <a:spcBef>
                <a:spcPts val="0"/>
              </a:spcBef>
            </a:pPr>
            <a:r>
              <a:rPr lang="en-US" dirty="0" smtClean="0"/>
              <a:t>Private, Catholic, </a:t>
            </a:r>
          </a:p>
          <a:p>
            <a:pPr marL="0" indent="0" eaLnBrk="1" hangingPunct="1">
              <a:spcBef>
                <a:spcPts val="0"/>
              </a:spcBef>
              <a:buNone/>
            </a:pPr>
            <a:r>
              <a:rPr lang="en-US" dirty="0"/>
              <a:t> </a:t>
            </a:r>
            <a:r>
              <a:rPr lang="en-US" dirty="0" smtClean="0"/>
              <a:t>  Jesuit</a:t>
            </a:r>
          </a:p>
          <a:p>
            <a:pPr eaLnBrk="1" hangingPunct="1"/>
            <a:r>
              <a:rPr lang="en-US" dirty="0" smtClean="0"/>
              <a:t>8,019 total students</a:t>
            </a:r>
          </a:p>
          <a:p>
            <a:pPr lvl="1" eaLnBrk="1" hangingPunct="1"/>
            <a:r>
              <a:rPr lang="en-US" dirty="0" smtClean="0"/>
              <a:t>4,076 undergraduates</a:t>
            </a:r>
          </a:p>
          <a:p>
            <a:pPr lvl="1" eaLnBrk="1" hangingPunct="1"/>
            <a:r>
              <a:rPr lang="en-US" dirty="0" smtClean="0"/>
              <a:t>3,943 graduate and professional students</a:t>
            </a:r>
          </a:p>
          <a:p>
            <a:endParaRPr lang="en-US" dirty="0"/>
          </a:p>
        </p:txBody>
      </p:sp>
    </p:spTree>
    <p:extLst>
      <p:ext uri="{BB962C8B-B14F-4D97-AF65-F5344CB8AC3E}">
        <p14:creationId xmlns:p14="http://schemas.microsoft.com/office/powerpoint/2010/main" val="2131874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3" name="Rectangle 2"/>
          <p:cNvSpPr/>
          <p:nvPr/>
        </p:nvSpPr>
        <p:spPr>
          <a:xfrm>
            <a:off x="1066800" y="228600"/>
            <a:ext cx="7239000" cy="769441"/>
          </a:xfrm>
          <a:prstGeom prst="rect">
            <a:avLst/>
          </a:prstGeom>
        </p:spPr>
        <p:txBody>
          <a:bodyPr wrap="square">
            <a:spAutoFit/>
          </a:bodyPr>
          <a:lstStyle/>
          <a:p>
            <a:pPr algn="ctr"/>
            <a:r>
              <a:rPr lang="en-US" sz="4400" kern="0" dirty="0">
                <a:solidFill>
                  <a:srgbClr val="000000"/>
                </a:solidFill>
                <a:latin typeface="Arial"/>
                <a:cs typeface="+mj-cs"/>
              </a:rPr>
              <a:t>Student Perceptions </a:t>
            </a:r>
            <a:endParaRPr lang="en-US" dirty="0"/>
          </a:p>
        </p:txBody>
      </p:sp>
      <p:sp>
        <p:nvSpPr>
          <p:cNvPr id="6" name="Rectangle 5"/>
          <p:cNvSpPr/>
          <p:nvPr/>
        </p:nvSpPr>
        <p:spPr>
          <a:xfrm>
            <a:off x="533400" y="5105400"/>
            <a:ext cx="6096000" cy="1477328"/>
          </a:xfrm>
          <a:prstGeom prst="rect">
            <a:avLst/>
          </a:prstGeom>
        </p:spPr>
        <p:txBody>
          <a:bodyPr wrap="square">
            <a:spAutoFit/>
          </a:bodyPr>
          <a:lstStyle/>
          <a:p>
            <a:r>
              <a:rPr lang="en-US" dirty="0" smtClean="0"/>
              <a:t>*</a:t>
            </a:r>
            <a:r>
              <a:rPr lang="en-US" dirty="0"/>
              <a:t>Score Test for the Proportional Odds Assumption.  </a:t>
            </a:r>
            <a:endParaRPr lang="en-US" dirty="0" smtClean="0"/>
          </a:p>
          <a:p>
            <a:r>
              <a:rPr lang="en-US" dirty="0" smtClean="0"/>
              <a:t>**</a:t>
            </a:r>
            <a:r>
              <a:rPr lang="en-US" dirty="0"/>
              <a:t>Data was dichotomized into categories “favored” (Agree and Strongly Agree) and “Not Favored” (Neutral, Disagree, and Strongly Disagree); p-value is based on Fisher’s Exact Test</a:t>
            </a:r>
            <a:r>
              <a:rPr lang="en-US" dirty="0" smtClean="0"/>
              <a:t>.</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59846337"/>
              </p:ext>
            </p:extLst>
          </p:nvPr>
        </p:nvGraphicFramePr>
        <p:xfrm>
          <a:off x="-1219200" y="1302610"/>
          <a:ext cx="11370924" cy="3953278"/>
        </p:xfrm>
        <a:graphic>
          <a:graphicData uri="http://schemas.openxmlformats.org/presentationml/2006/ole">
            <mc:AlternateContent xmlns:mc="http://schemas.openxmlformats.org/markup-compatibility/2006">
              <mc:Choice xmlns:v="urn:schemas-microsoft-com:vml" Requires="v">
                <p:oleObj spid="_x0000_s5136" name="Document" r:id="rId5" imgW="6017704" imgH="2093976" progId="Word.Document.12">
                  <p:embed/>
                </p:oleObj>
              </mc:Choice>
              <mc:Fallback>
                <p:oleObj name="Document" r:id="rId5" imgW="6017704" imgH="2093976" progId="Word.Document.12">
                  <p:embed/>
                  <p:pic>
                    <p:nvPicPr>
                      <p:cNvPr id="0" name=""/>
                      <p:cNvPicPr/>
                      <p:nvPr/>
                    </p:nvPicPr>
                    <p:blipFill>
                      <a:blip r:embed="rId6"/>
                      <a:stretch>
                        <a:fillRect/>
                      </a:stretch>
                    </p:blipFill>
                    <p:spPr>
                      <a:xfrm>
                        <a:off x="-1219200" y="1302610"/>
                        <a:ext cx="11370924" cy="3953278"/>
                      </a:xfrm>
                      <a:prstGeom prst="rect">
                        <a:avLst/>
                      </a:prstGeom>
                    </p:spPr>
                  </p:pic>
                </p:oleObj>
              </mc:Fallback>
            </mc:AlternateContent>
          </a:graphicData>
        </a:graphic>
      </p:graphicFrame>
    </p:spTree>
    <p:extLst>
      <p:ext uri="{BB962C8B-B14F-4D97-AF65-F5344CB8AC3E}">
        <p14:creationId xmlns:p14="http://schemas.microsoft.com/office/powerpoint/2010/main" val="393234113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4" name="Content Placeholder 3"/>
          <p:cNvSpPr>
            <a:spLocks noGrp="1"/>
          </p:cNvSpPr>
          <p:nvPr>
            <p:ph idx="1"/>
          </p:nvPr>
        </p:nvSpPr>
        <p:spPr/>
        <p:txBody>
          <a:bodyPr/>
          <a:lstStyle/>
          <a:p>
            <a:pPr lvl="0"/>
            <a:r>
              <a:rPr lang="en-US" dirty="0">
                <a:solidFill>
                  <a:srgbClr val="000000"/>
                </a:solidFill>
              </a:rPr>
              <a:t>The best thing about working with learning teams during this unit was:</a:t>
            </a:r>
          </a:p>
          <a:p>
            <a:pPr lvl="0"/>
            <a:endParaRPr lang="en-US" dirty="0">
              <a:solidFill>
                <a:srgbClr val="000000"/>
              </a:solidFill>
            </a:endParaRPr>
          </a:p>
          <a:p>
            <a:pPr lvl="0"/>
            <a:r>
              <a:rPr lang="en-US" dirty="0">
                <a:solidFill>
                  <a:srgbClr val="000000"/>
                </a:solidFill>
              </a:rPr>
              <a:t>The worst thing about working with learning teams during this unit was: </a:t>
            </a:r>
          </a:p>
          <a:p>
            <a:endParaRPr lang="en-US" dirty="0"/>
          </a:p>
        </p:txBody>
      </p:sp>
      <p:sp>
        <p:nvSpPr>
          <p:cNvPr id="5" name="Rectangle 1"/>
          <p:cNvSpPr>
            <a:spLocks noChangeArrowheads="1"/>
          </p:cNvSpPr>
          <p:nvPr/>
        </p:nvSpPr>
        <p:spPr bwMode="auto">
          <a:xfrm>
            <a:off x="2273300" y="2390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smtClean="0">
              <a:solidFill>
                <a:srgbClr val="000000"/>
              </a:solidFill>
              <a:latin typeface="Arial" pitchFamily="34" charset="0"/>
              <a:cs typeface="Arial" pitchFamily="34" charset="0"/>
            </a:endParaRPr>
          </a:p>
        </p:txBody>
      </p:sp>
      <p:sp>
        <p:nvSpPr>
          <p:cNvPr id="6" name="Rectangle 5"/>
          <p:cNvSpPr/>
          <p:nvPr/>
        </p:nvSpPr>
        <p:spPr>
          <a:xfrm>
            <a:off x="990600" y="457200"/>
            <a:ext cx="7162800" cy="769441"/>
          </a:xfrm>
          <a:prstGeom prst="rect">
            <a:avLst/>
          </a:prstGeom>
        </p:spPr>
        <p:txBody>
          <a:bodyPr wrap="square">
            <a:spAutoFit/>
          </a:bodyPr>
          <a:lstStyle/>
          <a:p>
            <a:pPr algn="ctr"/>
            <a:r>
              <a:rPr lang="en-US" sz="4400" kern="0" dirty="0">
                <a:solidFill>
                  <a:srgbClr val="000000"/>
                </a:solidFill>
                <a:latin typeface="Arial"/>
                <a:cs typeface="+mj-cs"/>
              </a:rPr>
              <a:t>Qualitative Data</a:t>
            </a:r>
            <a:endParaRPr lang="en-US" dirty="0"/>
          </a:p>
        </p:txBody>
      </p:sp>
    </p:spTree>
    <p:extLst>
      <p:ext uri="{BB962C8B-B14F-4D97-AF65-F5344CB8AC3E}">
        <p14:creationId xmlns:p14="http://schemas.microsoft.com/office/powerpoint/2010/main" val="3188252086"/>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Learning</a:t>
            </a:r>
            <a:br>
              <a:rPr lang="en-US" dirty="0" smtClean="0"/>
            </a:br>
            <a:r>
              <a:rPr lang="en-US" dirty="0" smtClean="0"/>
              <a:t>Qualitative Data Themes</a:t>
            </a:r>
            <a:endParaRPr lang="en-US" dirty="0"/>
          </a:p>
        </p:txBody>
      </p:sp>
      <p:sp>
        <p:nvSpPr>
          <p:cNvPr id="3" name="Content Placeholder 2"/>
          <p:cNvSpPr>
            <a:spLocks noGrp="1"/>
          </p:cNvSpPr>
          <p:nvPr>
            <p:ph idx="1"/>
          </p:nvPr>
        </p:nvSpPr>
        <p:spPr/>
        <p:txBody>
          <a:bodyPr/>
          <a:lstStyle/>
          <a:p>
            <a:r>
              <a:rPr lang="en-US" dirty="0" smtClean="0"/>
              <a:t>Content</a:t>
            </a:r>
          </a:p>
          <a:p>
            <a:r>
              <a:rPr lang="en-US" dirty="0" smtClean="0"/>
              <a:t>Content Delivery</a:t>
            </a:r>
          </a:p>
          <a:p>
            <a:r>
              <a:rPr lang="en-US" dirty="0" smtClean="0"/>
              <a:t>Content Mastery</a:t>
            </a:r>
          </a:p>
          <a:p>
            <a:r>
              <a:rPr lang="en-US" dirty="0" smtClean="0"/>
              <a:t>Collaborative Learning</a:t>
            </a:r>
            <a:endParaRPr lang="en-US" dirty="0"/>
          </a:p>
        </p:txBody>
      </p:sp>
    </p:spTree>
    <p:extLst>
      <p:ext uri="{BB962C8B-B14F-4D97-AF65-F5344CB8AC3E}">
        <p14:creationId xmlns:p14="http://schemas.microsoft.com/office/powerpoint/2010/main" val="142674585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pPr marL="0" indent="0">
              <a:buNone/>
            </a:pPr>
            <a:r>
              <a:rPr lang="en-US" dirty="0" smtClean="0"/>
              <a:t>Explains </a:t>
            </a:r>
            <a:r>
              <a:rPr lang="en-US" dirty="0"/>
              <a:t>the value, impact and accuracy of the content delivered to students.</a:t>
            </a:r>
          </a:p>
          <a:p>
            <a:endParaRPr lang="en-US" dirty="0"/>
          </a:p>
        </p:txBody>
      </p:sp>
    </p:spTree>
    <p:extLst>
      <p:ext uri="{BB962C8B-B14F-4D97-AF65-F5344CB8AC3E}">
        <p14:creationId xmlns:p14="http://schemas.microsoft.com/office/powerpoint/2010/main" val="92500077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Sub-themes</a:t>
            </a:r>
            <a:endParaRPr lang="en-US" dirty="0"/>
          </a:p>
        </p:txBody>
      </p:sp>
      <p:sp>
        <p:nvSpPr>
          <p:cNvPr id="3" name="Content Placeholder 2"/>
          <p:cNvSpPr>
            <a:spLocks noGrp="1"/>
          </p:cNvSpPr>
          <p:nvPr>
            <p:ph idx="1"/>
          </p:nvPr>
        </p:nvSpPr>
        <p:spPr/>
        <p:txBody>
          <a:bodyPr/>
          <a:lstStyle/>
          <a:p>
            <a:r>
              <a:rPr lang="en-US" b="1" dirty="0"/>
              <a:t>Exam Content </a:t>
            </a:r>
            <a:r>
              <a:rPr lang="en-US" dirty="0"/>
              <a:t>- Content worthy of examination purposes.</a:t>
            </a:r>
          </a:p>
          <a:p>
            <a:r>
              <a:rPr lang="en-US" b="1" dirty="0"/>
              <a:t>Information Overload</a:t>
            </a:r>
            <a:r>
              <a:rPr lang="en-US" dirty="0"/>
              <a:t> – Excessive amount to material presented to class.</a:t>
            </a:r>
          </a:p>
          <a:p>
            <a:r>
              <a:rPr lang="en-US" b="1" dirty="0"/>
              <a:t>Accuracy of Information</a:t>
            </a:r>
            <a:r>
              <a:rPr lang="en-US" dirty="0"/>
              <a:t>- The correctness of information presented</a:t>
            </a:r>
          </a:p>
          <a:p>
            <a:endParaRPr lang="en-US" dirty="0"/>
          </a:p>
        </p:txBody>
      </p:sp>
    </p:spTree>
    <p:extLst>
      <p:ext uri="{BB962C8B-B14F-4D97-AF65-F5344CB8AC3E}">
        <p14:creationId xmlns:p14="http://schemas.microsoft.com/office/powerpoint/2010/main" val="180426244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a:t>
            </a:r>
            <a:endParaRPr lang="en-US" dirty="0"/>
          </a:p>
        </p:txBody>
      </p:sp>
      <p:sp>
        <p:nvSpPr>
          <p:cNvPr id="3" name="Content Placeholder 2"/>
          <p:cNvSpPr>
            <a:spLocks noGrp="1"/>
          </p:cNvSpPr>
          <p:nvPr>
            <p:ph idx="1"/>
          </p:nvPr>
        </p:nvSpPr>
        <p:spPr/>
        <p:txBody>
          <a:bodyPr/>
          <a:lstStyle/>
          <a:p>
            <a:pPr marL="0" indent="0">
              <a:buNone/>
            </a:pPr>
            <a:r>
              <a:rPr lang="en-US" dirty="0" smtClean="0"/>
              <a:t>Incorporates </a:t>
            </a:r>
            <a:r>
              <a:rPr lang="en-US" dirty="0"/>
              <a:t>a variety of methods and management of methods used to transmit (deliver) the curriculum material (content</a:t>
            </a:r>
            <a:r>
              <a:rPr lang="en-US" dirty="0" smtClean="0"/>
              <a:t>)</a:t>
            </a:r>
          </a:p>
          <a:p>
            <a:pPr lvl="1"/>
            <a:endParaRPr lang="en-US" dirty="0"/>
          </a:p>
        </p:txBody>
      </p:sp>
    </p:spTree>
    <p:extLst>
      <p:ext uri="{BB962C8B-B14F-4D97-AF65-F5344CB8AC3E}">
        <p14:creationId xmlns:p14="http://schemas.microsoft.com/office/powerpoint/2010/main" val="229068399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 Sub-themes</a:t>
            </a:r>
            <a:endParaRPr lang="en-US" dirty="0"/>
          </a:p>
        </p:txBody>
      </p:sp>
      <p:sp>
        <p:nvSpPr>
          <p:cNvPr id="3" name="Content Placeholder 2"/>
          <p:cNvSpPr>
            <a:spLocks noGrp="1"/>
          </p:cNvSpPr>
          <p:nvPr>
            <p:ph idx="1"/>
          </p:nvPr>
        </p:nvSpPr>
        <p:spPr>
          <a:xfrm>
            <a:off x="685800" y="1676400"/>
            <a:ext cx="7772400" cy="4114800"/>
          </a:xfrm>
        </p:spPr>
        <p:txBody>
          <a:bodyPr/>
          <a:lstStyle/>
          <a:p>
            <a:r>
              <a:rPr lang="en-US" sz="2400" b="1" dirty="0"/>
              <a:t>Logistics </a:t>
            </a:r>
            <a:r>
              <a:rPr lang="en-US" sz="2400" dirty="0"/>
              <a:t>– Includes instructor management of time, use of PowerPoint slides, acoustics, resources, facilitation and structure of lesson</a:t>
            </a:r>
          </a:p>
          <a:p>
            <a:r>
              <a:rPr lang="en-US" sz="2400" b="1" dirty="0"/>
              <a:t>Lecture-</a:t>
            </a:r>
            <a:r>
              <a:rPr lang="en-US" sz="2400" dirty="0"/>
              <a:t> Comparing collaborative learning with traditional lecture* </a:t>
            </a:r>
          </a:p>
          <a:p>
            <a:r>
              <a:rPr lang="en-US" sz="2400" b="1" dirty="0"/>
              <a:t>Active Learning</a:t>
            </a:r>
            <a:r>
              <a:rPr lang="en-US" sz="2400" dirty="0"/>
              <a:t>- A technique used whereby students are doing hands -on activities. Students talk/discuss in groups and group presents to class.  </a:t>
            </a:r>
          </a:p>
          <a:p>
            <a:r>
              <a:rPr lang="en-US" sz="2400" b="1" dirty="0"/>
              <a:t>Wiki</a:t>
            </a:r>
            <a:r>
              <a:rPr lang="en-US" sz="2400" dirty="0"/>
              <a:t>- A technique used whereby students post information to an online site. </a:t>
            </a:r>
          </a:p>
          <a:p>
            <a:pPr lvl="0"/>
            <a:r>
              <a:rPr lang="en-US" sz="2400" dirty="0"/>
              <a:t>+ for lecture is – for collaborative learning</a:t>
            </a:r>
          </a:p>
          <a:p>
            <a:endParaRPr lang="en-US" dirty="0"/>
          </a:p>
        </p:txBody>
      </p:sp>
    </p:spTree>
    <p:extLst>
      <p:ext uri="{BB962C8B-B14F-4D97-AF65-F5344CB8AC3E}">
        <p14:creationId xmlns:p14="http://schemas.microsoft.com/office/powerpoint/2010/main" val="341632281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Mastery</a:t>
            </a:r>
            <a:endParaRPr lang="en-US" dirty="0"/>
          </a:p>
        </p:txBody>
      </p:sp>
      <p:sp>
        <p:nvSpPr>
          <p:cNvPr id="3" name="Content Placeholder 2"/>
          <p:cNvSpPr>
            <a:spLocks noGrp="1"/>
          </p:cNvSpPr>
          <p:nvPr>
            <p:ph idx="1"/>
          </p:nvPr>
        </p:nvSpPr>
        <p:spPr/>
        <p:txBody>
          <a:bodyPr/>
          <a:lstStyle/>
          <a:p>
            <a:pPr marL="0" indent="0">
              <a:buNone/>
            </a:pPr>
            <a:r>
              <a:rPr lang="en-US" dirty="0" smtClean="0"/>
              <a:t>Refers </a:t>
            </a:r>
            <a:r>
              <a:rPr lang="en-US" dirty="0"/>
              <a:t>to student ability to learn independently, understand and apply material and critically </a:t>
            </a:r>
            <a:r>
              <a:rPr lang="en-US" dirty="0" smtClean="0"/>
              <a:t>think</a:t>
            </a:r>
            <a:endParaRPr lang="en-US" dirty="0"/>
          </a:p>
          <a:p>
            <a:endParaRPr lang="en-US" dirty="0"/>
          </a:p>
        </p:txBody>
      </p:sp>
    </p:spTree>
    <p:extLst>
      <p:ext uri="{BB962C8B-B14F-4D97-AF65-F5344CB8AC3E}">
        <p14:creationId xmlns:p14="http://schemas.microsoft.com/office/powerpoint/2010/main" val="280948016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Mastery Sub-themes</a:t>
            </a:r>
            <a:endParaRPr lang="en-US" dirty="0"/>
          </a:p>
        </p:txBody>
      </p:sp>
      <p:sp>
        <p:nvSpPr>
          <p:cNvPr id="3" name="Content Placeholder 2"/>
          <p:cNvSpPr>
            <a:spLocks noGrp="1"/>
          </p:cNvSpPr>
          <p:nvPr>
            <p:ph idx="1"/>
          </p:nvPr>
        </p:nvSpPr>
        <p:spPr/>
        <p:txBody>
          <a:bodyPr/>
          <a:lstStyle/>
          <a:p>
            <a:r>
              <a:rPr lang="en-US" b="1" dirty="0"/>
              <a:t>Independent Learning</a:t>
            </a:r>
            <a:r>
              <a:rPr lang="en-US" dirty="0"/>
              <a:t> – The ability to self regulate learning.  </a:t>
            </a:r>
          </a:p>
          <a:p>
            <a:r>
              <a:rPr lang="en-US" b="1" dirty="0"/>
              <a:t>Learning </a:t>
            </a:r>
            <a:r>
              <a:rPr lang="en-US" dirty="0"/>
              <a:t>– The effect of this study’s teaching strategies on student understanding.    </a:t>
            </a:r>
          </a:p>
          <a:p>
            <a:r>
              <a:rPr lang="en-US" b="1" dirty="0"/>
              <a:t>Critical Thinking</a:t>
            </a:r>
            <a:r>
              <a:rPr lang="en-US" dirty="0"/>
              <a:t> – Problem solving skills</a:t>
            </a:r>
          </a:p>
        </p:txBody>
      </p:sp>
    </p:spTree>
    <p:extLst>
      <p:ext uri="{BB962C8B-B14F-4D97-AF65-F5344CB8AC3E}">
        <p14:creationId xmlns:p14="http://schemas.microsoft.com/office/powerpoint/2010/main" val="4233033171"/>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Learning</a:t>
            </a:r>
            <a:endParaRPr lang="en-US" dirty="0"/>
          </a:p>
        </p:txBody>
      </p:sp>
      <p:sp>
        <p:nvSpPr>
          <p:cNvPr id="3" name="Content Placeholder 2"/>
          <p:cNvSpPr>
            <a:spLocks noGrp="1"/>
          </p:cNvSpPr>
          <p:nvPr>
            <p:ph idx="1"/>
          </p:nvPr>
        </p:nvSpPr>
        <p:spPr/>
        <p:txBody>
          <a:bodyPr/>
          <a:lstStyle/>
          <a:p>
            <a:pPr marL="0" indent="0">
              <a:buNone/>
            </a:pPr>
            <a:r>
              <a:rPr lang="en-US" dirty="0" smtClean="0"/>
              <a:t>Includes </a:t>
            </a:r>
            <a:r>
              <a:rPr lang="en-US" dirty="0"/>
              <a:t>social interdependence, different perspectives and interpersonal </a:t>
            </a:r>
            <a:r>
              <a:rPr lang="en-US" dirty="0" smtClean="0"/>
              <a:t>skills</a:t>
            </a:r>
            <a:endParaRPr lang="en-US" dirty="0"/>
          </a:p>
          <a:p>
            <a:endParaRPr lang="en-US" dirty="0"/>
          </a:p>
        </p:txBody>
      </p:sp>
    </p:spTree>
    <p:extLst>
      <p:ext uri="{BB962C8B-B14F-4D97-AF65-F5344CB8AC3E}">
        <p14:creationId xmlns:p14="http://schemas.microsoft.com/office/powerpoint/2010/main" val="404676554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22325" y="1870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endParaRPr lang="en-US" dirty="0">
              <a:solidFill>
                <a:srgbClr val="000000"/>
              </a:solidFill>
            </a:endParaRPr>
          </a:p>
        </p:txBody>
      </p:sp>
      <p:sp>
        <p:nvSpPr>
          <p:cNvPr id="6147" name="Text Box 8"/>
          <p:cNvSpPr txBox="1">
            <a:spLocks noChangeArrowheads="1"/>
          </p:cNvSpPr>
          <p:nvPr/>
        </p:nvSpPr>
        <p:spPr bwMode="auto">
          <a:xfrm>
            <a:off x="0" y="790575"/>
            <a:ext cx="5562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algn="ctr" eaLnBrk="0" hangingPunct="0">
              <a:spcBef>
                <a:spcPct val="50000"/>
              </a:spcBef>
            </a:pPr>
            <a:r>
              <a:rPr lang="en-US" sz="4400" dirty="0">
                <a:solidFill>
                  <a:srgbClr val="333399"/>
                </a:solidFill>
                <a:latin typeface="Arial" charset="0"/>
              </a:rPr>
              <a:t>Three Undergraduate Divisions</a:t>
            </a:r>
          </a:p>
        </p:txBody>
      </p:sp>
      <p:sp>
        <p:nvSpPr>
          <p:cNvPr id="6148" name="Text Box 9"/>
          <p:cNvSpPr txBox="1">
            <a:spLocks noChangeArrowheads="1"/>
          </p:cNvSpPr>
          <p:nvPr/>
        </p:nvSpPr>
        <p:spPr bwMode="auto">
          <a:xfrm>
            <a:off x="1143000" y="2514600"/>
            <a:ext cx="5562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buClr>
                <a:srgbClr val="333399"/>
              </a:buClr>
              <a:buFont typeface="Wingdings" pitchFamily="2" charset="2"/>
              <a:buChar char="n"/>
            </a:pPr>
            <a:r>
              <a:rPr lang="en-US" sz="2400" dirty="0">
                <a:solidFill>
                  <a:srgbClr val="000000"/>
                </a:solidFill>
                <a:latin typeface="Arial" charset="0"/>
              </a:rPr>
              <a:t>     College of Arts &amp; Sciences </a:t>
            </a:r>
          </a:p>
          <a:p>
            <a:pPr eaLnBrk="0" hangingPunct="0">
              <a:buClr>
                <a:srgbClr val="333399"/>
              </a:buClr>
              <a:buFont typeface="Wingdings" pitchFamily="2" charset="2"/>
              <a:buChar char="n"/>
            </a:pPr>
            <a:endParaRPr lang="en-US" sz="2400" dirty="0">
              <a:solidFill>
                <a:srgbClr val="000000"/>
              </a:solidFill>
              <a:latin typeface="Arial" charset="0"/>
            </a:endParaRPr>
          </a:p>
          <a:p>
            <a:pPr eaLnBrk="0" hangingPunct="0">
              <a:buClr>
                <a:srgbClr val="333399"/>
              </a:buClr>
              <a:buFont typeface="Wingdings" pitchFamily="2" charset="2"/>
              <a:buChar char="n"/>
            </a:pPr>
            <a:r>
              <a:rPr lang="en-US" sz="2400" dirty="0">
                <a:solidFill>
                  <a:srgbClr val="000000"/>
                </a:solidFill>
                <a:latin typeface="Arial" charset="0"/>
              </a:rPr>
              <a:t>     College of Business</a:t>
            </a:r>
          </a:p>
          <a:p>
            <a:pPr eaLnBrk="0" hangingPunct="0">
              <a:buClr>
                <a:srgbClr val="333399"/>
              </a:buClr>
              <a:buFont typeface="Wingdings" pitchFamily="2" charset="2"/>
              <a:buChar char="n"/>
            </a:pPr>
            <a:endParaRPr lang="en-US" sz="2400" dirty="0">
              <a:solidFill>
                <a:srgbClr val="000000"/>
              </a:solidFill>
              <a:latin typeface="Arial" charset="0"/>
            </a:endParaRPr>
          </a:p>
          <a:p>
            <a:pPr eaLnBrk="0" hangingPunct="0">
              <a:buClr>
                <a:srgbClr val="333399"/>
              </a:buClr>
              <a:buFont typeface="Wingdings" pitchFamily="2" charset="2"/>
              <a:buChar char="n"/>
            </a:pPr>
            <a:r>
              <a:rPr lang="en-US" sz="2400" dirty="0">
                <a:solidFill>
                  <a:srgbClr val="000000"/>
                </a:solidFill>
                <a:latin typeface="Arial" charset="0"/>
              </a:rPr>
              <a:t>     </a:t>
            </a:r>
            <a:r>
              <a:rPr lang="en-US" sz="2400" dirty="0" smtClean="0">
                <a:solidFill>
                  <a:srgbClr val="000000"/>
                </a:solidFill>
                <a:latin typeface="Arial" charset="0"/>
              </a:rPr>
              <a:t>College </a:t>
            </a:r>
            <a:r>
              <a:rPr lang="en-US" sz="2400" dirty="0">
                <a:solidFill>
                  <a:srgbClr val="000000"/>
                </a:solidFill>
                <a:latin typeface="Arial" charset="0"/>
              </a:rPr>
              <a:t>of Nursing</a:t>
            </a:r>
          </a:p>
          <a:p>
            <a:pPr eaLnBrk="0" hangingPunct="0">
              <a:spcBef>
                <a:spcPct val="50000"/>
              </a:spcBef>
            </a:pPr>
            <a:endParaRPr lang="en-US" sz="2400" dirty="0">
              <a:solidFill>
                <a:srgbClr val="000000"/>
              </a:solidFill>
              <a:latin typeface="Arial" charset="0"/>
            </a:endParaRPr>
          </a:p>
        </p:txBody>
      </p:sp>
    </p:spTree>
    <p:extLst>
      <p:ext uri="{BB962C8B-B14F-4D97-AF65-F5344CB8AC3E}">
        <p14:creationId xmlns:p14="http://schemas.microsoft.com/office/powerpoint/2010/main" val="243817482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Learning: </a:t>
            </a:r>
            <a:br>
              <a:rPr lang="en-US" dirty="0" smtClean="0"/>
            </a:br>
            <a:r>
              <a:rPr lang="en-US" dirty="0" smtClean="0"/>
              <a:t>Sub-themes</a:t>
            </a:r>
            <a:endParaRPr lang="en-US" dirty="0"/>
          </a:p>
        </p:txBody>
      </p:sp>
      <p:sp>
        <p:nvSpPr>
          <p:cNvPr id="3" name="Content Placeholder 2"/>
          <p:cNvSpPr>
            <a:spLocks noGrp="1"/>
          </p:cNvSpPr>
          <p:nvPr>
            <p:ph idx="1"/>
          </p:nvPr>
        </p:nvSpPr>
        <p:spPr/>
        <p:txBody>
          <a:bodyPr/>
          <a:lstStyle/>
          <a:p>
            <a:r>
              <a:rPr lang="en-US" b="1" dirty="0"/>
              <a:t>Social Interdependence</a:t>
            </a:r>
            <a:r>
              <a:rPr lang="en-US" dirty="0"/>
              <a:t> – A group with a shared goal, work together for the overall success of the group. (Johnson, 1999)</a:t>
            </a:r>
          </a:p>
          <a:p>
            <a:r>
              <a:rPr lang="en-US" b="1" dirty="0"/>
              <a:t>Different Perspectives</a:t>
            </a:r>
            <a:r>
              <a:rPr lang="en-US" dirty="0"/>
              <a:t> – Variety of viewpoints regarding the same concept</a:t>
            </a:r>
          </a:p>
          <a:p>
            <a:r>
              <a:rPr lang="en-US" b="1" dirty="0"/>
              <a:t>Interpersonal Skills</a:t>
            </a:r>
            <a:r>
              <a:rPr lang="en-US" dirty="0"/>
              <a:t> – Skills needed to build relationships with </a:t>
            </a:r>
            <a:r>
              <a:rPr lang="en-US" dirty="0" smtClean="0"/>
              <a:t>others</a:t>
            </a:r>
            <a:endParaRPr lang="en-US" dirty="0"/>
          </a:p>
        </p:txBody>
      </p:sp>
    </p:spTree>
    <p:extLst>
      <p:ext uri="{BB962C8B-B14F-4D97-AF65-F5344CB8AC3E}">
        <p14:creationId xmlns:p14="http://schemas.microsoft.com/office/powerpoint/2010/main" val="818377945"/>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2010: Pilot-Content</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Accuracy of Information:</a:t>
            </a:r>
          </a:p>
          <a:p>
            <a:pPr lvl="2"/>
            <a:r>
              <a:rPr lang="en-US" dirty="0" smtClean="0"/>
              <a:t>“Clarifying all the questions I had.”</a:t>
            </a:r>
          </a:p>
          <a:p>
            <a:r>
              <a:rPr lang="en-US" dirty="0"/>
              <a:t>Negative: </a:t>
            </a:r>
          </a:p>
          <a:p>
            <a:pPr lvl="1"/>
            <a:r>
              <a:rPr lang="en-US" dirty="0"/>
              <a:t>Exam Content:</a:t>
            </a:r>
          </a:p>
          <a:p>
            <a:pPr lvl="2"/>
            <a:r>
              <a:rPr lang="en-US" dirty="0"/>
              <a:t>“Not knowing exactly what I needed to know.”</a:t>
            </a:r>
          </a:p>
          <a:p>
            <a:pPr lvl="2"/>
            <a:endParaRPr lang="en-US" dirty="0" smtClean="0"/>
          </a:p>
        </p:txBody>
      </p:sp>
    </p:spTree>
    <p:extLst>
      <p:ext uri="{BB962C8B-B14F-4D97-AF65-F5344CB8AC3E}">
        <p14:creationId xmlns:p14="http://schemas.microsoft.com/office/powerpoint/2010/main" val="404388877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2010: </a:t>
            </a:r>
            <a:br>
              <a:rPr lang="en-US" dirty="0" smtClean="0"/>
            </a:br>
            <a:r>
              <a:rPr lang="en-US" dirty="0" smtClean="0"/>
              <a:t>Content Delivery </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Active Learning:</a:t>
            </a:r>
          </a:p>
          <a:p>
            <a:pPr lvl="2"/>
            <a:r>
              <a:rPr lang="en-US" dirty="0" smtClean="0"/>
              <a:t>“It </a:t>
            </a:r>
            <a:r>
              <a:rPr lang="en-US" dirty="0"/>
              <a:t>was more active and hands-on learning which was very </a:t>
            </a:r>
            <a:r>
              <a:rPr lang="en-US" dirty="0" smtClean="0"/>
              <a:t>beneficial.”</a:t>
            </a:r>
          </a:p>
          <a:p>
            <a:r>
              <a:rPr lang="en-US" dirty="0" smtClean="0"/>
              <a:t>Negative:</a:t>
            </a:r>
          </a:p>
          <a:p>
            <a:pPr lvl="1"/>
            <a:r>
              <a:rPr lang="en-US" dirty="0" smtClean="0"/>
              <a:t>Logistics:</a:t>
            </a:r>
          </a:p>
          <a:p>
            <a:pPr lvl="2"/>
            <a:r>
              <a:rPr lang="en-US" dirty="0" smtClean="0"/>
              <a:t>“We </a:t>
            </a:r>
            <a:r>
              <a:rPr lang="en-US" dirty="0"/>
              <a:t>had to print the power point two times and it was hard to write down notes in class and I wasn’t able to keep focused during class</a:t>
            </a:r>
            <a:r>
              <a:rPr lang="en-US" dirty="0" smtClean="0"/>
              <a:t>.”</a:t>
            </a:r>
            <a:endParaRPr lang="en-US" dirty="0"/>
          </a:p>
          <a:p>
            <a:pPr lvl="2"/>
            <a:endParaRPr lang="en-US" dirty="0"/>
          </a:p>
        </p:txBody>
      </p:sp>
    </p:spTree>
    <p:extLst>
      <p:ext uri="{BB962C8B-B14F-4D97-AF65-F5344CB8AC3E}">
        <p14:creationId xmlns:p14="http://schemas.microsoft.com/office/powerpoint/2010/main" val="3939546322"/>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2010: </a:t>
            </a:r>
            <a:br>
              <a:rPr lang="en-US" dirty="0" smtClean="0"/>
            </a:br>
            <a:r>
              <a:rPr lang="en-US" dirty="0" smtClean="0"/>
              <a:t>Content Mastery</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Learning: “Helped </a:t>
            </a:r>
            <a:r>
              <a:rPr lang="en-US" dirty="0"/>
              <a:t>me think through issues, not just memorize </a:t>
            </a:r>
            <a:r>
              <a:rPr lang="en-US" dirty="0" smtClean="0"/>
              <a:t>slides.”</a:t>
            </a:r>
          </a:p>
          <a:p>
            <a:pPr lvl="1"/>
            <a:endParaRPr lang="en-US" dirty="0"/>
          </a:p>
          <a:p>
            <a:r>
              <a:rPr lang="en-US" dirty="0" smtClean="0"/>
              <a:t>Negative:</a:t>
            </a:r>
          </a:p>
          <a:p>
            <a:pPr lvl="1"/>
            <a:r>
              <a:rPr lang="en-US" dirty="0" smtClean="0"/>
              <a:t>Independent Learning: “I </a:t>
            </a:r>
            <a:r>
              <a:rPr lang="en-US" dirty="0"/>
              <a:t>had to teach myself</a:t>
            </a:r>
            <a:r>
              <a:rPr lang="en-US" dirty="0" smtClean="0"/>
              <a:t>.”</a:t>
            </a:r>
            <a:endParaRPr lang="en-US" dirty="0"/>
          </a:p>
          <a:p>
            <a:pPr lvl="1"/>
            <a:endParaRPr lang="en-US" dirty="0" smtClean="0"/>
          </a:p>
          <a:p>
            <a:pPr lvl="1"/>
            <a:endParaRPr lang="en-US" dirty="0"/>
          </a:p>
        </p:txBody>
      </p:sp>
    </p:spTree>
    <p:extLst>
      <p:ext uri="{BB962C8B-B14F-4D97-AF65-F5344CB8AC3E}">
        <p14:creationId xmlns:p14="http://schemas.microsoft.com/office/powerpoint/2010/main" val="342114259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2010:</a:t>
            </a:r>
            <a:br>
              <a:rPr lang="en-US" dirty="0" smtClean="0"/>
            </a:br>
            <a:r>
              <a:rPr lang="en-US" dirty="0" smtClean="0"/>
              <a:t>Collaborative Learning</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Social Interdependence: </a:t>
            </a:r>
          </a:p>
          <a:p>
            <a:pPr lvl="2"/>
            <a:r>
              <a:rPr lang="en-US" dirty="0" smtClean="0"/>
              <a:t>“</a:t>
            </a:r>
            <a:r>
              <a:rPr lang="en-US" dirty="0"/>
              <a:t>Being held responsible for being prepared for class because if I wasn’t prepared I’d let down my whole team</a:t>
            </a:r>
            <a:r>
              <a:rPr lang="en-US" dirty="0" smtClean="0"/>
              <a:t>.”</a:t>
            </a:r>
          </a:p>
          <a:p>
            <a:r>
              <a:rPr lang="en-US" dirty="0" smtClean="0"/>
              <a:t>Negative:</a:t>
            </a:r>
          </a:p>
          <a:p>
            <a:pPr lvl="1"/>
            <a:r>
              <a:rPr lang="en-US" dirty="0" smtClean="0"/>
              <a:t>Social Interdependence:</a:t>
            </a:r>
          </a:p>
          <a:p>
            <a:pPr lvl="2"/>
            <a:r>
              <a:rPr lang="en-US" dirty="0" smtClean="0"/>
              <a:t>“</a:t>
            </a:r>
            <a:r>
              <a:rPr lang="en-US" dirty="0"/>
              <a:t>Some members worked to answer problems more than others, so work distribution wasn’t even.</a:t>
            </a:r>
          </a:p>
          <a:p>
            <a:pPr lvl="2"/>
            <a:endParaRPr lang="en-US" dirty="0"/>
          </a:p>
        </p:txBody>
      </p:sp>
    </p:spTree>
    <p:extLst>
      <p:ext uri="{BB962C8B-B14F-4D97-AF65-F5344CB8AC3E}">
        <p14:creationId xmlns:p14="http://schemas.microsoft.com/office/powerpoint/2010/main" val="301331284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Spring 2012:</a:t>
            </a:r>
            <a:br>
              <a:rPr lang="en-US" dirty="0" smtClean="0"/>
            </a:br>
            <a:r>
              <a:rPr lang="en-US" dirty="0" smtClean="0"/>
              <a:t>Content</a:t>
            </a:r>
            <a:endParaRPr lang="en-US" dirty="0"/>
          </a:p>
        </p:txBody>
      </p:sp>
      <p:sp>
        <p:nvSpPr>
          <p:cNvPr id="3" name="Content Placeholder 2"/>
          <p:cNvSpPr>
            <a:spLocks noGrp="1"/>
          </p:cNvSpPr>
          <p:nvPr>
            <p:ph idx="1"/>
          </p:nvPr>
        </p:nvSpPr>
        <p:spPr/>
        <p:txBody>
          <a:bodyPr/>
          <a:lstStyle/>
          <a:p>
            <a:r>
              <a:rPr lang="en-US" dirty="0" smtClean="0"/>
              <a:t>Positive: None </a:t>
            </a:r>
          </a:p>
          <a:p>
            <a:endParaRPr lang="en-US" dirty="0"/>
          </a:p>
          <a:p>
            <a:r>
              <a:rPr lang="en-US" dirty="0" smtClean="0"/>
              <a:t>Negative:</a:t>
            </a:r>
          </a:p>
          <a:p>
            <a:pPr lvl="1"/>
            <a:r>
              <a:rPr lang="en-US" dirty="0" smtClean="0"/>
              <a:t>Exam Content:</a:t>
            </a:r>
          </a:p>
          <a:p>
            <a:pPr lvl="2"/>
            <a:r>
              <a:rPr lang="en-US" dirty="0" smtClean="0"/>
              <a:t>“</a:t>
            </a:r>
            <a:r>
              <a:rPr lang="en-US" dirty="0"/>
              <a:t>When the collaborative learning moves too fast and doesn’t give us a good idea or what to focus on for the exam</a:t>
            </a:r>
            <a:r>
              <a:rPr lang="en-US" dirty="0" smtClean="0"/>
              <a:t>.”  </a:t>
            </a:r>
            <a:endParaRPr lang="en-US" dirty="0"/>
          </a:p>
        </p:txBody>
      </p:sp>
    </p:spTree>
    <p:extLst>
      <p:ext uri="{BB962C8B-B14F-4D97-AF65-F5344CB8AC3E}">
        <p14:creationId xmlns:p14="http://schemas.microsoft.com/office/powerpoint/2010/main" val="1595629621"/>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ANC Spring 2012:</a:t>
            </a:r>
            <a:br>
              <a:rPr lang="en-US" dirty="0" smtClean="0"/>
            </a:br>
            <a:r>
              <a:rPr lang="en-US" dirty="0" smtClean="0"/>
              <a:t>Content Delivery</a:t>
            </a:r>
            <a:endParaRPr lang="en-US" dirty="0"/>
          </a:p>
        </p:txBody>
      </p:sp>
      <p:sp>
        <p:nvSpPr>
          <p:cNvPr id="3" name="Content Placeholder 2"/>
          <p:cNvSpPr>
            <a:spLocks noGrp="1"/>
          </p:cNvSpPr>
          <p:nvPr>
            <p:ph idx="1"/>
          </p:nvPr>
        </p:nvSpPr>
        <p:spPr>
          <a:xfrm>
            <a:off x="685800" y="1676400"/>
            <a:ext cx="7772400" cy="4114800"/>
          </a:xfrm>
        </p:spPr>
        <p:txBody>
          <a:bodyPr/>
          <a:lstStyle/>
          <a:p>
            <a:r>
              <a:rPr lang="en-US" sz="2400" dirty="0" smtClean="0"/>
              <a:t>Positive:</a:t>
            </a:r>
          </a:p>
          <a:p>
            <a:pPr lvl="1"/>
            <a:r>
              <a:rPr lang="en-US" sz="2400" dirty="0" smtClean="0"/>
              <a:t>Active Learning:</a:t>
            </a:r>
          </a:p>
          <a:p>
            <a:pPr lvl="2"/>
            <a:r>
              <a:rPr lang="en-US" dirty="0" smtClean="0"/>
              <a:t>“Working </a:t>
            </a:r>
            <a:r>
              <a:rPr lang="en-US" dirty="0"/>
              <a:t>through the scenarios and explaining answers to the class really helped solidify the information for me. Talking through the scenarios and questions was super </a:t>
            </a:r>
            <a:r>
              <a:rPr lang="en-US" dirty="0" smtClean="0"/>
              <a:t>beneficial.”</a:t>
            </a:r>
          </a:p>
          <a:p>
            <a:r>
              <a:rPr lang="en-US" sz="2400" dirty="0" smtClean="0"/>
              <a:t>Negative:</a:t>
            </a:r>
          </a:p>
          <a:p>
            <a:pPr lvl="1"/>
            <a:r>
              <a:rPr lang="en-US" sz="2400" dirty="0" smtClean="0"/>
              <a:t>Lecture:</a:t>
            </a:r>
          </a:p>
          <a:p>
            <a:pPr lvl="2"/>
            <a:r>
              <a:rPr lang="en-US" dirty="0" smtClean="0"/>
              <a:t>“</a:t>
            </a:r>
            <a:r>
              <a:rPr lang="en-US" dirty="0"/>
              <a:t>Sometimes I had a hard time following the lectures compared to when we have a power point </a:t>
            </a:r>
            <a:r>
              <a:rPr lang="en-US" dirty="0" smtClean="0"/>
              <a:t>lecture.”</a:t>
            </a:r>
            <a:endParaRPr lang="en-US" dirty="0"/>
          </a:p>
          <a:p>
            <a:pPr lvl="2"/>
            <a:endParaRPr lang="en-US" dirty="0" smtClean="0"/>
          </a:p>
          <a:p>
            <a:pPr lvl="2"/>
            <a:endParaRPr lang="en-US" dirty="0"/>
          </a:p>
        </p:txBody>
      </p:sp>
    </p:spTree>
    <p:extLst>
      <p:ext uri="{BB962C8B-B14F-4D97-AF65-F5344CB8AC3E}">
        <p14:creationId xmlns:p14="http://schemas.microsoft.com/office/powerpoint/2010/main" val="373511883"/>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Spring 2012:</a:t>
            </a:r>
            <a:br>
              <a:rPr lang="en-US" dirty="0" smtClean="0"/>
            </a:br>
            <a:r>
              <a:rPr lang="en-US" dirty="0" smtClean="0"/>
              <a:t>Content Mastery</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Critical Thinking: </a:t>
            </a:r>
          </a:p>
          <a:p>
            <a:pPr lvl="2"/>
            <a:r>
              <a:rPr lang="en-US" dirty="0" smtClean="0"/>
              <a:t>“</a:t>
            </a:r>
            <a:r>
              <a:rPr lang="en-US" dirty="0"/>
              <a:t>The ability to problem solve.</a:t>
            </a:r>
          </a:p>
          <a:p>
            <a:endParaRPr lang="en-US" dirty="0" smtClean="0"/>
          </a:p>
          <a:p>
            <a:r>
              <a:rPr lang="en-US" dirty="0" smtClean="0"/>
              <a:t>Negative:</a:t>
            </a:r>
          </a:p>
          <a:p>
            <a:endParaRPr lang="en-US" dirty="0"/>
          </a:p>
        </p:txBody>
      </p:sp>
    </p:spTree>
    <p:extLst>
      <p:ext uri="{BB962C8B-B14F-4D97-AF65-F5344CB8AC3E}">
        <p14:creationId xmlns:p14="http://schemas.microsoft.com/office/powerpoint/2010/main" val="387558998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Spring 2012:</a:t>
            </a:r>
            <a:br>
              <a:rPr lang="en-US" dirty="0" smtClean="0"/>
            </a:br>
            <a:r>
              <a:rPr lang="en-US" dirty="0" smtClean="0"/>
              <a:t>Collaborative Learning</a:t>
            </a:r>
            <a:endParaRPr lang="en-US" dirty="0"/>
          </a:p>
        </p:txBody>
      </p:sp>
      <p:sp>
        <p:nvSpPr>
          <p:cNvPr id="3" name="Content Placeholder 2"/>
          <p:cNvSpPr>
            <a:spLocks noGrp="1"/>
          </p:cNvSpPr>
          <p:nvPr>
            <p:ph idx="1"/>
          </p:nvPr>
        </p:nvSpPr>
        <p:spPr/>
        <p:txBody>
          <a:bodyPr/>
          <a:lstStyle/>
          <a:p>
            <a:r>
              <a:rPr lang="en-US" dirty="0" smtClean="0"/>
              <a:t>Positive: </a:t>
            </a:r>
          </a:p>
          <a:p>
            <a:pPr lvl="1"/>
            <a:r>
              <a:rPr lang="en-US" dirty="0" smtClean="0"/>
              <a:t>Different Perspectives:</a:t>
            </a:r>
          </a:p>
          <a:p>
            <a:pPr lvl="2"/>
            <a:r>
              <a:rPr lang="en-US" dirty="0" smtClean="0"/>
              <a:t>“</a:t>
            </a:r>
            <a:r>
              <a:rPr lang="en-US" dirty="0"/>
              <a:t>Hearing other opinions and different ways of thinking about things</a:t>
            </a:r>
            <a:r>
              <a:rPr lang="en-US" dirty="0" smtClean="0"/>
              <a:t>.”</a:t>
            </a:r>
          </a:p>
          <a:p>
            <a:pPr lvl="2"/>
            <a:endParaRPr lang="en-US" dirty="0" smtClean="0"/>
          </a:p>
          <a:p>
            <a:r>
              <a:rPr lang="en-US" dirty="0" smtClean="0"/>
              <a:t>Negative:</a:t>
            </a:r>
          </a:p>
          <a:p>
            <a:pPr lvl="1"/>
            <a:r>
              <a:rPr lang="en-US" dirty="0" smtClean="0"/>
              <a:t>Interpersonal Skills:</a:t>
            </a:r>
          </a:p>
          <a:p>
            <a:pPr lvl="2"/>
            <a:r>
              <a:rPr lang="en-US" dirty="0" smtClean="0"/>
              <a:t>“</a:t>
            </a:r>
            <a:r>
              <a:rPr lang="en-US" dirty="0"/>
              <a:t>I really do not enjoy working with some people</a:t>
            </a:r>
            <a:r>
              <a:rPr lang="en-US" dirty="0" smtClean="0"/>
              <a:t>.”</a:t>
            </a:r>
            <a:endParaRPr lang="en-US" dirty="0"/>
          </a:p>
          <a:p>
            <a:pPr lvl="2"/>
            <a:endParaRPr lang="en-US" dirty="0"/>
          </a:p>
        </p:txBody>
      </p:sp>
    </p:spTree>
    <p:extLst>
      <p:ext uri="{BB962C8B-B14F-4D97-AF65-F5344CB8AC3E}">
        <p14:creationId xmlns:p14="http://schemas.microsoft.com/office/powerpoint/2010/main" val="1072691464"/>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057400"/>
            <a:ext cx="7772400" cy="1143000"/>
          </a:xfrm>
        </p:spPr>
        <p:txBody>
          <a:bodyPr/>
          <a:lstStyle/>
          <a:p>
            <a:r>
              <a:rPr lang="en-US" dirty="0" err="1"/>
              <a:t>Trad</a:t>
            </a:r>
            <a:r>
              <a:rPr lang="en-US" dirty="0"/>
              <a:t> Fall 2012:</a:t>
            </a:r>
            <a:br>
              <a:rPr lang="en-US" dirty="0"/>
            </a:br>
            <a:r>
              <a:rPr lang="en-US" dirty="0"/>
              <a:t>Collaborative + Wiki</a:t>
            </a:r>
          </a:p>
        </p:txBody>
      </p:sp>
    </p:spTree>
    <p:extLst>
      <p:ext uri="{BB962C8B-B14F-4D97-AF65-F5344CB8AC3E}">
        <p14:creationId xmlns:p14="http://schemas.microsoft.com/office/powerpoint/2010/main" val="843983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41325" y="3317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endParaRPr lang="en-US" dirty="0">
              <a:solidFill>
                <a:srgbClr val="000000"/>
              </a:solidFill>
            </a:endParaRPr>
          </a:p>
        </p:txBody>
      </p:sp>
      <p:sp>
        <p:nvSpPr>
          <p:cNvPr id="15363" name="Rectangle 7"/>
          <p:cNvSpPr>
            <a:spLocks noGrp="1" noChangeArrowheads="1"/>
          </p:cNvSpPr>
          <p:nvPr>
            <p:ph type="title"/>
          </p:nvPr>
        </p:nvSpPr>
        <p:spPr>
          <a:xfrm>
            <a:off x="685800" y="152400"/>
            <a:ext cx="7772400" cy="1143000"/>
          </a:xfrm>
        </p:spPr>
        <p:txBody>
          <a:bodyPr/>
          <a:lstStyle/>
          <a:p>
            <a:pPr eaLnBrk="1" hangingPunct="1"/>
            <a:r>
              <a:rPr lang="en-US" dirty="0" smtClean="0">
                <a:solidFill>
                  <a:schemeClr val="accent2"/>
                </a:solidFill>
              </a:rPr>
              <a:t>Undergrad Student Body</a:t>
            </a:r>
          </a:p>
        </p:txBody>
      </p:sp>
      <p:sp>
        <p:nvSpPr>
          <p:cNvPr id="15364" name="Text Box 8"/>
          <p:cNvSpPr txBox="1">
            <a:spLocks noChangeArrowheads="1"/>
          </p:cNvSpPr>
          <p:nvPr/>
        </p:nvSpPr>
        <p:spPr bwMode="auto">
          <a:xfrm>
            <a:off x="304800" y="11430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pperplate Gothic Bold" pitchFamily="34" charset="0"/>
                <a:ea typeface="ＭＳ Ｐゴシック" pitchFamily="-92" charset="-128"/>
              </a:defRPr>
            </a:lvl1pPr>
            <a:lvl2pPr>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buClr>
                <a:srgbClr val="333399"/>
              </a:buClr>
              <a:buFont typeface="Wingdings" pitchFamily="2" charset="2"/>
              <a:buChar char="n"/>
            </a:pPr>
            <a:r>
              <a:rPr lang="en-US" sz="2400" dirty="0">
                <a:solidFill>
                  <a:srgbClr val="000000"/>
                </a:solidFill>
                <a:latin typeface="Arial" charset="0"/>
              </a:rPr>
              <a:t>     Middle 50</a:t>
            </a:r>
            <a:r>
              <a:rPr lang="en-US" sz="2400" dirty="0" smtClean="0">
                <a:solidFill>
                  <a:srgbClr val="000000"/>
                </a:solidFill>
                <a:latin typeface="Arial" charset="0"/>
              </a:rPr>
              <a:t>%  </a:t>
            </a:r>
            <a:r>
              <a:rPr lang="en-US" sz="2400" b="1" dirty="0">
                <a:solidFill>
                  <a:srgbClr val="000000"/>
                </a:solidFill>
                <a:latin typeface="Arial" charset="0"/>
              </a:rPr>
              <a:t>ACT</a:t>
            </a:r>
            <a:r>
              <a:rPr lang="en-US" sz="2400" dirty="0">
                <a:solidFill>
                  <a:srgbClr val="000000"/>
                </a:solidFill>
                <a:latin typeface="Arial" charset="0"/>
              </a:rPr>
              <a:t> </a:t>
            </a:r>
            <a:r>
              <a:rPr lang="en-US" sz="2400" b="1" dirty="0" smtClean="0">
                <a:solidFill>
                  <a:srgbClr val="000000"/>
                </a:solidFill>
                <a:latin typeface="Arial" charset="0"/>
              </a:rPr>
              <a:t>24-30</a:t>
            </a:r>
            <a:r>
              <a:rPr lang="en-US" sz="2400" dirty="0" smtClean="0">
                <a:solidFill>
                  <a:srgbClr val="000000"/>
                </a:solidFill>
                <a:latin typeface="Arial" charset="0"/>
              </a:rPr>
              <a:t>    </a:t>
            </a:r>
            <a:r>
              <a:rPr lang="en-US" sz="2400" b="1" dirty="0" smtClean="0">
                <a:latin typeface="Arial" charset="0"/>
              </a:rPr>
              <a:t>SAT 1120-1350</a:t>
            </a:r>
            <a:r>
              <a:rPr lang="en-US" sz="2400" b="1" dirty="0">
                <a:latin typeface="Arial" charset="0"/>
              </a:rPr>
              <a:t> </a:t>
            </a:r>
            <a:r>
              <a:rPr lang="en-US" sz="2400" b="1" dirty="0" smtClean="0">
                <a:latin typeface="Arial" charset="0"/>
              </a:rPr>
              <a:t>   </a:t>
            </a:r>
          </a:p>
          <a:p>
            <a:pPr eaLnBrk="0" hangingPunct="0">
              <a:buClr>
                <a:srgbClr val="333399"/>
              </a:buClr>
            </a:pPr>
            <a:r>
              <a:rPr lang="en-US" sz="2400" b="1" dirty="0">
                <a:solidFill>
                  <a:srgbClr val="FF0000"/>
                </a:solidFill>
                <a:latin typeface="Arial" charset="0"/>
              </a:rPr>
              <a:t> </a:t>
            </a:r>
            <a:r>
              <a:rPr lang="en-US" sz="2400" b="1" dirty="0" smtClean="0">
                <a:solidFill>
                  <a:srgbClr val="FF0000"/>
                </a:solidFill>
                <a:latin typeface="Arial" charset="0"/>
              </a:rPr>
              <a:t>       		       GPA 3.5-4.0</a:t>
            </a:r>
            <a:endParaRPr lang="en-US" sz="2400" b="1" dirty="0">
              <a:solidFill>
                <a:srgbClr val="FF0000"/>
              </a:solidFill>
              <a:latin typeface="Arial" charset="0"/>
            </a:endParaRPr>
          </a:p>
          <a:p>
            <a:pPr eaLnBrk="0" hangingPunct="0">
              <a:buClr>
                <a:srgbClr val="333399"/>
              </a:buClr>
              <a:buFont typeface="Wingdings" pitchFamily="2" charset="2"/>
              <a:buChar char="n"/>
            </a:pPr>
            <a:r>
              <a:rPr lang="en-US" sz="2400" dirty="0" smtClean="0">
                <a:solidFill>
                  <a:srgbClr val="000000"/>
                </a:solidFill>
                <a:latin typeface="Arial" charset="0"/>
              </a:rPr>
              <a:t>     24% ranked in the top 5% of their high school class</a:t>
            </a:r>
          </a:p>
          <a:p>
            <a:pPr eaLnBrk="0" hangingPunct="0">
              <a:buClr>
                <a:srgbClr val="333399"/>
              </a:buClr>
              <a:buFont typeface="Wingdings" pitchFamily="2" charset="2"/>
              <a:buChar char="n"/>
            </a:pPr>
            <a:r>
              <a:rPr lang="en-US" sz="2400" dirty="0" smtClean="0">
                <a:solidFill>
                  <a:srgbClr val="000000"/>
                </a:solidFill>
                <a:latin typeface="Arial" charset="0"/>
              </a:rPr>
              <a:t>     40% ranked in </a:t>
            </a:r>
            <a:r>
              <a:rPr lang="en-US" sz="2400" dirty="0">
                <a:solidFill>
                  <a:srgbClr val="000000"/>
                </a:solidFill>
                <a:latin typeface="Arial" charset="0"/>
              </a:rPr>
              <a:t>the top 10% of </a:t>
            </a:r>
            <a:r>
              <a:rPr lang="en-US" sz="2400" dirty="0" smtClean="0">
                <a:solidFill>
                  <a:srgbClr val="000000"/>
                </a:solidFill>
                <a:latin typeface="Arial" charset="0"/>
              </a:rPr>
              <a:t>their </a:t>
            </a:r>
            <a:r>
              <a:rPr lang="en-US" sz="2400" dirty="0">
                <a:solidFill>
                  <a:srgbClr val="000000"/>
                </a:solidFill>
                <a:latin typeface="Arial" charset="0"/>
              </a:rPr>
              <a:t>high school </a:t>
            </a:r>
            <a:r>
              <a:rPr lang="en-US" sz="2400" dirty="0" smtClean="0">
                <a:solidFill>
                  <a:srgbClr val="000000"/>
                </a:solidFill>
                <a:latin typeface="Arial" charset="0"/>
              </a:rPr>
              <a:t>class</a:t>
            </a:r>
            <a:endParaRPr lang="en-US" sz="2400" dirty="0">
              <a:solidFill>
                <a:srgbClr val="000000"/>
              </a:solidFill>
              <a:latin typeface="Arial" charset="0"/>
            </a:endParaRPr>
          </a:p>
        </p:txBody>
      </p:sp>
    </p:spTree>
    <p:extLst>
      <p:ext uri="{BB962C8B-B14F-4D97-AF65-F5344CB8AC3E}">
        <p14:creationId xmlns:p14="http://schemas.microsoft.com/office/powerpoint/2010/main" val="4148579703"/>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2012:</a:t>
            </a:r>
            <a:br>
              <a:rPr lang="en-US" dirty="0" smtClean="0"/>
            </a:br>
            <a:r>
              <a:rPr lang="en-US" dirty="0" smtClean="0"/>
              <a:t>Content</a:t>
            </a:r>
            <a:endParaRPr lang="en-US" dirty="0"/>
          </a:p>
        </p:txBody>
      </p:sp>
      <p:sp>
        <p:nvSpPr>
          <p:cNvPr id="3" name="Content Placeholder 2"/>
          <p:cNvSpPr>
            <a:spLocks noGrp="1"/>
          </p:cNvSpPr>
          <p:nvPr>
            <p:ph idx="1"/>
          </p:nvPr>
        </p:nvSpPr>
        <p:spPr>
          <a:xfrm>
            <a:off x="762000" y="1981200"/>
            <a:ext cx="7772400" cy="4114800"/>
          </a:xfrm>
        </p:spPr>
        <p:txBody>
          <a:bodyPr/>
          <a:lstStyle/>
          <a:p>
            <a:r>
              <a:rPr lang="en-US" dirty="0" smtClean="0"/>
              <a:t>Positive:  None</a:t>
            </a:r>
          </a:p>
          <a:p>
            <a:endParaRPr lang="en-US" dirty="0" smtClean="0"/>
          </a:p>
          <a:p>
            <a:r>
              <a:rPr lang="en-US" dirty="0" smtClean="0"/>
              <a:t>Negative:</a:t>
            </a:r>
          </a:p>
          <a:p>
            <a:pPr lvl="1"/>
            <a:r>
              <a:rPr lang="en-US" dirty="0" smtClean="0"/>
              <a:t>Information Overload:</a:t>
            </a:r>
          </a:p>
          <a:p>
            <a:pPr lvl="2"/>
            <a:r>
              <a:rPr lang="en-US" dirty="0" smtClean="0"/>
              <a:t>“</a:t>
            </a:r>
            <a:r>
              <a:rPr lang="en-US" dirty="0"/>
              <a:t>I spent a lot of time going through excessive </a:t>
            </a:r>
            <a:r>
              <a:rPr lang="en-US" dirty="0" smtClean="0"/>
              <a:t>info </a:t>
            </a:r>
            <a:r>
              <a:rPr lang="en-US" dirty="0"/>
              <a:t>posted online to figure out what to study</a:t>
            </a:r>
            <a:r>
              <a:rPr lang="en-US" dirty="0" smtClean="0"/>
              <a:t>.” </a:t>
            </a:r>
            <a:endParaRPr lang="en-US" dirty="0"/>
          </a:p>
        </p:txBody>
      </p:sp>
    </p:spTree>
    <p:extLst>
      <p:ext uri="{BB962C8B-B14F-4D97-AF65-F5344CB8AC3E}">
        <p14:creationId xmlns:p14="http://schemas.microsoft.com/office/powerpoint/2010/main" val="2762528029"/>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2012:</a:t>
            </a:r>
            <a:br>
              <a:rPr lang="en-US" dirty="0" smtClean="0"/>
            </a:br>
            <a:r>
              <a:rPr lang="en-US" dirty="0" smtClean="0"/>
              <a:t>Content Delivery</a:t>
            </a:r>
            <a:endParaRPr lang="en-US" dirty="0"/>
          </a:p>
        </p:txBody>
      </p:sp>
      <p:sp>
        <p:nvSpPr>
          <p:cNvPr id="3" name="Content Placeholder 2"/>
          <p:cNvSpPr>
            <a:spLocks noGrp="1"/>
          </p:cNvSpPr>
          <p:nvPr>
            <p:ph idx="1"/>
          </p:nvPr>
        </p:nvSpPr>
        <p:spPr>
          <a:xfrm>
            <a:off x="762000" y="1905000"/>
            <a:ext cx="7772400" cy="4114800"/>
          </a:xfrm>
        </p:spPr>
        <p:txBody>
          <a:bodyPr/>
          <a:lstStyle/>
          <a:p>
            <a:r>
              <a:rPr lang="en-US" sz="2400" dirty="0" smtClean="0"/>
              <a:t>Positive:</a:t>
            </a:r>
          </a:p>
          <a:p>
            <a:pPr lvl="1"/>
            <a:r>
              <a:rPr lang="en-US" sz="2400" dirty="0" smtClean="0"/>
              <a:t>Active Learning:</a:t>
            </a:r>
          </a:p>
          <a:p>
            <a:pPr lvl="2"/>
            <a:r>
              <a:rPr lang="en-US" dirty="0" smtClean="0"/>
              <a:t>“</a:t>
            </a:r>
            <a:r>
              <a:rPr lang="en-US" dirty="0"/>
              <a:t>Interaction with other peers and talking about the content</a:t>
            </a:r>
            <a:r>
              <a:rPr lang="en-US" dirty="0" smtClean="0"/>
              <a:t>.”</a:t>
            </a:r>
          </a:p>
          <a:p>
            <a:r>
              <a:rPr lang="en-US" sz="2400" dirty="0" smtClean="0"/>
              <a:t>Negative:</a:t>
            </a:r>
          </a:p>
          <a:p>
            <a:pPr lvl="1"/>
            <a:r>
              <a:rPr lang="en-US" sz="2400" dirty="0" smtClean="0"/>
              <a:t>Lecture:</a:t>
            </a:r>
          </a:p>
          <a:p>
            <a:pPr lvl="2"/>
            <a:r>
              <a:rPr lang="en-US" dirty="0" smtClean="0"/>
              <a:t>“</a:t>
            </a:r>
            <a:r>
              <a:rPr lang="en-US" dirty="0"/>
              <a:t>We have been taught so consistently for two years off of power points and a certain type of study habits/style. It’s very unfair to ask us to change our skills so completely for three weeks</a:t>
            </a:r>
            <a:r>
              <a:rPr lang="en-US" dirty="0" smtClean="0"/>
              <a:t>.”</a:t>
            </a:r>
            <a:endParaRPr lang="en-US" dirty="0"/>
          </a:p>
          <a:p>
            <a:pPr lvl="2"/>
            <a:endParaRPr lang="en-US" dirty="0"/>
          </a:p>
        </p:txBody>
      </p:sp>
    </p:spTree>
    <p:extLst>
      <p:ext uri="{BB962C8B-B14F-4D97-AF65-F5344CB8AC3E}">
        <p14:creationId xmlns:p14="http://schemas.microsoft.com/office/powerpoint/2010/main" val="2667369601"/>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Trad</a:t>
            </a:r>
            <a:r>
              <a:rPr lang="en-US" dirty="0" smtClean="0"/>
              <a:t> Fall 2012:</a:t>
            </a:r>
            <a:br>
              <a:rPr lang="en-US" dirty="0" smtClean="0"/>
            </a:br>
            <a:r>
              <a:rPr lang="en-US" dirty="0" smtClean="0"/>
              <a:t>Content Mastery</a:t>
            </a:r>
            <a:endParaRPr lang="en-US" dirty="0"/>
          </a:p>
        </p:txBody>
      </p:sp>
      <p:sp>
        <p:nvSpPr>
          <p:cNvPr id="3" name="Content Placeholder 2"/>
          <p:cNvSpPr>
            <a:spLocks noGrp="1"/>
          </p:cNvSpPr>
          <p:nvPr>
            <p:ph idx="1"/>
          </p:nvPr>
        </p:nvSpPr>
        <p:spPr>
          <a:xfrm>
            <a:off x="762000" y="1981200"/>
            <a:ext cx="7772400" cy="4114800"/>
          </a:xfrm>
        </p:spPr>
        <p:txBody>
          <a:bodyPr/>
          <a:lstStyle/>
          <a:p>
            <a:r>
              <a:rPr lang="en-US" sz="2800" dirty="0" smtClean="0"/>
              <a:t>Positive:  </a:t>
            </a:r>
          </a:p>
          <a:p>
            <a:pPr lvl="1"/>
            <a:r>
              <a:rPr lang="en-US" dirty="0" smtClean="0"/>
              <a:t>Learning:</a:t>
            </a:r>
          </a:p>
          <a:p>
            <a:pPr lvl="2"/>
            <a:r>
              <a:rPr lang="en-US" sz="2800" dirty="0" smtClean="0"/>
              <a:t>“</a:t>
            </a:r>
            <a:r>
              <a:rPr lang="en-US" sz="2800" dirty="0"/>
              <a:t>Teaching class helps you understand</a:t>
            </a:r>
            <a:r>
              <a:rPr lang="en-US" sz="2800" dirty="0" smtClean="0"/>
              <a:t>.”</a:t>
            </a:r>
          </a:p>
          <a:p>
            <a:r>
              <a:rPr lang="en-US" sz="2800" dirty="0" smtClean="0"/>
              <a:t>Negative:</a:t>
            </a:r>
          </a:p>
          <a:p>
            <a:pPr lvl="1"/>
            <a:r>
              <a:rPr lang="en-US" dirty="0" smtClean="0"/>
              <a:t>Learning:</a:t>
            </a:r>
          </a:p>
          <a:p>
            <a:pPr lvl="2"/>
            <a:r>
              <a:rPr lang="en-US" dirty="0" smtClean="0"/>
              <a:t>“</a:t>
            </a:r>
            <a:r>
              <a:rPr lang="en-US" dirty="0"/>
              <a:t>I LOVED the enthusiastic attitudes of the instructors, but I found it much more difficult to learn when students were teaching</a:t>
            </a:r>
            <a:r>
              <a:rPr lang="en-US" dirty="0" smtClean="0"/>
              <a:t>.”</a:t>
            </a:r>
            <a:r>
              <a:rPr lang="en-US" dirty="0"/>
              <a:t> </a:t>
            </a:r>
          </a:p>
          <a:p>
            <a:pPr lvl="2"/>
            <a:endParaRPr lang="en-US" dirty="0"/>
          </a:p>
        </p:txBody>
      </p:sp>
    </p:spTree>
    <p:extLst>
      <p:ext uri="{BB962C8B-B14F-4D97-AF65-F5344CB8AC3E}">
        <p14:creationId xmlns:p14="http://schemas.microsoft.com/office/powerpoint/2010/main" val="2667369601"/>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Fall 2012:</a:t>
            </a:r>
            <a:br>
              <a:rPr lang="en-US" dirty="0" smtClean="0"/>
            </a:br>
            <a:r>
              <a:rPr lang="en-US" dirty="0" smtClean="0"/>
              <a:t>Content</a:t>
            </a:r>
            <a:endParaRPr lang="en-US" dirty="0"/>
          </a:p>
        </p:txBody>
      </p:sp>
      <p:sp>
        <p:nvSpPr>
          <p:cNvPr id="3" name="Content Placeholder 2"/>
          <p:cNvSpPr>
            <a:spLocks noGrp="1"/>
          </p:cNvSpPr>
          <p:nvPr>
            <p:ph idx="1"/>
          </p:nvPr>
        </p:nvSpPr>
        <p:spPr/>
        <p:txBody>
          <a:bodyPr/>
          <a:lstStyle/>
          <a:p>
            <a:r>
              <a:rPr lang="en-US" dirty="0" smtClean="0"/>
              <a:t>Positive:  None</a:t>
            </a:r>
          </a:p>
          <a:p>
            <a:endParaRPr lang="en-US" dirty="0"/>
          </a:p>
          <a:p>
            <a:r>
              <a:rPr lang="en-US" dirty="0" smtClean="0"/>
              <a:t>Negative: </a:t>
            </a:r>
          </a:p>
          <a:p>
            <a:pPr lvl="1"/>
            <a:r>
              <a:rPr lang="en-US" dirty="0" smtClean="0"/>
              <a:t>Accuracy of Information:</a:t>
            </a:r>
          </a:p>
          <a:p>
            <a:pPr lvl="2"/>
            <a:r>
              <a:rPr lang="en-US" dirty="0" smtClean="0"/>
              <a:t>“</a:t>
            </a:r>
            <a:r>
              <a:rPr lang="en-US" dirty="0"/>
              <a:t>Spending time learning incorrect information – then having to relearn the correct information</a:t>
            </a:r>
            <a:r>
              <a:rPr lang="en-US" dirty="0" smtClean="0"/>
              <a:t>.”</a:t>
            </a:r>
            <a:endParaRPr lang="en-US" dirty="0"/>
          </a:p>
          <a:p>
            <a:pPr lvl="2"/>
            <a:endParaRPr lang="en-US" dirty="0"/>
          </a:p>
        </p:txBody>
      </p:sp>
    </p:spTree>
    <p:extLst>
      <p:ext uri="{BB962C8B-B14F-4D97-AF65-F5344CB8AC3E}">
        <p14:creationId xmlns:p14="http://schemas.microsoft.com/office/powerpoint/2010/main" val="1923033477"/>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Fall 2012:</a:t>
            </a:r>
            <a:br>
              <a:rPr lang="en-US" dirty="0" smtClean="0"/>
            </a:br>
            <a:r>
              <a:rPr lang="en-US" dirty="0" smtClean="0"/>
              <a:t>Content Delivery</a:t>
            </a:r>
            <a:endParaRPr lang="en-US" dirty="0"/>
          </a:p>
        </p:txBody>
      </p:sp>
      <p:sp>
        <p:nvSpPr>
          <p:cNvPr id="3" name="Content Placeholder 2"/>
          <p:cNvSpPr>
            <a:spLocks noGrp="1"/>
          </p:cNvSpPr>
          <p:nvPr>
            <p:ph idx="1"/>
          </p:nvPr>
        </p:nvSpPr>
        <p:spPr/>
        <p:txBody>
          <a:bodyPr/>
          <a:lstStyle/>
          <a:p>
            <a:r>
              <a:rPr lang="en-US" dirty="0" smtClean="0"/>
              <a:t>Positive:  </a:t>
            </a:r>
          </a:p>
          <a:p>
            <a:pPr lvl="1"/>
            <a:r>
              <a:rPr lang="en-US" dirty="0" smtClean="0"/>
              <a:t>Logistics:</a:t>
            </a:r>
          </a:p>
          <a:p>
            <a:pPr lvl="2"/>
            <a:r>
              <a:rPr lang="en-US" dirty="0" smtClean="0"/>
              <a:t>“</a:t>
            </a:r>
            <a:r>
              <a:rPr lang="en-US" dirty="0"/>
              <a:t>Forced us to use textbook to find </a:t>
            </a:r>
            <a:r>
              <a:rPr lang="en-US" dirty="0" smtClean="0"/>
              <a:t>info.”</a:t>
            </a:r>
            <a:endParaRPr lang="en-US" dirty="0"/>
          </a:p>
          <a:p>
            <a:r>
              <a:rPr lang="en-US" dirty="0" smtClean="0"/>
              <a:t>Negative:</a:t>
            </a:r>
          </a:p>
          <a:p>
            <a:pPr lvl="1"/>
            <a:r>
              <a:rPr lang="en-US" dirty="0" smtClean="0"/>
              <a:t>Logistics:</a:t>
            </a:r>
          </a:p>
          <a:p>
            <a:pPr lvl="2"/>
            <a:r>
              <a:rPr lang="en-US" dirty="0" smtClean="0"/>
              <a:t>“I </a:t>
            </a:r>
            <a:r>
              <a:rPr lang="en-US" dirty="0"/>
              <a:t>felt like the group work would’ve been more beneficial if each individual group worked on all parts of the case study, we basically just got out of doing a majority of the work and only needed to focus on our </a:t>
            </a:r>
            <a:r>
              <a:rPr lang="en-US" dirty="0" smtClean="0"/>
              <a:t>part…” </a:t>
            </a:r>
            <a:endParaRPr lang="en-US" dirty="0"/>
          </a:p>
        </p:txBody>
      </p:sp>
    </p:spTree>
    <p:extLst>
      <p:ext uri="{BB962C8B-B14F-4D97-AF65-F5344CB8AC3E}">
        <p14:creationId xmlns:p14="http://schemas.microsoft.com/office/powerpoint/2010/main" val="2309963135"/>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Fall 2012:</a:t>
            </a:r>
            <a:br>
              <a:rPr lang="en-US" dirty="0" smtClean="0"/>
            </a:br>
            <a:r>
              <a:rPr lang="en-US" dirty="0" smtClean="0"/>
              <a:t>Content Mastery</a:t>
            </a:r>
            <a:endParaRPr lang="en-US" dirty="0"/>
          </a:p>
        </p:txBody>
      </p:sp>
      <p:sp>
        <p:nvSpPr>
          <p:cNvPr id="3" name="Content Placeholder 2"/>
          <p:cNvSpPr>
            <a:spLocks noGrp="1"/>
          </p:cNvSpPr>
          <p:nvPr>
            <p:ph idx="1"/>
          </p:nvPr>
        </p:nvSpPr>
        <p:spPr/>
        <p:txBody>
          <a:bodyPr/>
          <a:lstStyle/>
          <a:p>
            <a:r>
              <a:rPr lang="en-US" dirty="0" smtClean="0"/>
              <a:t>Positive: </a:t>
            </a:r>
          </a:p>
          <a:p>
            <a:pPr lvl="1"/>
            <a:r>
              <a:rPr lang="en-US" dirty="0" smtClean="0"/>
              <a:t>Independent Learning:</a:t>
            </a:r>
          </a:p>
          <a:p>
            <a:pPr lvl="2"/>
            <a:r>
              <a:rPr lang="en-US" dirty="0" smtClean="0"/>
              <a:t>“</a:t>
            </a:r>
            <a:r>
              <a:rPr lang="en-US" dirty="0"/>
              <a:t>I had to look the information up before class</a:t>
            </a:r>
            <a:r>
              <a:rPr lang="en-US" dirty="0" smtClean="0"/>
              <a:t>.”</a:t>
            </a:r>
          </a:p>
          <a:p>
            <a:endParaRPr lang="en-US" dirty="0"/>
          </a:p>
          <a:p>
            <a:r>
              <a:rPr lang="en-US" dirty="0" smtClean="0"/>
              <a:t>Negative:</a:t>
            </a:r>
          </a:p>
          <a:p>
            <a:pPr lvl="1"/>
            <a:r>
              <a:rPr lang="en-US" dirty="0" smtClean="0"/>
              <a:t>Positive:</a:t>
            </a:r>
          </a:p>
          <a:p>
            <a:pPr lvl="2"/>
            <a:r>
              <a:rPr lang="en-US" dirty="0" smtClean="0"/>
              <a:t>“In </a:t>
            </a:r>
            <a:r>
              <a:rPr lang="en-US" dirty="0"/>
              <a:t>class people just sped read through the material and I didn’t learn anything</a:t>
            </a:r>
            <a:r>
              <a:rPr lang="en-US" dirty="0" smtClean="0"/>
              <a:t>…”</a:t>
            </a:r>
            <a:endParaRPr lang="en-US" dirty="0"/>
          </a:p>
          <a:p>
            <a:pPr lvl="1"/>
            <a:endParaRPr lang="en-US" dirty="0"/>
          </a:p>
        </p:txBody>
      </p:sp>
    </p:spTree>
    <p:extLst>
      <p:ext uri="{BB962C8B-B14F-4D97-AF65-F5344CB8AC3E}">
        <p14:creationId xmlns:p14="http://schemas.microsoft.com/office/powerpoint/2010/main" val="2309963135"/>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 Fall 2012:</a:t>
            </a:r>
            <a:br>
              <a:rPr lang="en-US" dirty="0" smtClean="0"/>
            </a:br>
            <a:r>
              <a:rPr lang="en-US" dirty="0" smtClean="0"/>
              <a:t>Collaborative Learning</a:t>
            </a:r>
            <a:endParaRPr lang="en-US" dirty="0"/>
          </a:p>
        </p:txBody>
      </p:sp>
      <p:sp>
        <p:nvSpPr>
          <p:cNvPr id="3" name="Content Placeholder 2"/>
          <p:cNvSpPr>
            <a:spLocks noGrp="1"/>
          </p:cNvSpPr>
          <p:nvPr>
            <p:ph idx="1"/>
          </p:nvPr>
        </p:nvSpPr>
        <p:spPr/>
        <p:txBody>
          <a:bodyPr/>
          <a:lstStyle/>
          <a:p>
            <a:r>
              <a:rPr lang="en-US" dirty="0" smtClean="0"/>
              <a:t>Positive:</a:t>
            </a:r>
          </a:p>
          <a:p>
            <a:pPr lvl="1"/>
            <a:r>
              <a:rPr lang="en-US" dirty="0" smtClean="0"/>
              <a:t>Social Interdependence:</a:t>
            </a:r>
          </a:p>
          <a:p>
            <a:pPr lvl="2"/>
            <a:r>
              <a:rPr lang="en-US" dirty="0" smtClean="0"/>
              <a:t>“</a:t>
            </a:r>
            <a:r>
              <a:rPr lang="en-US" dirty="0"/>
              <a:t>Allows or makes participation possible for students that would not otherwise participate or contribute</a:t>
            </a:r>
            <a:r>
              <a:rPr lang="en-US" dirty="0" smtClean="0"/>
              <a:t>.”</a:t>
            </a:r>
            <a:endParaRPr lang="en-US" dirty="0"/>
          </a:p>
          <a:p>
            <a:r>
              <a:rPr lang="en-US" dirty="0" smtClean="0"/>
              <a:t>Negative:</a:t>
            </a:r>
          </a:p>
          <a:p>
            <a:pPr lvl="1"/>
            <a:r>
              <a:rPr lang="en-US" dirty="0" smtClean="0"/>
              <a:t>Social Interdependence:</a:t>
            </a:r>
          </a:p>
          <a:p>
            <a:pPr lvl="2"/>
            <a:r>
              <a:rPr lang="en-US" dirty="0" smtClean="0"/>
              <a:t>“</a:t>
            </a:r>
            <a:r>
              <a:rPr lang="en-US" dirty="0"/>
              <a:t>Part of our group did not do any work</a:t>
            </a:r>
            <a:r>
              <a:rPr lang="en-US" dirty="0" smtClean="0"/>
              <a:t>.”</a:t>
            </a:r>
            <a:endParaRPr lang="en-US" dirty="0"/>
          </a:p>
          <a:p>
            <a:pPr lvl="2"/>
            <a:endParaRPr lang="en-US" dirty="0" smtClean="0"/>
          </a:p>
          <a:p>
            <a:pPr lvl="1"/>
            <a:endParaRPr lang="en-US" dirty="0"/>
          </a:p>
        </p:txBody>
      </p:sp>
    </p:spTree>
    <p:extLst>
      <p:ext uri="{BB962C8B-B14F-4D97-AF65-F5344CB8AC3E}">
        <p14:creationId xmlns:p14="http://schemas.microsoft.com/office/powerpoint/2010/main" val="2309963135"/>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Take time to orient students and faculty to the process</a:t>
            </a:r>
          </a:p>
          <a:p>
            <a:r>
              <a:rPr lang="en-US" dirty="0"/>
              <a:t>Share the rationale for using collaborative learning</a:t>
            </a:r>
          </a:p>
          <a:p>
            <a:r>
              <a:rPr lang="en-US" dirty="0"/>
              <a:t>Culture change: consistency </a:t>
            </a:r>
          </a:p>
          <a:p>
            <a:r>
              <a:rPr lang="en-US" dirty="0"/>
              <a:t>Collaborate </a:t>
            </a:r>
            <a:r>
              <a:rPr lang="en-US" i="1" dirty="0"/>
              <a:t>in </a:t>
            </a:r>
            <a:r>
              <a:rPr lang="en-US" i="1" dirty="0" smtClean="0"/>
              <a:t>class</a:t>
            </a:r>
            <a:endParaRPr lang="en-US" i="1" dirty="0"/>
          </a:p>
        </p:txBody>
      </p:sp>
    </p:spTree>
    <p:extLst>
      <p:ext uri="{BB962C8B-B14F-4D97-AF65-F5344CB8AC3E}">
        <p14:creationId xmlns:p14="http://schemas.microsoft.com/office/powerpoint/2010/main" val="67860918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fontScale="90000"/>
          </a:bodyPr>
          <a:lstStyle/>
          <a:p>
            <a:r>
              <a:rPr lang="en-US" dirty="0" smtClean="0"/>
              <a:t>Participant Evaluation/Feedback</a:t>
            </a:r>
            <a:br>
              <a:rPr lang="en-US" dirty="0" smtClean="0"/>
            </a:br>
            <a:r>
              <a:rPr lang="en-US" dirty="0" smtClean="0"/>
              <a:t>(5 minutes)</a:t>
            </a:r>
            <a:endParaRPr lang="en-US" dirty="0"/>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lstStyle/>
          <a:p>
            <a:r>
              <a:rPr lang="en-US" dirty="0" smtClean="0"/>
              <a:t>Summary: “Take-Away” (5 min)</a:t>
            </a:r>
            <a:endParaRPr lang="en-US" dirty="0"/>
          </a:p>
        </p:txBody>
      </p:sp>
      <p:sp>
        <p:nvSpPr>
          <p:cNvPr id="3" name="Content Placeholder 2"/>
          <p:cNvSpPr>
            <a:spLocks noGrp="1"/>
          </p:cNvSpPr>
          <p:nvPr>
            <p:ph idx="1"/>
          </p:nvPr>
        </p:nvSpPr>
        <p:spPr>
          <a:xfrm>
            <a:off x="609600" y="1524000"/>
            <a:ext cx="7772400" cy="4114800"/>
          </a:xfrm>
        </p:spPr>
        <p:txBody>
          <a:bodyPr/>
          <a:lstStyle/>
          <a:p>
            <a:r>
              <a:rPr lang="en-US" dirty="0" smtClean="0"/>
              <a:t>Think-pair-share:</a:t>
            </a:r>
          </a:p>
          <a:p>
            <a:pPr lvl="1"/>
            <a:r>
              <a:rPr lang="en-US" dirty="0" smtClean="0"/>
              <a:t>Why is collaborative learning important to your discipline?</a:t>
            </a:r>
          </a:p>
          <a:p>
            <a:pPr lvl="1"/>
            <a:r>
              <a:rPr lang="en-US" dirty="0" smtClean="0"/>
              <a:t>Give an example of how you will create a collaborative learning opportunity for your class.</a:t>
            </a:r>
          </a:p>
          <a:p>
            <a:pPr lvl="1"/>
            <a:r>
              <a:rPr lang="en-US" dirty="0" smtClean="0"/>
              <a:t>What will be your greatest challenges of implementing collaborative learning?  How will you creatively resolve this challenge?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ext Box 1027"/>
          <p:cNvSpPr txBox="1">
            <a:spLocks noChangeArrowheads="1"/>
          </p:cNvSpPr>
          <p:nvPr/>
        </p:nvSpPr>
        <p:spPr bwMode="auto">
          <a:xfrm>
            <a:off x="822325" y="1870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endParaRPr lang="en-US" dirty="0">
              <a:solidFill>
                <a:srgbClr val="000000"/>
              </a:solidFill>
            </a:endParaRPr>
          </a:p>
        </p:txBody>
      </p:sp>
      <p:sp>
        <p:nvSpPr>
          <p:cNvPr id="7171" name="Rectangle 1029"/>
          <p:cNvSpPr>
            <a:spLocks noGrp="1" noChangeArrowheads="1"/>
          </p:cNvSpPr>
          <p:nvPr>
            <p:ph type="title"/>
          </p:nvPr>
        </p:nvSpPr>
        <p:spPr>
          <a:xfrm>
            <a:off x="228600" y="457200"/>
            <a:ext cx="7772400" cy="1143000"/>
          </a:xfrm>
        </p:spPr>
        <p:txBody>
          <a:bodyPr/>
          <a:lstStyle/>
          <a:p>
            <a:pPr algn="l" eaLnBrk="1" hangingPunct="1"/>
            <a:r>
              <a:rPr lang="en-US" sz="4000" dirty="0" smtClean="0">
                <a:solidFill>
                  <a:schemeClr val="accent2"/>
                </a:solidFill>
              </a:rPr>
              <a:t>Professional and </a:t>
            </a:r>
            <a:br>
              <a:rPr lang="en-US" sz="4000" dirty="0" smtClean="0">
                <a:solidFill>
                  <a:schemeClr val="accent2"/>
                </a:solidFill>
              </a:rPr>
            </a:br>
            <a:r>
              <a:rPr lang="en-US" sz="4000" dirty="0" smtClean="0">
                <a:solidFill>
                  <a:schemeClr val="accent2"/>
                </a:solidFill>
              </a:rPr>
              <a:t>Graduate Schools</a:t>
            </a:r>
          </a:p>
        </p:txBody>
      </p:sp>
      <p:sp>
        <p:nvSpPr>
          <p:cNvPr id="7172" name="Text Box 1030"/>
          <p:cNvSpPr txBox="1">
            <a:spLocks noChangeArrowheads="1"/>
          </p:cNvSpPr>
          <p:nvPr/>
        </p:nvSpPr>
        <p:spPr bwMode="auto">
          <a:xfrm>
            <a:off x="762000" y="2362200"/>
            <a:ext cx="464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buClr>
                <a:srgbClr val="333399"/>
              </a:buClr>
              <a:buFont typeface="Wingdings" pitchFamily="2" charset="2"/>
              <a:buChar char="n"/>
            </a:pPr>
            <a:r>
              <a:rPr lang="en-US" sz="2400" dirty="0">
                <a:solidFill>
                  <a:srgbClr val="000000"/>
                </a:solidFill>
                <a:latin typeface="Arial" charset="0"/>
              </a:rPr>
              <a:t>     Graduate</a:t>
            </a:r>
          </a:p>
          <a:p>
            <a:pPr eaLnBrk="0" hangingPunct="0">
              <a:buClr>
                <a:srgbClr val="333399"/>
              </a:buClr>
              <a:buFont typeface="Wingdings" pitchFamily="2" charset="2"/>
              <a:buChar char="n"/>
            </a:pPr>
            <a:r>
              <a:rPr lang="en-US" sz="2400" dirty="0" smtClean="0">
                <a:solidFill>
                  <a:srgbClr val="000000"/>
                </a:solidFill>
                <a:latin typeface="Arial" charset="0"/>
              </a:rPr>
              <a:t>     Dentistry</a:t>
            </a:r>
            <a:endParaRPr lang="en-US" sz="2400" dirty="0">
              <a:solidFill>
                <a:srgbClr val="000000"/>
              </a:solidFill>
              <a:latin typeface="Arial" charset="0"/>
            </a:endParaRPr>
          </a:p>
          <a:p>
            <a:pPr eaLnBrk="0" hangingPunct="0">
              <a:buClr>
                <a:srgbClr val="333399"/>
              </a:buClr>
              <a:buFont typeface="Wingdings" pitchFamily="2" charset="2"/>
              <a:buChar char="n"/>
            </a:pPr>
            <a:r>
              <a:rPr lang="en-US" sz="2400" dirty="0" smtClean="0">
                <a:solidFill>
                  <a:srgbClr val="000000"/>
                </a:solidFill>
                <a:latin typeface="Arial" charset="0"/>
              </a:rPr>
              <a:t>     Law</a:t>
            </a:r>
            <a:endParaRPr lang="en-US" sz="2400" dirty="0">
              <a:solidFill>
                <a:srgbClr val="000000"/>
              </a:solidFill>
              <a:latin typeface="Arial" charset="0"/>
            </a:endParaRPr>
          </a:p>
          <a:p>
            <a:pPr eaLnBrk="0" hangingPunct="0">
              <a:buClr>
                <a:srgbClr val="333399"/>
              </a:buClr>
              <a:buFont typeface="Wingdings" pitchFamily="2" charset="2"/>
              <a:buChar char="n"/>
            </a:pPr>
            <a:r>
              <a:rPr lang="en-US" sz="2400" dirty="0" smtClean="0">
                <a:solidFill>
                  <a:srgbClr val="000000"/>
                </a:solidFill>
                <a:latin typeface="Arial" charset="0"/>
              </a:rPr>
              <a:t>     Medicine</a:t>
            </a:r>
            <a:endParaRPr lang="en-US" sz="2400" dirty="0">
              <a:solidFill>
                <a:srgbClr val="000000"/>
              </a:solidFill>
              <a:latin typeface="Arial" charset="0"/>
            </a:endParaRPr>
          </a:p>
          <a:p>
            <a:pPr eaLnBrk="0" hangingPunct="0">
              <a:buClr>
                <a:srgbClr val="333399"/>
              </a:buClr>
              <a:buFont typeface="Wingdings" pitchFamily="2" charset="2"/>
              <a:buChar char="n"/>
            </a:pPr>
            <a:r>
              <a:rPr lang="en-US" sz="2400" dirty="0">
                <a:solidFill>
                  <a:srgbClr val="000000"/>
                </a:solidFill>
                <a:latin typeface="Arial" charset="0"/>
              </a:rPr>
              <a:t>     Pharmacy</a:t>
            </a:r>
          </a:p>
          <a:p>
            <a:pPr eaLnBrk="0" hangingPunct="0">
              <a:buClr>
                <a:srgbClr val="333399"/>
              </a:buClr>
              <a:buFont typeface="Wingdings" pitchFamily="2" charset="2"/>
              <a:buChar char="n"/>
            </a:pPr>
            <a:r>
              <a:rPr lang="en-US" sz="2400" dirty="0">
                <a:solidFill>
                  <a:srgbClr val="000000"/>
                </a:solidFill>
                <a:latin typeface="Arial" charset="0"/>
              </a:rPr>
              <a:t>     Physical Therapy</a:t>
            </a:r>
          </a:p>
          <a:p>
            <a:pPr eaLnBrk="0" hangingPunct="0">
              <a:buClr>
                <a:srgbClr val="333399"/>
              </a:buClr>
              <a:buFont typeface="Wingdings" pitchFamily="2" charset="2"/>
              <a:buChar char="n"/>
            </a:pPr>
            <a:r>
              <a:rPr lang="en-US" sz="2400" dirty="0">
                <a:solidFill>
                  <a:srgbClr val="000000"/>
                </a:solidFill>
                <a:latin typeface="Arial" charset="0"/>
              </a:rPr>
              <a:t>     Occupational Therapy</a:t>
            </a:r>
          </a:p>
        </p:txBody>
      </p:sp>
    </p:spTree>
    <p:extLst>
      <p:ext uri="{BB962C8B-B14F-4D97-AF65-F5344CB8AC3E}">
        <p14:creationId xmlns:p14="http://schemas.microsoft.com/office/powerpoint/2010/main" val="702690614"/>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Barkley, E., Cross, K., &amp; Major, C. (2005). </a:t>
            </a:r>
            <a:r>
              <a:rPr lang="en-US" i="1" dirty="0" smtClean="0"/>
              <a:t>Collaborative Learning Techniques: A Handbook for College Faculty. </a:t>
            </a:r>
            <a:r>
              <a:rPr lang="en-US" dirty="0" smtClean="0"/>
              <a:t>San Francisco: Jossey-Bass. </a:t>
            </a:r>
          </a:p>
          <a:p>
            <a:r>
              <a:rPr lang="en-US" dirty="0" smtClean="0"/>
              <a:t>Hilton, J. M., &amp; Millis, B. (2006). Techniques for student engagement and classroom management in large (and small) classes. </a:t>
            </a:r>
            <a:r>
              <a:rPr lang="en-US" i="1" dirty="0" smtClean="0"/>
              <a:t>Journal of Teaching in Marriage and Family, 6</a:t>
            </a:r>
            <a:r>
              <a:rPr lang="en-US" dirty="0" smtClean="0"/>
              <a:t>, 490-505.</a:t>
            </a:r>
          </a:p>
          <a:p>
            <a:r>
              <a:rPr lang="en-US" dirty="0" smtClean="0"/>
              <a:t>Johnson, D.W., Johnson, R.T., &amp; Smith, K.A. (1998). Cooperative learning returns to college: What evidence is there that it works? </a:t>
            </a:r>
            <a:r>
              <a:rPr lang="en-US" i="1" dirty="0" smtClean="0"/>
              <a:t>Change, 30 </a:t>
            </a:r>
            <a:r>
              <a:rPr lang="en-US" dirty="0" smtClean="0"/>
              <a:t>(4)</a:t>
            </a:r>
            <a:r>
              <a:rPr lang="en-US" i="1" dirty="0" smtClean="0"/>
              <a:t>, </a:t>
            </a:r>
            <a:r>
              <a:rPr lang="en-US" dirty="0" smtClean="0"/>
              <a:t>26-35.</a:t>
            </a:r>
          </a:p>
          <a:p>
            <a:r>
              <a:rPr lang="en-US" dirty="0" smtClean="0"/>
              <a:t>Johnson, D.W. , &amp; Johnson, R.T. (1999). </a:t>
            </a:r>
            <a:r>
              <a:rPr lang="en-US" i="1" dirty="0" smtClean="0"/>
              <a:t>Learning Together and Alone: Cooperative, Competitive, and Individualistic Learning.  </a:t>
            </a:r>
            <a:r>
              <a:rPr lang="en-US" dirty="0" smtClean="0"/>
              <a:t>Englewood Cliffs, NJ: Allyn &amp; Bacon.</a:t>
            </a:r>
          </a:p>
          <a:p>
            <a:r>
              <a:rPr lang="en-US" dirty="0" smtClean="0"/>
              <a:t>Savery, John R. (2006). Overview of problem-based learning: Deﬁnitions and distinctions. </a:t>
            </a:r>
            <a:r>
              <a:rPr lang="en-US" i="1" dirty="0" smtClean="0"/>
              <a:t>Interdisciplinary Journal of Problem-based Learning,</a:t>
            </a:r>
            <a:r>
              <a:rPr lang="en-US" dirty="0" smtClean="0"/>
              <a:t> </a:t>
            </a:r>
            <a:r>
              <a:rPr lang="en-US" i="1" dirty="0" smtClean="0"/>
              <a:t>1</a:t>
            </a:r>
            <a:r>
              <a:rPr lang="en-US" dirty="0" smtClean="0"/>
              <a:t>(3), 9-20. </a:t>
            </a:r>
            <a:br>
              <a:rPr lang="en-US" dirty="0" smtClean="0"/>
            </a:br>
            <a:r>
              <a:rPr lang="en-US" dirty="0" smtClean="0"/>
              <a:t>Retrieved from: http://docs.lib.purdue.edu/ijpbl/vol1/iss1/3 </a:t>
            </a:r>
          </a:p>
          <a:p>
            <a:endParaRPr lang="en-US" dirty="0" smtClean="0"/>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1027" name="Picture 3" descr="C:\Documents and Settings\ams29515\Local Settings\Temporary Internet Files\Content.IE5\WPTP2QHD\MC900105218[1].wmf"/>
          <p:cNvPicPr>
            <a:picLocks noChangeAspect="1" noChangeArrowheads="1"/>
          </p:cNvPicPr>
          <p:nvPr/>
        </p:nvPicPr>
        <p:blipFill>
          <a:blip r:embed="rId3" cstate="print"/>
          <a:srcRect/>
          <a:stretch>
            <a:fillRect/>
          </a:stretch>
        </p:blipFill>
        <p:spPr bwMode="auto">
          <a:xfrm>
            <a:off x="2286000" y="762000"/>
            <a:ext cx="4343399" cy="5011423"/>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5573" name="Text Box 5"/>
          <p:cNvSpPr txBox="1">
            <a:spLocks noChangeArrowheads="1"/>
          </p:cNvSpPr>
          <p:nvPr/>
        </p:nvSpPr>
        <p:spPr bwMode="auto">
          <a:xfrm>
            <a:off x="1203325" y="2860675"/>
            <a:ext cx="184150" cy="366713"/>
          </a:xfrm>
          <a:prstGeom prst="rect">
            <a:avLst/>
          </a:prstGeom>
          <a:noFill/>
          <a:ln w="9525">
            <a:noFill/>
            <a:miter lim="800000"/>
            <a:headEnd/>
            <a:tailEnd/>
          </a:ln>
          <a:effectLst/>
        </p:spPr>
        <p:txBody>
          <a:bodyPr wrap="none">
            <a:spAutoFit/>
          </a:bodyPr>
          <a:lstStyle/>
          <a:p>
            <a:pPr eaLnBrk="0" hangingPunct="0"/>
            <a:endParaRPr lang="en-US">
              <a:solidFill>
                <a:srgbClr val="000000"/>
              </a:solidFill>
              <a:latin typeface="Copperplate Gothic Bold" pitchFamily="-92" charset="0"/>
            </a:endParaRPr>
          </a:p>
        </p:txBody>
      </p:sp>
      <p:sp>
        <p:nvSpPr>
          <p:cNvPr id="365575" name="Rectangle 7"/>
          <p:cNvSpPr>
            <a:spLocks noGrp="1" noChangeArrowheads="1"/>
          </p:cNvSpPr>
          <p:nvPr>
            <p:ph idx="1"/>
          </p:nvPr>
        </p:nvSpPr>
        <p:spPr>
          <a:xfrm>
            <a:off x="457200" y="1828800"/>
            <a:ext cx="7772400" cy="4114800"/>
          </a:xfrm>
        </p:spPr>
        <p:txBody>
          <a:bodyPr/>
          <a:lstStyle/>
          <a:p>
            <a:pPr marL="0" indent="0">
              <a:buNone/>
            </a:pPr>
            <a:r>
              <a:rPr lang="en-US" dirty="0" smtClean="0"/>
              <a:t> </a:t>
            </a:r>
            <a:endParaRPr lang="en-US" dirty="0"/>
          </a:p>
        </p:txBody>
      </p:sp>
      <p:sp>
        <p:nvSpPr>
          <p:cNvPr id="4" name="TextBox 3"/>
          <p:cNvSpPr txBox="1"/>
          <p:nvPr/>
        </p:nvSpPr>
        <p:spPr>
          <a:xfrm>
            <a:off x="533400" y="457200"/>
            <a:ext cx="7924800" cy="1446550"/>
          </a:xfrm>
          <a:prstGeom prst="rect">
            <a:avLst/>
          </a:prstGeom>
          <a:noFill/>
        </p:spPr>
        <p:txBody>
          <a:bodyPr wrap="square" rtlCol="0">
            <a:spAutoFit/>
          </a:bodyPr>
          <a:lstStyle/>
          <a:p>
            <a:pPr algn="ctr" eaLnBrk="0" hangingPunct="0"/>
            <a:r>
              <a:rPr lang="en-US" sz="4400" dirty="0"/>
              <a:t>Accelerated Nursing Program</a:t>
            </a:r>
            <a:br>
              <a:rPr lang="en-US" sz="4400" dirty="0"/>
            </a:br>
            <a:r>
              <a:rPr lang="en-US" sz="4400" dirty="0"/>
              <a:t>(ANC)</a:t>
            </a:r>
            <a:endParaRPr lang="en-US" sz="4400" dirty="0">
              <a:solidFill>
                <a:srgbClr val="000000"/>
              </a:solidFill>
              <a:latin typeface="Arial"/>
            </a:endParaRPr>
          </a:p>
        </p:txBody>
      </p:sp>
      <p:sp>
        <p:nvSpPr>
          <p:cNvPr id="5" name="TextBox 4"/>
          <p:cNvSpPr txBox="1"/>
          <p:nvPr/>
        </p:nvSpPr>
        <p:spPr>
          <a:xfrm>
            <a:off x="228600" y="1568878"/>
            <a:ext cx="8686800" cy="4278094"/>
          </a:xfrm>
          <a:prstGeom prst="rect">
            <a:avLst/>
          </a:prstGeom>
          <a:noFill/>
        </p:spPr>
        <p:txBody>
          <a:bodyPr wrap="square" rtlCol="0">
            <a:spAutoFit/>
          </a:bodyPr>
          <a:lstStyle/>
          <a:p>
            <a:pPr marL="457200" lvl="0" indent="-457200" eaLnBrk="0" hangingPunct="0">
              <a:spcBef>
                <a:spcPct val="20000"/>
              </a:spcBef>
              <a:buFont typeface="Arial" panose="020B0604020202020204" pitchFamily="34" charset="0"/>
              <a:buChar char="•"/>
            </a:pPr>
            <a:endParaRPr lang="en-US" sz="3200" kern="0" dirty="0" smtClean="0">
              <a:solidFill>
                <a:srgbClr val="000000"/>
              </a:solidFill>
              <a:latin typeface="Arial"/>
            </a:endParaRPr>
          </a:p>
          <a:p>
            <a:pPr marL="457200" lvl="0" indent="-457200" eaLnBrk="0" hangingPunct="0">
              <a:spcBef>
                <a:spcPct val="20000"/>
              </a:spcBef>
              <a:buFont typeface="Arial" panose="020B0604020202020204" pitchFamily="34" charset="0"/>
              <a:buChar char="•"/>
            </a:pPr>
            <a:r>
              <a:rPr lang="en-US" sz="3200" kern="0" dirty="0" smtClean="0">
                <a:solidFill>
                  <a:srgbClr val="000000"/>
                </a:solidFill>
                <a:latin typeface="Arial"/>
              </a:rPr>
              <a:t>12-month </a:t>
            </a:r>
            <a:r>
              <a:rPr lang="en-US" sz="3200" kern="0" dirty="0">
                <a:solidFill>
                  <a:srgbClr val="000000"/>
                </a:solidFill>
                <a:latin typeface="Arial"/>
              </a:rPr>
              <a:t>BSN second degree program</a:t>
            </a:r>
          </a:p>
          <a:p>
            <a:pPr marL="457200" lvl="0" indent="-457200" eaLnBrk="0" hangingPunct="0">
              <a:spcBef>
                <a:spcPct val="20000"/>
              </a:spcBef>
              <a:buFont typeface="Arial" panose="020B0604020202020204" pitchFamily="34" charset="0"/>
              <a:buChar char="•"/>
            </a:pPr>
            <a:r>
              <a:rPr lang="en-US" sz="3200" kern="0" dirty="0">
                <a:solidFill>
                  <a:srgbClr val="000000"/>
                </a:solidFill>
                <a:latin typeface="Arial"/>
              </a:rPr>
              <a:t>3 semesters</a:t>
            </a:r>
          </a:p>
          <a:p>
            <a:pPr marL="457200" lvl="0" indent="-457200" eaLnBrk="0" hangingPunct="0">
              <a:spcBef>
                <a:spcPct val="20000"/>
              </a:spcBef>
              <a:buFont typeface="Arial" panose="020B0604020202020204" pitchFamily="34" charset="0"/>
              <a:buChar char="•"/>
            </a:pPr>
            <a:r>
              <a:rPr lang="en-US" sz="3200" kern="0" dirty="0">
                <a:solidFill>
                  <a:srgbClr val="000000"/>
                </a:solidFill>
                <a:latin typeface="Arial"/>
              </a:rPr>
              <a:t>18-20 credit hours/semester</a:t>
            </a:r>
          </a:p>
          <a:p>
            <a:pPr marL="457200" lvl="0" indent="-457200" eaLnBrk="0" hangingPunct="0">
              <a:spcBef>
                <a:spcPct val="20000"/>
              </a:spcBef>
              <a:buFont typeface="Arial" panose="020B0604020202020204" pitchFamily="34" charset="0"/>
              <a:buChar char="•"/>
            </a:pPr>
            <a:r>
              <a:rPr lang="en-US" sz="3200" kern="0" dirty="0">
                <a:solidFill>
                  <a:srgbClr val="000000"/>
                </a:solidFill>
                <a:latin typeface="Arial"/>
              </a:rPr>
              <a:t>Average age: 26 years</a:t>
            </a:r>
          </a:p>
          <a:p>
            <a:pPr marL="457200" lvl="0" indent="-457200" eaLnBrk="0" hangingPunct="0">
              <a:spcBef>
                <a:spcPct val="20000"/>
              </a:spcBef>
              <a:buFont typeface="Arial" panose="020B0604020202020204" pitchFamily="34" charset="0"/>
              <a:buChar char="•"/>
            </a:pPr>
            <a:r>
              <a:rPr lang="en-US" sz="3200" kern="0" dirty="0">
                <a:solidFill>
                  <a:srgbClr val="000000"/>
                </a:solidFill>
                <a:latin typeface="Arial"/>
              </a:rPr>
              <a:t>Non-traditional </a:t>
            </a:r>
          </a:p>
          <a:p>
            <a:pPr eaLnBrk="0" hangingPunct="0"/>
            <a:endParaRPr lang="en-US" sz="4800" dirty="0">
              <a:solidFill>
                <a:srgbClr val="000000"/>
              </a:solidFill>
              <a:latin typeface="Arial"/>
            </a:endParaRPr>
          </a:p>
        </p:txBody>
      </p:sp>
    </p:spTree>
    <p:extLst>
      <p:ext uri="{BB962C8B-B14F-4D97-AF65-F5344CB8AC3E}">
        <p14:creationId xmlns:p14="http://schemas.microsoft.com/office/powerpoint/2010/main" val="358020775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2115671" y="2057400"/>
            <a:ext cx="3733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pperplate Gothic Bold" pitchFamily="34" charset="0"/>
                <a:ea typeface="ＭＳ Ｐゴシック" pitchFamily="-92" charset="-128"/>
              </a:defRPr>
            </a:lvl1pPr>
            <a:lvl2pPr marL="742950" indent="-285750">
              <a:defRPr>
                <a:solidFill>
                  <a:schemeClr val="tx1"/>
                </a:solidFill>
                <a:latin typeface="Copperplate Gothic Bold" pitchFamily="34" charset="0"/>
                <a:ea typeface="ＭＳ Ｐゴシック" pitchFamily="-92" charset="-128"/>
              </a:defRPr>
            </a:lvl2pPr>
            <a:lvl3pPr marL="1143000" indent="-228600">
              <a:defRPr>
                <a:solidFill>
                  <a:schemeClr val="tx1"/>
                </a:solidFill>
                <a:latin typeface="Copperplate Gothic Bold" pitchFamily="34" charset="0"/>
                <a:ea typeface="ＭＳ Ｐゴシック" pitchFamily="-92" charset="-128"/>
              </a:defRPr>
            </a:lvl3pPr>
            <a:lvl4pPr marL="1600200" indent="-228600">
              <a:defRPr>
                <a:solidFill>
                  <a:schemeClr val="tx1"/>
                </a:solidFill>
                <a:latin typeface="Copperplate Gothic Bold" pitchFamily="34" charset="0"/>
                <a:ea typeface="ＭＳ Ｐゴシック" pitchFamily="-92" charset="-128"/>
              </a:defRPr>
            </a:lvl4pPr>
            <a:lvl5pPr marL="2057400" indent="-228600">
              <a:defRPr>
                <a:solidFill>
                  <a:schemeClr val="tx1"/>
                </a:solidFill>
                <a:latin typeface="Copperplate Gothic Bold" pitchFamily="34" charset="0"/>
                <a:ea typeface="ＭＳ Ｐゴシック" pitchFamily="-92" charset="-128"/>
              </a:defRPr>
            </a:lvl5pPr>
            <a:lvl6pPr marL="25146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6pPr>
            <a:lvl7pPr marL="29718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7pPr>
            <a:lvl8pPr marL="34290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8pPr>
            <a:lvl9pPr marL="3886200" indent="-228600" eaLnBrk="0" fontAlgn="base" hangingPunct="0">
              <a:spcBef>
                <a:spcPct val="0"/>
              </a:spcBef>
              <a:spcAft>
                <a:spcPct val="0"/>
              </a:spcAft>
              <a:defRPr>
                <a:solidFill>
                  <a:schemeClr val="tx1"/>
                </a:solidFill>
                <a:latin typeface="Copperplate Gothic Bold" pitchFamily="34" charset="0"/>
                <a:ea typeface="ＭＳ Ｐゴシック" pitchFamily="-92" charset="-128"/>
              </a:defRPr>
            </a:lvl9pPr>
          </a:lstStyle>
          <a:p>
            <a:pPr eaLnBrk="0" hangingPunct="0"/>
            <a:r>
              <a:rPr lang="en-US" sz="2400" b="1" dirty="0" smtClean="0">
                <a:solidFill>
                  <a:srgbClr val="000000"/>
                </a:solidFill>
                <a:latin typeface="Arial" charset="0"/>
              </a:rPr>
              <a:t>Traditional:</a:t>
            </a:r>
          </a:p>
          <a:p>
            <a:pPr eaLnBrk="0" hangingPunct="0"/>
            <a:r>
              <a:rPr lang="en-US" sz="2400" b="1" dirty="0" smtClean="0">
                <a:solidFill>
                  <a:srgbClr val="000000"/>
                </a:solidFill>
                <a:latin typeface="Arial" charset="0"/>
              </a:rPr>
              <a:t>Tuition </a:t>
            </a:r>
            <a:r>
              <a:rPr lang="en-US" sz="2400" b="1" dirty="0">
                <a:solidFill>
                  <a:srgbClr val="000000"/>
                </a:solidFill>
                <a:latin typeface="Arial" charset="0"/>
              </a:rPr>
              <a:t>for </a:t>
            </a:r>
            <a:r>
              <a:rPr lang="en-US" sz="2400" b="1" dirty="0" smtClean="0">
                <a:solidFill>
                  <a:srgbClr val="000000"/>
                </a:solidFill>
                <a:latin typeface="Arial" charset="0"/>
              </a:rPr>
              <a:t>2014-2015 </a:t>
            </a:r>
            <a:r>
              <a:rPr lang="en-US" sz="2400" b="1" dirty="0">
                <a:solidFill>
                  <a:srgbClr val="000000"/>
                </a:solidFill>
                <a:latin typeface="Arial" charset="0"/>
              </a:rPr>
              <a:t>academic </a:t>
            </a:r>
            <a:r>
              <a:rPr lang="en-US" sz="2400" b="1" dirty="0" smtClean="0">
                <a:solidFill>
                  <a:srgbClr val="000000"/>
                </a:solidFill>
                <a:latin typeface="Arial" charset="0"/>
              </a:rPr>
              <a:t>year:</a:t>
            </a:r>
          </a:p>
          <a:p>
            <a:pPr eaLnBrk="0" hangingPunct="0"/>
            <a:r>
              <a:rPr lang="en-US" sz="2400" b="1" dirty="0" smtClean="0">
                <a:solidFill>
                  <a:srgbClr val="000000"/>
                </a:solidFill>
                <a:latin typeface="Arial" charset="0"/>
              </a:rPr>
              <a:t>$33,796</a:t>
            </a:r>
            <a:endParaRPr lang="en-US" sz="2400" b="1" dirty="0">
              <a:solidFill>
                <a:srgbClr val="000000"/>
              </a:solidFill>
              <a:latin typeface="Arial" charset="0"/>
            </a:endParaRPr>
          </a:p>
          <a:p>
            <a:pPr eaLnBrk="0" hangingPunct="0"/>
            <a:endParaRPr lang="en-US" sz="2400" b="1" dirty="0">
              <a:solidFill>
                <a:srgbClr val="000000"/>
              </a:solidFill>
              <a:latin typeface="Arial" charset="0"/>
            </a:endParaRPr>
          </a:p>
          <a:p>
            <a:pPr eaLnBrk="0" hangingPunct="0"/>
            <a:r>
              <a:rPr lang="en-US" sz="2400" b="1" dirty="0">
                <a:solidFill>
                  <a:srgbClr val="000000"/>
                </a:solidFill>
                <a:latin typeface="Arial" charset="0"/>
              </a:rPr>
              <a:t>Combined with fees, room, and board: $</a:t>
            </a:r>
            <a:r>
              <a:rPr lang="en-US" sz="2400" b="1" dirty="0" smtClean="0">
                <a:solidFill>
                  <a:srgbClr val="000000"/>
                </a:solidFill>
                <a:latin typeface="Arial" charset="0"/>
              </a:rPr>
              <a:t>49,969 </a:t>
            </a:r>
          </a:p>
          <a:p>
            <a:pPr eaLnBrk="0" hangingPunct="0"/>
            <a:endParaRPr lang="en-US" sz="2400" b="1" dirty="0">
              <a:solidFill>
                <a:srgbClr val="000000"/>
              </a:solidFill>
              <a:latin typeface="Arial" charset="0"/>
            </a:endParaRPr>
          </a:p>
          <a:p>
            <a:pPr eaLnBrk="0" hangingPunct="0"/>
            <a:r>
              <a:rPr lang="en-US" sz="2400" b="1" dirty="0" smtClean="0">
                <a:solidFill>
                  <a:srgbClr val="000000"/>
                </a:solidFill>
                <a:latin typeface="Arial" charset="0"/>
              </a:rPr>
              <a:t>Accelerated 2014-2015:</a:t>
            </a:r>
          </a:p>
          <a:p>
            <a:pPr eaLnBrk="0" hangingPunct="0"/>
            <a:r>
              <a:rPr lang="en-US" sz="2400" b="1" dirty="0">
                <a:latin typeface="+mn-lt"/>
              </a:rPr>
              <a:t>$47,976 </a:t>
            </a:r>
            <a:endParaRPr lang="en-US" sz="2400" b="1" dirty="0" smtClean="0">
              <a:solidFill>
                <a:srgbClr val="000000"/>
              </a:solidFill>
              <a:latin typeface="+mn-lt"/>
            </a:endParaRPr>
          </a:p>
          <a:p>
            <a:pPr eaLnBrk="0" hangingPunct="0"/>
            <a:endParaRPr lang="en-US" sz="2400" b="1" dirty="0">
              <a:solidFill>
                <a:srgbClr val="000000"/>
              </a:solidFill>
              <a:latin typeface="Arial" charset="0"/>
            </a:endParaRPr>
          </a:p>
          <a:p>
            <a:pPr eaLnBrk="0" hangingPunct="0">
              <a:spcBef>
                <a:spcPct val="50000"/>
              </a:spcBef>
            </a:pPr>
            <a:endParaRPr lang="en-US" sz="2400" dirty="0">
              <a:solidFill>
                <a:srgbClr val="000000"/>
              </a:solidFill>
              <a:latin typeface="Arial" charset="0"/>
            </a:endParaRPr>
          </a:p>
        </p:txBody>
      </p:sp>
    </p:spTree>
    <p:extLst>
      <p:ext uri="{BB962C8B-B14F-4D97-AF65-F5344CB8AC3E}">
        <p14:creationId xmlns:p14="http://schemas.microsoft.com/office/powerpoint/2010/main" val="135533633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erplate Gothic Bold" pitchFamily="34"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TotalTime>
  <Words>3343</Words>
  <Application>Microsoft Office PowerPoint</Application>
  <PresentationFormat>On-screen Show (4:3)</PresentationFormat>
  <Paragraphs>659</Paragraphs>
  <Slides>71</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ＭＳ Ｐゴシック</vt:lpstr>
      <vt:lpstr>Arial</vt:lpstr>
      <vt:lpstr>Calibri</vt:lpstr>
      <vt:lpstr>Copperplate Gothic Bold</vt:lpstr>
      <vt:lpstr>Symbol</vt:lpstr>
      <vt:lpstr>Times New Roman</vt:lpstr>
      <vt:lpstr>Wingdings</vt:lpstr>
      <vt:lpstr>1_Blank Presentation</vt:lpstr>
      <vt:lpstr>Document</vt:lpstr>
      <vt:lpstr>PowerPoint Presentation</vt:lpstr>
      <vt:lpstr>Objectives</vt:lpstr>
      <vt:lpstr>PowerPoint Presentation</vt:lpstr>
      <vt:lpstr> Creighton University</vt:lpstr>
      <vt:lpstr>PowerPoint Presentation</vt:lpstr>
      <vt:lpstr>Undergrad Student Body</vt:lpstr>
      <vt:lpstr>Professional and  Graduate Schools</vt:lpstr>
      <vt:lpstr>PowerPoint Presentation</vt:lpstr>
      <vt:lpstr>PowerPoint Presentation</vt:lpstr>
      <vt:lpstr>Ice Breaker </vt:lpstr>
      <vt:lpstr>PowerPoint Presentation</vt:lpstr>
      <vt:lpstr>PowerPoint Presentation</vt:lpstr>
      <vt:lpstr> </vt:lpstr>
      <vt:lpstr>Pedagogical Rationale</vt:lpstr>
      <vt:lpstr>Pedagogical Rationale</vt:lpstr>
      <vt:lpstr>Research</vt:lpstr>
      <vt:lpstr>  </vt:lpstr>
      <vt:lpstr>  </vt:lpstr>
      <vt:lpstr>  </vt:lpstr>
      <vt:lpstr>  </vt:lpstr>
      <vt:lpstr>  </vt:lpstr>
      <vt:lpstr>  </vt:lpstr>
      <vt:lpstr>  </vt:lpstr>
      <vt:lpstr>Evaluation </vt:lpstr>
      <vt:lpstr>We Need Change</vt:lpstr>
      <vt:lpstr>Our Study </vt:lpstr>
      <vt:lpstr>Problem-Based Learning (PBL)</vt:lpstr>
      <vt:lpstr>Meet your patient</vt:lpstr>
      <vt:lpstr> </vt:lpstr>
      <vt:lpstr> </vt:lpstr>
      <vt:lpstr> </vt:lpstr>
      <vt:lpstr>Three phases</vt:lpstr>
      <vt:lpstr>  </vt:lpstr>
      <vt:lpstr>  </vt:lpstr>
      <vt:lpstr>  </vt:lpstr>
      <vt:lpstr>  </vt:lpstr>
      <vt:lpstr>  </vt:lpstr>
      <vt:lpstr> </vt:lpstr>
      <vt:lpstr> </vt:lpstr>
      <vt:lpstr> </vt:lpstr>
      <vt:lpstr> </vt:lpstr>
      <vt:lpstr>Collaborative Learning Qualitative Data Themes</vt:lpstr>
      <vt:lpstr>Content</vt:lpstr>
      <vt:lpstr>Content Sub-themes</vt:lpstr>
      <vt:lpstr>Content Delivery</vt:lpstr>
      <vt:lpstr>Content Delivery Sub-themes</vt:lpstr>
      <vt:lpstr>Content Mastery</vt:lpstr>
      <vt:lpstr>Content Mastery Sub-themes</vt:lpstr>
      <vt:lpstr>Collaborative Learning</vt:lpstr>
      <vt:lpstr>Collaborative Learning:  Sub-themes</vt:lpstr>
      <vt:lpstr>Trad Fall 2010: Pilot-Content</vt:lpstr>
      <vt:lpstr>Trad Fall 2010:  Content Delivery </vt:lpstr>
      <vt:lpstr>Trad Fall 2010:  Content Mastery</vt:lpstr>
      <vt:lpstr>Trad Fall 2010: Collaborative Learning</vt:lpstr>
      <vt:lpstr>ANC Spring 2012: Content</vt:lpstr>
      <vt:lpstr>ANC Spring 2012: Content Delivery</vt:lpstr>
      <vt:lpstr>ANC Spring 2012: Content Mastery</vt:lpstr>
      <vt:lpstr>ANC Spring 2012: Collaborative Learning</vt:lpstr>
      <vt:lpstr>Trad Fall 2012: Collaborative + Wiki</vt:lpstr>
      <vt:lpstr>Trad Fall 2012: Content</vt:lpstr>
      <vt:lpstr>Trad Fall 2012: Content Delivery</vt:lpstr>
      <vt:lpstr>Trad Fall 2012: Content Mastery</vt:lpstr>
      <vt:lpstr>ANC Fall 2012: Content</vt:lpstr>
      <vt:lpstr>ANC Fall 2012: Content Delivery</vt:lpstr>
      <vt:lpstr>ANC Fall 2012: Content Mastery</vt:lpstr>
      <vt:lpstr>ANC Fall 2012: Collaborative Learning</vt:lpstr>
      <vt:lpstr>Lessons Learned</vt:lpstr>
      <vt:lpstr>Participant Evaluation/Feedback (5 minutes)</vt:lpstr>
      <vt:lpstr>Summary: “Take-Away” (5 min)</vt:lpstr>
      <vt:lpstr>References</vt:lpstr>
      <vt:lpstr>PowerPoint Presentation</vt:lpstr>
    </vt:vector>
  </TitlesOfParts>
  <Company>Creighton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Christina Moore</cp:lastModifiedBy>
  <cp:revision>178</cp:revision>
  <cp:lastPrinted>2012-05-30T20:33:00Z</cp:lastPrinted>
  <dcterms:created xsi:type="dcterms:W3CDTF">2011-02-14T19:19:32Z</dcterms:created>
  <dcterms:modified xsi:type="dcterms:W3CDTF">2014-05-21T21:05:42Z</dcterms:modified>
</cp:coreProperties>
</file>