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79" r:id="rId3"/>
    <p:sldId id="282" r:id="rId4"/>
    <p:sldId id="280" r:id="rId5"/>
    <p:sldId id="283" r:id="rId6"/>
    <p:sldId id="285" r:id="rId7"/>
    <p:sldId id="284" r:id="rId8"/>
    <p:sldId id="297" r:id="rId9"/>
    <p:sldId id="267" r:id="rId10"/>
    <p:sldId id="257" r:id="rId11"/>
    <p:sldId id="263" r:id="rId12"/>
    <p:sldId id="262" r:id="rId13"/>
    <p:sldId id="258" r:id="rId14"/>
    <p:sldId id="259" r:id="rId15"/>
    <p:sldId id="260" r:id="rId16"/>
    <p:sldId id="264" r:id="rId17"/>
    <p:sldId id="261" r:id="rId18"/>
    <p:sldId id="265" r:id="rId19"/>
    <p:sldId id="266" r:id="rId20"/>
    <p:sldId id="268" r:id="rId21"/>
    <p:sldId id="269" r:id="rId22"/>
    <p:sldId id="286" r:id="rId23"/>
    <p:sldId id="270" r:id="rId24"/>
    <p:sldId id="272" r:id="rId25"/>
    <p:sldId id="273" r:id="rId26"/>
    <p:sldId id="274" r:id="rId27"/>
    <p:sldId id="275" r:id="rId28"/>
    <p:sldId id="276" r:id="rId29"/>
    <p:sldId id="277" r:id="rId30"/>
    <p:sldId id="278" r:id="rId31"/>
    <p:sldId id="302" r:id="rId32"/>
    <p:sldId id="299" r:id="rId33"/>
    <p:sldId id="300" r:id="rId34"/>
    <p:sldId id="301" r:id="rId35"/>
    <p:sldId id="28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63609" autoAdjust="0"/>
  </p:normalViewPr>
  <p:slideViewPr>
    <p:cSldViewPr snapToGrid="0" snapToObjects="1">
      <p:cViewPr varScale="1">
        <p:scale>
          <a:sx n="26" d="100"/>
          <a:sy n="26" d="100"/>
        </p:scale>
        <p:origin x="1722" y="48"/>
      </p:cViewPr>
      <p:guideLst>
        <p:guide orient="horz" pos="2160"/>
        <p:guide pos="2880"/>
      </p:guideLst>
    </p:cSldViewPr>
  </p:slideViewPr>
  <p:outlineViewPr>
    <p:cViewPr>
      <p:scale>
        <a:sx n="33" d="100"/>
        <a:sy n="33" d="100"/>
      </p:scale>
      <p:origin x="16" y="29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1596B-F803-1B4C-A2B8-E3C746A7F803}" type="datetimeFigureOut">
              <a:rPr lang="en-US" smtClean="0"/>
              <a:t>5/21/2014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E906D-D401-284B-BBC7-E8E627223AF2}" type="slidenum">
              <a:rPr lang="en-US" smtClean="0"/>
              <a:t>‹#›</a:t>
            </a:fld>
            <a:endParaRPr lang="en-US"/>
          </a:p>
        </p:txBody>
      </p:sp>
    </p:spTree>
    <p:extLst>
      <p:ext uri="{BB962C8B-B14F-4D97-AF65-F5344CB8AC3E}">
        <p14:creationId xmlns:p14="http://schemas.microsoft.com/office/powerpoint/2010/main" val="1807331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ognitive_bia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Cornell_University" TargetMode="External"/><Relationship Id="rId5" Type="http://schemas.openxmlformats.org/officeDocument/2006/relationships/hyperlink" Target="http://en.wikipedia.org/wiki/Metacognition" TargetMode="External"/><Relationship Id="rId4" Type="http://schemas.openxmlformats.org/officeDocument/2006/relationships/hyperlink" Target="http://en.wikipedia.org/wiki/Illusory_superiori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do we get ‘at risk’ students to improve their understanding, transferability and retention of the information that they are learning? By speaking to them through the voices of their peers.  A review of two student’s journeys within a first year retention program, which includes a Strategies and Skills for Academic Success course, will explore how ‘at risk’ students’ beliefs systems, personality type, and emotional functioning influenced their learning approaches. Examples of student voice will be showcased and outcomes surrounding their engagement, course mastery, and retention will be highlighted. Strategies, and practical examples of how to incorporate student voice into the ‘at risk’ university classroom will also be discussed.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 learner who is struggling academically, understanding why they should put the effort into learning about personality, and emotional intelligence can be difficult. Instead of teaching this content at them, we as instructors, must afford students the practical opportunities to see how a heightened self-awareness around their personality type, and emotional functioning can improve their level of understanding of the information being taught, their motivation to learn the material, their retention of the information that they are learning, and ultimately, their success in the classroom (Hofer &amp; </a:t>
            </a:r>
            <a:r>
              <a:rPr lang="en-US" sz="1200" kern="1200" dirty="0" err="1" smtClean="0">
                <a:solidFill>
                  <a:schemeClr val="tx1"/>
                </a:solidFill>
                <a:effectLst/>
                <a:latin typeface="+mn-lt"/>
                <a:ea typeface="+mn-ea"/>
                <a:cs typeface="+mn-cs"/>
              </a:rPr>
              <a:t>Pintrich</a:t>
            </a:r>
            <a:r>
              <a:rPr lang="en-US" sz="1200" kern="1200" dirty="0" smtClean="0">
                <a:solidFill>
                  <a:schemeClr val="tx1"/>
                </a:solidFill>
                <a:effectLst/>
                <a:latin typeface="+mn-lt"/>
                <a:ea typeface="+mn-ea"/>
                <a:cs typeface="+mn-cs"/>
              </a:rPr>
              <a:t>, 1997; Chen &amp; </a:t>
            </a:r>
            <a:r>
              <a:rPr lang="en-US" sz="1200" kern="1200" dirty="0" err="1" smtClean="0">
                <a:solidFill>
                  <a:schemeClr val="tx1"/>
                </a:solidFill>
                <a:effectLst/>
                <a:latin typeface="+mn-lt"/>
                <a:ea typeface="+mn-ea"/>
                <a:cs typeface="+mn-cs"/>
              </a:rPr>
              <a:t>Pajares</a:t>
            </a:r>
            <a:r>
              <a:rPr lang="en-US" sz="1200" kern="1200" dirty="0" smtClean="0">
                <a:solidFill>
                  <a:schemeClr val="tx1"/>
                </a:solidFill>
                <a:effectLst/>
                <a:latin typeface="+mn-lt"/>
                <a:ea typeface="+mn-ea"/>
                <a:cs typeface="+mn-cs"/>
              </a:rPr>
              <a:t>, 2010). This paper explores two student’s journeys within a strategies and skills course which has been designed to foster self awareness around belief systems, personality type, and emotional intelligence. </a:t>
            </a:r>
          </a:p>
          <a:p>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1</a:t>
            </a:fld>
            <a:endParaRPr lang="en-US"/>
          </a:p>
        </p:txBody>
      </p:sp>
    </p:spTree>
    <p:extLst>
      <p:ext uri="{BB962C8B-B14F-4D97-AF65-F5344CB8AC3E}">
        <p14:creationId xmlns:p14="http://schemas.microsoft.com/office/powerpoint/2010/main" val="62585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for the strategies</a:t>
            </a:r>
            <a:r>
              <a:rPr lang="en-US" baseline="0" dirty="0" smtClean="0"/>
              <a:t> and skills course </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12</a:t>
            </a:fld>
            <a:endParaRPr lang="en-US"/>
          </a:p>
        </p:txBody>
      </p:sp>
    </p:spTree>
    <p:extLst>
      <p:ext uri="{BB962C8B-B14F-4D97-AF65-F5344CB8AC3E}">
        <p14:creationId xmlns:p14="http://schemas.microsoft.com/office/powerpoint/2010/main" val="166860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14</a:t>
            </a:fld>
            <a:endParaRPr lang="en-US"/>
          </a:p>
        </p:txBody>
      </p:sp>
    </p:spTree>
    <p:extLst>
      <p:ext uri="{BB962C8B-B14F-4D97-AF65-F5344CB8AC3E}">
        <p14:creationId xmlns:p14="http://schemas.microsoft.com/office/powerpoint/2010/main" val="149530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Two’s Journey</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20</a:t>
            </a:fld>
            <a:endParaRPr lang="en-US"/>
          </a:p>
        </p:txBody>
      </p:sp>
    </p:spTree>
    <p:extLst>
      <p:ext uri="{BB962C8B-B14F-4D97-AF65-F5344CB8AC3E}">
        <p14:creationId xmlns:p14="http://schemas.microsoft.com/office/powerpoint/2010/main" val="293870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Geri Darrell … </a:t>
            </a:r>
            <a:r>
              <a:rPr lang="en-US" dirty="0" err="1" smtClean="0"/>
              <a:t>andrea</a:t>
            </a:r>
            <a:r>
              <a:rPr lang="en-US" dirty="0" smtClean="0"/>
              <a:t> to </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21</a:t>
            </a:fld>
            <a:endParaRPr lang="en-US"/>
          </a:p>
        </p:txBody>
      </p:sp>
    </p:spTree>
    <p:extLst>
      <p:ext uri="{BB962C8B-B14F-4D97-AF65-F5344CB8AC3E}">
        <p14:creationId xmlns:p14="http://schemas.microsoft.com/office/powerpoint/2010/main" val="3872229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15A7A-BD85-F943-B9A0-44820D407E90}" type="slidenum">
              <a:rPr lang="en-US"/>
              <a:pPr/>
              <a:t>31</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While</a:t>
            </a:r>
            <a:r>
              <a:rPr lang="en-US" sz="1200" kern="1200" baseline="0" dirty="0" smtClean="0">
                <a:solidFill>
                  <a:schemeClr val="tx1"/>
                </a:solidFill>
                <a:latin typeface="+mn-lt"/>
                <a:ea typeface="+mn-ea"/>
                <a:cs typeface="+mn-cs"/>
              </a:rPr>
              <a:t> not every learner in our retention program can move from the bottom quartile to between the 3</a:t>
            </a:r>
            <a:r>
              <a:rPr lang="en-US" sz="1200" kern="1200" baseline="30000" dirty="0"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and 4</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quartile. For 65% of our students this has become a reality. </a:t>
            </a:r>
          </a:p>
          <a:p>
            <a:r>
              <a:rPr lang="en-US" sz="1200" kern="1200" baseline="0" dirty="0" smtClean="0">
                <a:solidFill>
                  <a:schemeClr val="tx1"/>
                </a:solidFill>
                <a:latin typeface="+mn-lt"/>
                <a:ea typeface="+mn-ea"/>
                <a:cs typeface="+mn-cs"/>
              </a:rPr>
              <a:t>Teaching the principles of metacognitive awareness around who they are, and why they are here, and how they learn allows each student to take ownership over their own learning </a:t>
            </a:r>
            <a:r>
              <a:rPr lang="en-US" sz="1200" kern="1200" baseline="0" dirty="0" err="1" smtClean="0">
                <a:solidFill>
                  <a:schemeClr val="tx1"/>
                </a:solidFill>
                <a:latin typeface="+mn-lt"/>
                <a:ea typeface="+mn-ea"/>
                <a:cs typeface="+mn-cs"/>
              </a:rPr>
              <a:t>endeavours</a:t>
            </a:r>
            <a:r>
              <a:rPr lang="en-US" sz="1200" kern="1200" baseline="0" dirty="0" smtClean="0">
                <a:solidFill>
                  <a:schemeClr val="tx1"/>
                </a:solidFill>
                <a:latin typeface="+mn-lt"/>
                <a:ea typeface="+mn-ea"/>
                <a:cs typeface="+mn-cs"/>
              </a:rPr>
              <a:t> – and if they buy in to the experience, they are more likely to be successful during their next period of stress, low mark, or other difficult life event, or, at least to rebound from this event.  </a:t>
            </a:r>
            <a:endParaRPr lang="en-US" dirty="0"/>
          </a:p>
        </p:txBody>
      </p:sp>
    </p:spTree>
    <p:extLst>
      <p:ext uri="{BB962C8B-B14F-4D97-AF65-F5344CB8AC3E}">
        <p14:creationId xmlns:p14="http://schemas.microsoft.com/office/powerpoint/2010/main" val="97211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 for thoughts</a:t>
            </a:r>
            <a:r>
              <a:rPr lang="en-US" baseline="0" dirty="0" smtClean="0"/>
              <a:t> to be compared to before,  written down , and then discussed </a:t>
            </a:r>
          </a:p>
          <a:p>
            <a:endParaRPr lang="en-US" baseline="0" dirty="0" smtClean="0"/>
          </a:p>
          <a:p>
            <a:r>
              <a:rPr lang="en-US" baseline="0" dirty="0" smtClean="0"/>
              <a:t>What else could we help students to become more aware around?!?! </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32</a:t>
            </a:fld>
            <a:endParaRPr lang="en-US"/>
          </a:p>
        </p:txBody>
      </p:sp>
    </p:spTree>
    <p:extLst>
      <p:ext uri="{BB962C8B-B14F-4D97-AF65-F5344CB8AC3E}">
        <p14:creationId xmlns:p14="http://schemas.microsoft.com/office/powerpoint/2010/main" val="3347280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33</a:t>
            </a:fld>
            <a:endParaRPr lang="en-US"/>
          </a:p>
        </p:txBody>
      </p:sp>
    </p:spTree>
    <p:extLst>
      <p:ext uri="{BB962C8B-B14F-4D97-AF65-F5344CB8AC3E}">
        <p14:creationId xmlns:p14="http://schemas.microsoft.com/office/powerpoint/2010/main" val="17012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35</a:t>
            </a:fld>
            <a:endParaRPr lang="en-US"/>
          </a:p>
        </p:txBody>
      </p:sp>
    </p:spTree>
    <p:extLst>
      <p:ext uri="{BB962C8B-B14F-4D97-AF65-F5344CB8AC3E}">
        <p14:creationId xmlns:p14="http://schemas.microsoft.com/office/powerpoint/2010/main" val="313326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Speed dating:</a:t>
            </a:r>
            <a:r>
              <a:rPr lang="en-US" baseline="0" dirty="0" smtClean="0"/>
              <a:t> </a:t>
            </a:r>
            <a:r>
              <a:rPr lang="en-US" dirty="0" smtClean="0"/>
              <a:t>Five minutes to write down thoughts, discuss with</a:t>
            </a:r>
            <a:r>
              <a:rPr lang="en-US" baseline="0" dirty="0" smtClean="0"/>
              <a:t> a partner, share with the group </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2</a:t>
            </a:fld>
            <a:endParaRPr lang="en-US"/>
          </a:p>
        </p:txBody>
      </p:sp>
    </p:spTree>
    <p:extLst>
      <p:ext uri="{BB962C8B-B14F-4D97-AF65-F5344CB8AC3E}">
        <p14:creationId xmlns:p14="http://schemas.microsoft.com/office/powerpoint/2010/main" val="166167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get ‘at risk students’ </a:t>
            </a:r>
            <a:r>
              <a:rPr lang="en-US" baseline="0" dirty="0" smtClean="0"/>
              <a:t>to become aware of their current academic situation – and their own academic and personal strengths and challenges …. ??? </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4</a:t>
            </a:fld>
            <a:endParaRPr lang="en-US"/>
          </a:p>
        </p:txBody>
      </p:sp>
    </p:spTree>
    <p:extLst>
      <p:ext uri="{BB962C8B-B14F-4D97-AF65-F5344CB8AC3E}">
        <p14:creationId xmlns:p14="http://schemas.microsoft.com/office/powerpoint/2010/main" val="12502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15A7A-BD85-F943-B9A0-44820D407E90}" type="slidenum">
              <a:rPr lang="en-US"/>
              <a:pPr/>
              <a:t>5</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Dunning–Kruger effect</a:t>
            </a:r>
            <a:r>
              <a:rPr lang="en-US" sz="1200" b="0" kern="1200" dirty="0" smtClean="0">
                <a:solidFill>
                  <a:schemeClr val="tx1"/>
                </a:solidFill>
                <a:latin typeface="+mn-lt"/>
                <a:ea typeface="+mn-ea"/>
                <a:cs typeface="+mn-cs"/>
              </a:rPr>
              <a:t> is a </a:t>
            </a:r>
            <a:r>
              <a:rPr lang="en-US" sz="1200" b="0" kern="1200" dirty="0" smtClean="0">
                <a:solidFill>
                  <a:schemeClr val="tx1"/>
                </a:solidFill>
                <a:latin typeface="+mn-lt"/>
                <a:ea typeface="+mn-ea"/>
                <a:cs typeface="+mn-cs"/>
                <a:hlinkClick r:id="rId3"/>
              </a:rPr>
              <a:t>cognitive bias which can manifest in one of two ways:</a:t>
            </a:r>
          </a:p>
          <a:p>
            <a:r>
              <a:rPr lang="en-US" sz="1200" b="0" kern="1200" dirty="0" smtClean="0">
                <a:solidFill>
                  <a:schemeClr val="tx1"/>
                </a:solidFill>
                <a:latin typeface="+mn-lt"/>
                <a:ea typeface="+mn-ea"/>
                <a:cs typeface="+mn-cs"/>
              </a:rPr>
              <a:t>1. Unskilled individuals suffer from</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hlinkClick r:id="rId4"/>
              </a:rPr>
              <a:t>illusory superiority, mistakenly rating their ability much higher than is accurate. This bias is attributed to a </a:t>
            </a:r>
            <a:r>
              <a:rPr lang="en-US" sz="1200" b="0" kern="1200" dirty="0" smtClean="0">
                <a:solidFill>
                  <a:schemeClr val="tx1"/>
                </a:solidFill>
                <a:latin typeface="+mn-lt"/>
                <a:ea typeface="+mn-ea"/>
                <a:cs typeface="+mn-cs"/>
                <a:hlinkClick r:id="rId5"/>
              </a:rPr>
              <a:t>metacognitive inability of the unskilled to recognize their ineptitude.[1]</a:t>
            </a:r>
          </a:p>
          <a:p>
            <a:r>
              <a:rPr lang="en-US" sz="1200" b="0" kern="1200" dirty="0" smtClean="0">
                <a:solidFill>
                  <a:schemeClr val="tx1"/>
                </a:solidFill>
                <a:latin typeface="+mn-lt"/>
                <a:ea typeface="+mn-ea"/>
                <a:cs typeface="+mn-cs"/>
              </a:rPr>
              <a:t>2. Those persons to whom a skill or set of skills come easily may find themselves with weak self-confidence, as they may falsely assume that others have an equivalent understanding. </a:t>
            </a:r>
          </a:p>
          <a:p>
            <a:endParaRPr lang="en-US" sz="1200" b="0" kern="1200" dirty="0" smtClean="0">
              <a:solidFill>
                <a:schemeClr val="tx1"/>
              </a:solidFill>
              <a:latin typeface="+mn-lt"/>
              <a:ea typeface="+mn-ea"/>
              <a:cs typeface="+mn-cs"/>
              <a:hlinkClick r:id="rId6"/>
            </a:endParaRPr>
          </a:p>
          <a:p>
            <a:r>
              <a:rPr lang="en-US" sz="1200" b="0" kern="1200" dirty="0" smtClean="0">
                <a:solidFill>
                  <a:schemeClr val="tx1"/>
                </a:solidFill>
                <a:latin typeface="+mn-lt"/>
                <a:ea typeface="+mn-ea"/>
                <a:cs typeface="+mn-cs"/>
                <a:hlinkClick r:id="rId6"/>
              </a:rPr>
              <a:t>Kruger</a:t>
            </a:r>
            <a:r>
              <a:rPr lang="en-US" sz="1200" b="0" kern="1200" baseline="0" dirty="0" smtClean="0">
                <a:solidFill>
                  <a:schemeClr val="tx1"/>
                </a:solidFill>
                <a:latin typeface="+mn-lt"/>
                <a:ea typeface="+mn-ea"/>
                <a:cs typeface="+mn-cs"/>
                <a:hlinkClick r:id="rId6"/>
              </a:rPr>
              <a:t> and Dunning </a:t>
            </a:r>
            <a:r>
              <a:rPr lang="en-US" sz="1200" b="0" kern="1200" dirty="0" smtClean="0">
                <a:solidFill>
                  <a:schemeClr val="tx1"/>
                </a:solidFill>
                <a:latin typeface="+mn-lt"/>
                <a:ea typeface="+mn-ea"/>
                <a:cs typeface="+mn-cs"/>
                <a:hlinkClick r:id="rId6"/>
              </a:rPr>
              <a:t>conclude, "the miscalibration of the incompetent stems from an error about the self, whereas the miscalibration of the highly competent stems from an error about others".[2]</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Students within our ‘at risk’ classroom can be seen as identified</a:t>
            </a:r>
            <a:r>
              <a:rPr lang="en-US" sz="1200" b="0" kern="1200" baseline="0" dirty="0" smtClean="0">
                <a:solidFill>
                  <a:schemeClr val="tx1"/>
                </a:solidFill>
                <a:latin typeface="+mn-lt"/>
                <a:ea typeface="+mn-ea"/>
                <a:cs typeface="+mn-cs"/>
              </a:rPr>
              <a:t> by Kruger and Dunning. There are those who drastically over estimate their skills – because they could ‘do it in high school … so something is wrong with the university, there profs etc. AND there are those who strive to be perfect, overwork themselves as they strive for this perfection, and fail … as they can no longer be ‘perfect’, and  this poor self confidence leads to sever anxiety, depression  and an inability to preform in pressure filled situations. </a:t>
            </a:r>
            <a:endParaRPr lang="en-US" dirty="0"/>
          </a:p>
        </p:txBody>
      </p:sp>
    </p:spTree>
    <p:extLst>
      <p:ext uri="{BB962C8B-B14F-4D97-AF65-F5344CB8AC3E}">
        <p14:creationId xmlns:p14="http://schemas.microsoft.com/office/powerpoint/2010/main" val="350216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15A7A-BD85-F943-B9A0-44820D407E90}" type="slidenum">
              <a:rPr lang="en-US"/>
              <a:pPr/>
              <a:t>6</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p:txBody>
          <a:bodyPr/>
          <a:lstStyle/>
          <a:p>
            <a:r>
              <a:rPr lang="en-US" dirty="0" smtClean="0"/>
              <a:t>Math</a:t>
            </a:r>
            <a:r>
              <a:rPr lang="en-US" baseline="0" dirty="0" smtClean="0"/>
              <a:t> study which monitored belief systems of math students at different time points in their math degree based on the Dunning &amp; Kruger Effect . </a:t>
            </a:r>
          </a:p>
          <a:p>
            <a:r>
              <a:rPr lang="en-US" baseline="0" dirty="0" smtClean="0"/>
              <a:t>Experimental group was given lessons to assist in the improvement of their self awareness and metacognitive abilities between time point 2 and time point 3. </a:t>
            </a:r>
          </a:p>
          <a:p>
            <a:r>
              <a:rPr lang="en-US" baseline="0" dirty="0" smtClean="0"/>
              <a:t>Time One: Math Grades before the start of the semester </a:t>
            </a:r>
          </a:p>
          <a:p>
            <a:r>
              <a:rPr lang="en-US" baseline="0" dirty="0" smtClean="0"/>
              <a:t>Time Two: Math Grades during the semester </a:t>
            </a:r>
          </a:p>
          <a:p>
            <a:r>
              <a:rPr lang="en-US" baseline="0" dirty="0" smtClean="0"/>
              <a:t>Intervention for Experimental Group </a:t>
            </a:r>
          </a:p>
          <a:p>
            <a:r>
              <a:rPr lang="en-US" baseline="0" dirty="0" smtClean="0"/>
              <a:t>Time Three: Post intervention Math grades also correlated with positive motivational trends and positive beliefs in ability to be successful vs. control group which continued to decline. </a:t>
            </a:r>
          </a:p>
          <a:p>
            <a:endParaRPr lang="en-US" baseline="0" dirty="0" smtClean="0"/>
          </a:p>
        </p:txBody>
      </p:sp>
    </p:spTree>
    <p:extLst>
      <p:ext uri="{BB962C8B-B14F-4D97-AF65-F5344CB8AC3E}">
        <p14:creationId xmlns:p14="http://schemas.microsoft.com/office/powerpoint/2010/main" val="219387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a retention program which</a:t>
            </a:r>
            <a:r>
              <a:rPr lang="en-US" baseline="0" dirty="0" smtClean="0"/>
              <a:t> focuses on metacognitive awareness … and uses emotional intelligence and personality types to help students to gain a level of understanding around themselves. </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7</a:t>
            </a:fld>
            <a:endParaRPr lang="en-US"/>
          </a:p>
        </p:txBody>
      </p:sp>
    </p:spTree>
    <p:extLst>
      <p:ext uri="{BB962C8B-B14F-4D97-AF65-F5344CB8AC3E}">
        <p14:creationId xmlns:p14="http://schemas.microsoft.com/office/powerpoint/2010/main" val="318671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Geri to read quote and </a:t>
            </a:r>
            <a:r>
              <a:rPr lang="en-US" dirty="0" err="1" smtClean="0"/>
              <a:t>andrea</a:t>
            </a:r>
            <a:r>
              <a:rPr lang="en-US" dirty="0" smtClean="0"/>
              <a:t> to pause</a:t>
            </a:r>
            <a:r>
              <a:rPr lang="en-US" baseline="0" dirty="0" smtClean="0"/>
              <a:t> her at each place to explain the sections ..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an effort to create </a:t>
            </a:r>
            <a:r>
              <a:rPr lang="en-US" dirty="0" smtClean="0">
                <a:effectLst/>
              </a:rPr>
              <a:t>A ‘Portrait’ of At Risk University Learners</a:t>
            </a:r>
            <a:r>
              <a:rPr lang="en-US" baseline="0" dirty="0" smtClean="0">
                <a:effectLst/>
              </a:rPr>
              <a:t> and </a:t>
            </a:r>
            <a:r>
              <a:rPr lang="en-US" dirty="0" smtClean="0"/>
              <a:t>Explore</a:t>
            </a:r>
            <a:r>
              <a:rPr lang="en-US" baseline="0" dirty="0" smtClean="0"/>
              <a:t> these two learners</a:t>
            </a:r>
            <a:r>
              <a:rPr lang="en-US" dirty="0" smtClean="0"/>
              <a:t> Belief Systems, Personality Type, and Emotional Intelligence in Relation to their Academic Progress student voice which has been directly quoted from the students Ongoing </a:t>
            </a:r>
            <a:r>
              <a:rPr lang="en-US" dirty="0" err="1" smtClean="0"/>
              <a:t>ePortfolio</a:t>
            </a:r>
            <a:r>
              <a:rPr lang="en-US" baseline="0" dirty="0" smtClean="0"/>
              <a:t> assignment from their strategies and Skills for Academic Success course will be used.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brief overview of the course: This strategies and skills course consists of modules which the students explore to support the creation of their own academic strategies and life skills around predefined topics.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Assignments – including the </a:t>
            </a:r>
            <a:r>
              <a:rPr lang="en-US" baseline="0" dirty="0" err="1" smtClean="0"/>
              <a:t>ePortfolio</a:t>
            </a:r>
            <a:r>
              <a:rPr lang="en-US" baseline="0" dirty="0" smtClean="0"/>
              <a:t> are completed, and feedback is provided on a weekly basis to create behavior change.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Outcomes of students thoughts / discoveries around the modules material  are intentionally reflected on using student voice (or student photos’ / quotes / videos they have chosen) at the beginning of the next module to create connections between the materials – and between the students. </a:t>
            </a:r>
            <a:endParaRPr lang="en-US" dirty="0" smtClean="0"/>
          </a:p>
          <a:p>
            <a:endParaRPr lang="en-US" dirty="0" smtClean="0"/>
          </a:p>
          <a:p>
            <a:r>
              <a:rPr lang="en-US" dirty="0" smtClean="0"/>
              <a:t>Pass out material on the 4 different types</a:t>
            </a:r>
            <a:r>
              <a:rPr lang="en-US" baseline="0" dirty="0" smtClean="0"/>
              <a:t> of assignments… </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8</a:t>
            </a:fld>
            <a:endParaRPr lang="en-US"/>
          </a:p>
        </p:txBody>
      </p:sp>
    </p:spTree>
    <p:extLst>
      <p:ext uri="{BB962C8B-B14F-4D97-AF65-F5344CB8AC3E}">
        <p14:creationId xmlns:p14="http://schemas.microsoft.com/office/powerpoint/2010/main" val="92345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one’s journey: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9</a:t>
            </a:fld>
            <a:endParaRPr lang="en-US"/>
          </a:p>
        </p:txBody>
      </p:sp>
    </p:spTree>
    <p:extLst>
      <p:ext uri="{BB962C8B-B14F-4D97-AF65-F5344CB8AC3E}">
        <p14:creationId xmlns:p14="http://schemas.microsoft.com/office/powerpoint/2010/main" val="241582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Geri Ask questions .. Andrea to answer … </a:t>
            </a:r>
            <a:endParaRPr lang="en-US" dirty="0"/>
          </a:p>
        </p:txBody>
      </p:sp>
      <p:sp>
        <p:nvSpPr>
          <p:cNvPr id="4" name="Slide Number Placeholder 3"/>
          <p:cNvSpPr>
            <a:spLocks noGrp="1"/>
          </p:cNvSpPr>
          <p:nvPr>
            <p:ph type="sldNum" sz="quarter" idx="10"/>
          </p:nvPr>
        </p:nvSpPr>
        <p:spPr/>
        <p:txBody>
          <a:bodyPr/>
          <a:lstStyle/>
          <a:p>
            <a:fld id="{131E906D-D401-284B-BBC7-E8E627223AF2}" type="slidenum">
              <a:rPr lang="en-US" smtClean="0"/>
              <a:t>10</a:t>
            </a:fld>
            <a:endParaRPr lang="en-US"/>
          </a:p>
        </p:txBody>
      </p:sp>
    </p:spTree>
    <p:extLst>
      <p:ext uri="{BB962C8B-B14F-4D97-AF65-F5344CB8AC3E}">
        <p14:creationId xmlns:p14="http://schemas.microsoft.com/office/powerpoint/2010/main" val="3872229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CA"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5/21/2014</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5/21/2014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5/21/2014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5/21/2014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CA"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5/21/2014</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pinionator.blogs.nytimes.com/2010/06/20/the-anosognosics-dilemma-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39809" y="3234054"/>
            <a:ext cx="4847038" cy="1599722"/>
          </a:xfrm>
        </p:spPr>
        <p:txBody>
          <a:bodyPr/>
          <a:lstStyle/>
          <a:p>
            <a:r>
              <a:rPr lang="en-US" dirty="0">
                <a:effectLst/>
              </a:rPr>
              <a:t>A ‘Portrait’ of At Risk University Learners</a:t>
            </a:r>
            <a:r>
              <a:rPr lang="en-US" dirty="0" smtClean="0">
                <a:effectLst/>
              </a:rPr>
              <a:t>:</a:t>
            </a:r>
            <a:endParaRPr lang="en-US" dirty="0"/>
          </a:p>
        </p:txBody>
      </p:sp>
      <p:sp>
        <p:nvSpPr>
          <p:cNvPr id="3" name="Subtitle 2"/>
          <p:cNvSpPr>
            <a:spLocks noGrp="1"/>
          </p:cNvSpPr>
          <p:nvPr>
            <p:ph type="subTitle" idx="1"/>
          </p:nvPr>
        </p:nvSpPr>
        <p:spPr/>
        <p:txBody>
          <a:bodyPr/>
          <a:lstStyle/>
          <a:p>
            <a:r>
              <a:rPr lang="en-US" dirty="0"/>
              <a:t>Exploring Belief Systems, Personality Type, and Emotional Intelligence in Relation to Two Students Academic Progress </a:t>
            </a:r>
          </a:p>
          <a:p>
            <a:endParaRPr lang="en-US" dirty="0"/>
          </a:p>
        </p:txBody>
      </p:sp>
      <p:sp>
        <p:nvSpPr>
          <p:cNvPr id="4" name="TextBox 3"/>
          <p:cNvSpPr txBox="1"/>
          <p:nvPr/>
        </p:nvSpPr>
        <p:spPr>
          <a:xfrm rot="20375570">
            <a:off x="529401" y="3993077"/>
            <a:ext cx="2650428" cy="1877437"/>
          </a:xfrm>
          <a:prstGeom prst="rect">
            <a:avLst/>
          </a:prstGeom>
          <a:noFill/>
        </p:spPr>
        <p:txBody>
          <a:bodyPr wrap="square" rtlCol="0">
            <a:spAutoFit/>
          </a:bodyPr>
          <a:lstStyle/>
          <a:p>
            <a:pPr algn="ctr"/>
            <a:r>
              <a:rPr lang="en-US" dirty="0" smtClean="0"/>
              <a:t>Andrea Prier</a:t>
            </a:r>
          </a:p>
          <a:p>
            <a:pPr algn="ctr"/>
            <a:r>
              <a:rPr lang="en-US" sz="1600" dirty="0" smtClean="0"/>
              <a:t>University of </a:t>
            </a:r>
          </a:p>
          <a:p>
            <a:pPr algn="ctr"/>
            <a:r>
              <a:rPr lang="en-US" sz="1600" dirty="0" smtClean="0"/>
              <a:t>Waterloo</a:t>
            </a:r>
          </a:p>
          <a:p>
            <a:pPr algn="ctr"/>
            <a:r>
              <a:rPr lang="en-US" sz="1600" dirty="0" smtClean="0"/>
              <a:t>&amp; </a:t>
            </a:r>
          </a:p>
          <a:p>
            <a:pPr algn="ctr"/>
            <a:r>
              <a:rPr lang="en-US" dirty="0" smtClean="0"/>
              <a:t>Geri </a:t>
            </a:r>
            <a:r>
              <a:rPr lang="en-US" dirty="0" err="1" smtClean="0"/>
              <a:t>Salinitri</a:t>
            </a:r>
            <a:endParaRPr lang="en-US" dirty="0" smtClean="0"/>
          </a:p>
          <a:p>
            <a:pPr algn="ctr"/>
            <a:r>
              <a:rPr lang="en-US" sz="1600" dirty="0" smtClean="0"/>
              <a:t>University of </a:t>
            </a:r>
          </a:p>
          <a:p>
            <a:pPr algn="ctr"/>
            <a:r>
              <a:rPr lang="en-US" sz="1600" dirty="0" smtClean="0"/>
              <a:t>Windsor</a:t>
            </a:r>
            <a:endParaRPr lang="en-US" sz="1600" dirty="0"/>
          </a:p>
        </p:txBody>
      </p:sp>
      <p:sp>
        <p:nvSpPr>
          <p:cNvPr id="5" name="TextBox 4"/>
          <p:cNvSpPr txBox="1"/>
          <p:nvPr/>
        </p:nvSpPr>
        <p:spPr>
          <a:xfrm>
            <a:off x="761553" y="162254"/>
            <a:ext cx="8227462" cy="276999"/>
          </a:xfrm>
          <a:prstGeom prst="rect">
            <a:avLst/>
          </a:prstGeom>
          <a:noFill/>
        </p:spPr>
        <p:txBody>
          <a:bodyPr wrap="square" rtlCol="0">
            <a:spAutoFit/>
          </a:bodyPr>
          <a:lstStyle/>
          <a:p>
            <a:pPr algn="r"/>
            <a:r>
              <a:rPr lang="en-US" sz="1200" dirty="0" smtClean="0">
                <a:solidFill>
                  <a:schemeClr val="bg1"/>
                </a:solidFill>
              </a:rPr>
              <a:t>All names and identifying traits have been removed or changed within the presented student data</a:t>
            </a:r>
            <a:endParaRPr lang="en-US" sz="1200" dirty="0">
              <a:solidFill>
                <a:schemeClr val="bg1"/>
              </a:solidFill>
            </a:endParaRPr>
          </a:p>
        </p:txBody>
      </p:sp>
    </p:spTree>
    <p:extLst>
      <p:ext uri="{BB962C8B-B14F-4D97-AF65-F5344CB8AC3E}">
        <p14:creationId xmlns:p14="http://schemas.microsoft.com/office/powerpoint/2010/main" val="2716330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53398"/>
            <a:ext cx="8041440" cy="1442674"/>
          </a:xfrm>
        </p:spPr>
        <p:txBody>
          <a:bodyPr/>
          <a:lstStyle/>
          <a:p>
            <a:r>
              <a:rPr lang="en-US" dirty="0" smtClean="0"/>
              <a:t>Meet Sandy</a:t>
            </a:r>
            <a:endParaRPr lang="en-US" dirty="0"/>
          </a:p>
        </p:txBody>
      </p:sp>
      <p:sp>
        <p:nvSpPr>
          <p:cNvPr id="3" name="Text Placeholder 2"/>
          <p:cNvSpPr>
            <a:spLocks noGrp="1"/>
          </p:cNvSpPr>
          <p:nvPr>
            <p:ph type="body" idx="1"/>
          </p:nvPr>
        </p:nvSpPr>
        <p:spPr>
          <a:xfrm>
            <a:off x="841248" y="1641548"/>
            <a:ext cx="3017520" cy="542395"/>
          </a:xfrm>
        </p:spPr>
        <p:txBody>
          <a:bodyPr/>
          <a:lstStyle/>
          <a:p>
            <a:r>
              <a:rPr lang="en-US" b="1" i="1" u="sng" dirty="0"/>
              <a:t>Your Life as a Student</a:t>
            </a:r>
            <a:r>
              <a:rPr lang="en-US" b="1" i="1" u="sng" dirty="0" smtClean="0"/>
              <a:t>:</a:t>
            </a:r>
            <a:endParaRPr lang="en-US" dirty="0"/>
          </a:p>
        </p:txBody>
      </p:sp>
      <p:sp>
        <p:nvSpPr>
          <p:cNvPr id="4" name="Text Placeholder 3"/>
          <p:cNvSpPr>
            <a:spLocks noGrp="1"/>
          </p:cNvSpPr>
          <p:nvPr>
            <p:ph type="body" sz="quarter" idx="3"/>
          </p:nvPr>
        </p:nvSpPr>
        <p:spPr>
          <a:xfrm>
            <a:off x="5291091" y="1641547"/>
            <a:ext cx="3014708" cy="542394"/>
          </a:xfrm>
        </p:spPr>
        <p:txBody>
          <a:bodyPr/>
          <a:lstStyle/>
          <a:p>
            <a:r>
              <a:rPr lang="en-US" b="1" i="1" u="sng" dirty="0"/>
              <a:t>Your Life Outside of </a:t>
            </a:r>
            <a:r>
              <a:rPr lang="en-US" b="1" i="1" u="sng" dirty="0" smtClean="0"/>
              <a:t>the Classroom:</a:t>
            </a:r>
            <a:endParaRPr lang="en-US" dirty="0"/>
          </a:p>
        </p:txBody>
      </p:sp>
      <p:sp>
        <p:nvSpPr>
          <p:cNvPr id="5" name="Content Placeholder 4"/>
          <p:cNvSpPr>
            <a:spLocks noGrp="1"/>
          </p:cNvSpPr>
          <p:nvPr>
            <p:ph sz="quarter" idx="13"/>
          </p:nvPr>
        </p:nvSpPr>
        <p:spPr>
          <a:xfrm>
            <a:off x="277843" y="2183943"/>
            <a:ext cx="3580925" cy="4324336"/>
          </a:xfrm>
        </p:spPr>
        <p:txBody>
          <a:bodyPr>
            <a:noAutofit/>
          </a:bodyPr>
          <a:lstStyle/>
          <a:p>
            <a:pPr>
              <a:buFont typeface="Arial"/>
              <a:buChar char="•"/>
            </a:pPr>
            <a:r>
              <a:rPr lang="en-US" sz="1400" b="1" i="1" dirty="0" smtClean="0"/>
              <a:t>What's </a:t>
            </a:r>
            <a:r>
              <a:rPr lang="en-US" sz="1400" b="1" i="1" dirty="0"/>
              <a:t>your program?</a:t>
            </a:r>
            <a:br>
              <a:rPr lang="en-US" sz="1400" b="1" i="1" dirty="0"/>
            </a:br>
            <a:r>
              <a:rPr lang="en-US" sz="1400" b="1" i="1" dirty="0" smtClean="0"/>
              <a:t>“</a:t>
            </a:r>
            <a:r>
              <a:rPr lang="en-US" sz="1400" i="1" dirty="0" smtClean="0"/>
              <a:t>I </a:t>
            </a:r>
            <a:r>
              <a:rPr lang="en-US" sz="1400" i="1" dirty="0"/>
              <a:t>am currently an </a:t>
            </a:r>
            <a:r>
              <a:rPr lang="en-US" sz="1400" i="1" dirty="0" err="1"/>
              <a:t>Honours</a:t>
            </a:r>
            <a:r>
              <a:rPr lang="en-US" sz="1400" i="1" dirty="0"/>
              <a:t> Science student. I haven't really decided what I want to focus on during my time at UW but I have been fascinated in my Introduction to Microbiology course</a:t>
            </a:r>
            <a:r>
              <a:rPr lang="en-US" sz="1400" i="1" dirty="0" smtClean="0"/>
              <a:t>.”</a:t>
            </a:r>
            <a:r>
              <a:rPr lang="en-US" sz="1400" i="1" dirty="0"/>
              <a:t> </a:t>
            </a:r>
            <a:endParaRPr lang="en-US" sz="1400" dirty="0"/>
          </a:p>
          <a:p>
            <a:pPr>
              <a:buFont typeface="Arial"/>
              <a:buChar char="•"/>
            </a:pPr>
            <a:r>
              <a:rPr lang="en-US" sz="1400" b="1" i="1" dirty="0" smtClean="0"/>
              <a:t>Where's </a:t>
            </a:r>
            <a:r>
              <a:rPr lang="en-US" sz="1400" b="1" i="1" dirty="0"/>
              <a:t>your </a:t>
            </a:r>
            <a:r>
              <a:rPr lang="en-US" sz="1400" b="1" i="1" dirty="0" err="1"/>
              <a:t>favourite</a:t>
            </a:r>
            <a:r>
              <a:rPr lang="en-US" sz="1400" b="1" i="1" dirty="0"/>
              <a:t> place to study on campus?</a:t>
            </a:r>
            <a:br>
              <a:rPr lang="en-US" sz="1400" b="1" i="1" dirty="0"/>
            </a:br>
            <a:r>
              <a:rPr lang="en-US" sz="1400" b="1" i="1" dirty="0" smtClean="0"/>
              <a:t>“</a:t>
            </a:r>
            <a:r>
              <a:rPr lang="en-US" sz="1400" i="1" dirty="0" smtClean="0"/>
              <a:t>As </a:t>
            </a:r>
            <a:r>
              <a:rPr lang="en-US" sz="1400" i="1" dirty="0"/>
              <a:t>of right now, I have not found a place on campus that I enjoy studying. I’ve tried everywhere from the SLC to MC but nothing seems to keep me more focused than when I am at home</a:t>
            </a:r>
            <a:r>
              <a:rPr lang="en-US" sz="1400" i="1" dirty="0" smtClean="0"/>
              <a:t>.”</a:t>
            </a:r>
            <a:r>
              <a:rPr lang="en-US" sz="1400" i="1" dirty="0"/>
              <a:t> </a:t>
            </a:r>
            <a:endParaRPr lang="en-US" sz="1400" dirty="0"/>
          </a:p>
          <a:p>
            <a:pPr>
              <a:buFont typeface="Arial"/>
              <a:buChar char="•"/>
            </a:pPr>
            <a:r>
              <a:rPr lang="en-US" sz="1400" b="1" i="1" dirty="0" smtClean="0"/>
              <a:t>What </a:t>
            </a:r>
            <a:r>
              <a:rPr lang="en-US" sz="1400" b="1" i="1" dirty="0"/>
              <a:t>surprised you the most when you arrived at Waterloo?</a:t>
            </a:r>
            <a:br>
              <a:rPr lang="en-US" sz="1400" b="1" i="1" dirty="0"/>
            </a:br>
            <a:r>
              <a:rPr lang="en-US" sz="1400" b="1" i="1" dirty="0" smtClean="0"/>
              <a:t>“</a:t>
            </a:r>
            <a:r>
              <a:rPr lang="en-US" sz="1400" i="1" dirty="0" smtClean="0"/>
              <a:t>Being </a:t>
            </a:r>
            <a:r>
              <a:rPr lang="en-US" sz="1400" i="1" dirty="0"/>
              <a:t>from a small town in Northern Ontario, I was most surprised by how many different cultures there were that all came together for one common goal of an education</a:t>
            </a:r>
            <a:r>
              <a:rPr lang="en-US" sz="1400" i="1" dirty="0" smtClean="0"/>
              <a:t>.”</a:t>
            </a:r>
            <a:endParaRPr lang="en-US" sz="1400" dirty="0"/>
          </a:p>
        </p:txBody>
      </p:sp>
      <p:sp>
        <p:nvSpPr>
          <p:cNvPr id="6" name="Content Placeholder 5"/>
          <p:cNvSpPr>
            <a:spLocks noGrp="1"/>
          </p:cNvSpPr>
          <p:nvPr>
            <p:ph sz="quarter" idx="14"/>
          </p:nvPr>
        </p:nvSpPr>
        <p:spPr>
          <a:xfrm>
            <a:off x="5294375" y="2183944"/>
            <a:ext cx="3636281" cy="4522758"/>
          </a:xfrm>
        </p:spPr>
        <p:txBody>
          <a:bodyPr>
            <a:normAutofit fontScale="70000" lnSpcReduction="20000"/>
          </a:bodyPr>
          <a:lstStyle/>
          <a:p>
            <a:pPr>
              <a:lnSpc>
                <a:spcPct val="120000"/>
              </a:lnSpc>
              <a:buFont typeface="Arial"/>
              <a:buChar char="•"/>
            </a:pPr>
            <a:r>
              <a:rPr lang="en-US" sz="2000" b="1" i="1" dirty="0" smtClean="0"/>
              <a:t>What do you like to do for fun?</a:t>
            </a:r>
            <a:br>
              <a:rPr lang="en-US" sz="2000" b="1" i="1" dirty="0" smtClean="0"/>
            </a:br>
            <a:r>
              <a:rPr lang="en-US" sz="2000" b="1" i="1" dirty="0" smtClean="0"/>
              <a:t>“</a:t>
            </a:r>
            <a:r>
              <a:rPr lang="en-US" sz="2000" i="1" dirty="0" smtClean="0"/>
              <a:t>In my spare time I enjoy doing many different activities, it all depends on the kind of mood that I am in. If I need to relax my mind I will either play the piano or do some </a:t>
            </a:r>
            <a:r>
              <a:rPr lang="en-US" sz="2000" i="1" dirty="0" err="1" smtClean="0"/>
              <a:t>Vinyasa</a:t>
            </a:r>
            <a:r>
              <a:rPr lang="en-US" sz="2000" i="1" dirty="0" smtClean="0"/>
              <a:t> Yoga. When I am going to hang out with my friends we will usually play </a:t>
            </a:r>
            <a:r>
              <a:rPr lang="en-US" sz="2000" i="1" dirty="0" err="1" smtClean="0"/>
              <a:t>oldschool</a:t>
            </a:r>
            <a:r>
              <a:rPr lang="en-US" sz="2000" i="1" dirty="0" smtClean="0"/>
              <a:t> video games or watch a movie. ”</a:t>
            </a:r>
          </a:p>
          <a:p>
            <a:pPr>
              <a:lnSpc>
                <a:spcPct val="120000"/>
              </a:lnSpc>
              <a:buFont typeface="Arial"/>
              <a:buChar char="•"/>
            </a:pPr>
            <a:endParaRPr lang="en-US" sz="2000" dirty="0" smtClean="0"/>
          </a:p>
          <a:p>
            <a:pPr>
              <a:lnSpc>
                <a:spcPct val="120000"/>
              </a:lnSpc>
              <a:buFont typeface="Arial"/>
              <a:buChar char="•"/>
            </a:pPr>
            <a:r>
              <a:rPr lang="en-US" sz="2000" b="1" i="1" dirty="0" smtClean="0"/>
              <a:t>Where do you call home?</a:t>
            </a:r>
            <a:br>
              <a:rPr lang="en-US" sz="2000" b="1" i="1" dirty="0" smtClean="0"/>
            </a:br>
            <a:r>
              <a:rPr lang="en-US" sz="2000" b="1" i="1" dirty="0" smtClean="0"/>
              <a:t>“</a:t>
            </a:r>
            <a:r>
              <a:rPr lang="en-US" sz="2000" i="1" dirty="0" smtClean="0"/>
              <a:t>For me, I have many different "homes". Although born in Sudbury, I was raised in </a:t>
            </a:r>
            <a:r>
              <a:rPr lang="en-US" sz="2000" i="1" dirty="0" err="1" smtClean="0"/>
              <a:t>Petawawa</a:t>
            </a:r>
            <a:r>
              <a:rPr lang="en-US" sz="2000" i="1" dirty="0" smtClean="0"/>
              <a:t>, Ontario for most of my life. Currently, my father and two youngest sisters live in Raleigh, North Carolina and my mother lives in Edmonton, Alberta. I guess you could say that I technically live in Cambridge now, although I wouldn't exactly call it "home" yet.”</a:t>
            </a:r>
            <a:endParaRPr lang="en-US" sz="2000" dirty="0" smtClean="0"/>
          </a:p>
          <a:p>
            <a:endParaRPr lang="en-US" dirty="0"/>
          </a:p>
        </p:txBody>
      </p:sp>
    </p:spTree>
    <p:extLst>
      <p:ext uri="{BB962C8B-B14F-4D97-AF65-F5344CB8AC3E}">
        <p14:creationId xmlns:p14="http://schemas.microsoft.com/office/powerpoint/2010/main" val="436655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Year Grades </a:t>
            </a:r>
            <a:endParaRPr lang="en-US" dirty="0"/>
          </a:p>
        </p:txBody>
      </p:sp>
      <p:sp>
        <p:nvSpPr>
          <p:cNvPr id="3" name="Text Placeholder 2"/>
          <p:cNvSpPr>
            <a:spLocks noGrp="1"/>
          </p:cNvSpPr>
          <p:nvPr>
            <p:ph type="body" idx="1"/>
          </p:nvPr>
        </p:nvSpPr>
        <p:spPr/>
        <p:txBody>
          <a:bodyPr/>
          <a:lstStyle/>
          <a:p>
            <a:r>
              <a:rPr lang="en-US" dirty="0" smtClean="0"/>
              <a:t>57% First Term AVG</a:t>
            </a:r>
          </a:p>
          <a:p>
            <a:r>
              <a:rPr lang="en-US" dirty="0" smtClean="0"/>
              <a:t>51% Second Term AVG</a:t>
            </a:r>
          </a:p>
          <a:p>
            <a:r>
              <a:rPr lang="en-US" dirty="0" smtClean="0"/>
              <a:t>Failed and Required to WD </a:t>
            </a:r>
            <a:r>
              <a:rPr lang="en-US" dirty="0" smtClean="0">
                <a:sym typeface="Wingdings"/>
              </a:rPr>
              <a:t> Entered into Retention Program</a:t>
            </a:r>
            <a:endParaRPr lang="en-US" dirty="0"/>
          </a:p>
        </p:txBody>
      </p:sp>
    </p:spTree>
    <p:extLst>
      <p:ext uri="{BB962C8B-B14F-4D97-AF65-F5344CB8AC3E}">
        <p14:creationId xmlns:p14="http://schemas.microsoft.com/office/powerpoint/2010/main" val="1327340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Goals</a:t>
            </a:r>
            <a:endParaRPr lang="en-US" dirty="0"/>
          </a:p>
        </p:txBody>
      </p:sp>
      <p:sp>
        <p:nvSpPr>
          <p:cNvPr id="8" name="Text Placeholder 7"/>
          <p:cNvSpPr>
            <a:spLocks noGrp="1"/>
          </p:cNvSpPr>
          <p:nvPr>
            <p:ph type="body" idx="1"/>
          </p:nvPr>
        </p:nvSpPr>
        <p:spPr/>
        <p:txBody>
          <a:bodyPr>
            <a:normAutofit fontScale="92500" lnSpcReduction="20000"/>
          </a:bodyPr>
          <a:lstStyle/>
          <a:p>
            <a:r>
              <a:rPr lang="en-US" i="1" dirty="0" smtClean="0"/>
              <a:t>“Although </a:t>
            </a:r>
            <a:r>
              <a:rPr lang="en-US" i="1" dirty="0"/>
              <a:t>most people probably aren't very enthused by the idea of taking a UNIV 101 course, I am excited to attend class each week. I am hoping to learn more about myself. And although I am aware that it is not a substitute for a psychologist, but I am hoping that the course will help me figure out some of the reasons why I did not do well in the past and hopefully guide me into the right direction for the future</a:t>
            </a:r>
            <a:r>
              <a:rPr lang="en-US" i="1" dirty="0" smtClean="0"/>
              <a:t>.”</a:t>
            </a:r>
            <a:endParaRPr lang="en-US" dirty="0"/>
          </a:p>
          <a:p>
            <a:endParaRPr lang="en-US" dirty="0"/>
          </a:p>
        </p:txBody>
      </p:sp>
    </p:spTree>
    <p:extLst>
      <p:ext uri="{BB962C8B-B14F-4D97-AF65-F5344CB8AC3E}">
        <p14:creationId xmlns:p14="http://schemas.microsoft.com/office/powerpoint/2010/main" val="238796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070334"/>
            <a:ext cx="3008313" cy="1921339"/>
          </a:xfrm>
        </p:spPr>
        <p:txBody>
          <a:bodyPr/>
          <a:lstStyle/>
          <a:p>
            <a:r>
              <a:rPr lang="en-US" sz="4800" dirty="0" smtClean="0"/>
              <a:t>ISFJ</a:t>
            </a:r>
            <a:endParaRPr lang="en-US" sz="4800" dirty="0"/>
          </a:p>
        </p:txBody>
      </p:sp>
      <p:sp>
        <p:nvSpPr>
          <p:cNvPr id="4" name="Text Placeholder 3"/>
          <p:cNvSpPr>
            <a:spLocks noGrp="1"/>
          </p:cNvSpPr>
          <p:nvPr>
            <p:ph type="body" sz="half" idx="2"/>
          </p:nvPr>
        </p:nvSpPr>
        <p:spPr>
          <a:xfrm>
            <a:off x="1331971" y="3009686"/>
            <a:ext cx="3608526" cy="599483"/>
          </a:xfrm>
        </p:spPr>
        <p:txBody>
          <a:bodyPr/>
          <a:lstStyle/>
          <a:p>
            <a:r>
              <a:rPr lang="en-US" dirty="0" smtClean="0"/>
              <a:t>As Part of the Module on ‘’Self Awareness”</a:t>
            </a:r>
            <a:endParaRPr lang="en-US" dirty="0"/>
          </a:p>
        </p:txBody>
      </p:sp>
      <p:pic>
        <p:nvPicPr>
          <p:cNvPr id="11" name="Picture 10" descr="Screen Shot 2014-04-26 at 11.46.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624" y="3448653"/>
            <a:ext cx="6579817" cy="2653324"/>
          </a:xfrm>
          <a:prstGeom prst="rect">
            <a:avLst/>
          </a:prstGeom>
        </p:spPr>
      </p:pic>
    </p:spTree>
    <p:extLst>
      <p:ext uri="{BB962C8B-B14F-4D97-AF65-F5344CB8AC3E}">
        <p14:creationId xmlns:p14="http://schemas.microsoft.com/office/powerpoint/2010/main" val="1645406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pic>
        <p:nvPicPr>
          <p:cNvPr id="5" name="Picture Placeholder 4" descr="Screen Shot 2014-04-24 at 9.34.01 PM.png"/>
          <p:cNvPicPr>
            <a:picLocks noGrp="1" noChangeAspect="1"/>
          </p:cNvPicPr>
          <p:nvPr>
            <p:ph type="pic" idx="1"/>
          </p:nvPr>
        </p:nvPicPr>
        <p:blipFill>
          <a:blip r:embed="rId3">
            <a:extLst>
              <a:ext uri="{28A0092B-C50C-407E-A947-70E740481C1C}">
                <a14:useLocalDpi xmlns:a14="http://schemas.microsoft.com/office/drawing/2010/main" val="0"/>
              </a:ext>
            </a:extLst>
          </a:blip>
          <a:srcRect l="11291" r="11291"/>
          <a:stretch>
            <a:fillRect/>
          </a:stretch>
        </p:blipFill>
        <p:spPr/>
      </p:pic>
      <p:sp>
        <p:nvSpPr>
          <p:cNvPr id="4" name="Text Placeholder 3"/>
          <p:cNvSpPr>
            <a:spLocks noGrp="1"/>
          </p:cNvSpPr>
          <p:nvPr>
            <p:ph type="body" sz="half" idx="2"/>
          </p:nvPr>
        </p:nvSpPr>
        <p:spPr/>
        <p:txBody>
          <a:bodyPr/>
          <a:lstStyle/>
          <a:p>
            <a:r>
              <a:rPr lang="en-US" dirty="0" smtClean="0"/>
              <a:t>As rated in week 2 of the term</a:t>
            </a:r>
            <a:endParaRPr lang="en-US" dirty="0"/>
          </a:p>
        </p:txBody>
      </p:sp>
    </p:spTree>
    <p:extLst>
      <p:ext uri="{BB962C8B-B14F-4D97-AF65-F5344CB8AC3E}">
        <p14:creationId xmlns:p14="http://schemas.microsoft.com/office/powerpoint/2010/main" val="1747473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24 at 9.24.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18" y="1111828"/>
            <a:ext cx="6807200" cy="4533900"/>
          </a:xfrm>
          <a:prstGeom prst="rect">
            <a:avLst/>
          </a:prstGeom>
        </p:spPr>
      </p:pic>
    </p:spTree>
    <p:extLst>
      <p:ext uri="{BB962C8B-B14F-4D97-AF65-F5344CB8AC3E}">
        <p14:creationId xmlns:p14="http://schemas.microsoft.com/office/powerpoint/2010/main" val="3061763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Text Placeholder 2"/>
          <p:cNvSpPr>
            <a:spLocks noGrp="1"/>
          </p:cNvSpPr>
          <p:nvPr>
            <p:ph type="body" idx="1"/>
          </p:nvPr>
        </p:nvSpPr>
        <p:spPr/>
        <p:txBody>
          <a:bodyPr>
            <a:normAutofit fontScale="85000" lnSpcReduction="10000"/>
          </a:bodyPr>
          <a:lstStyle/>
          <a:p>
            <a:r>
              <a:rPr lang="en-US" i="1" dirty="0" smtClean="0"/>
              <a:t>“My </a:t>
            </a:r>
            <a:r>
              <a:rPr lang="en-US" i="1" dirty="0"/>
              <a:t>most important value is my family which can often tie into another one of my important values of happiness. …..I know that if I did talk to my family more it would probably make me a happier person. ….My family has always been very close but in the past year there have been many changes made which encouraged me to limit the communication between myself and my family. </a:t>
            </a:r>
            <a:r>
              <a:rPr lang="en-US" b="1" i="1" dirty="0"/>
              <a:t>I think I am strong enough now that I can handle speaking with them more</a:t>
            </a:r>
            <a:r>
              <a:rPr lang="en-US" b="1" i="1" dirty="0" smtClean="0"/>
              <a:t>.”</a:t>
            </a:r>
            <a:endParaRPr lang="en-US" b="1" dirty="0"/>
          </a:p>
          <a:p>
            <a:endParaRPr lang="en-US" dirty="0"/>
          </a:p>
        </p:txBody>
      </p:sp>
      <p:pic>
        <p:nvPicPr>
          <p:cNvPr id="4" name="Picture 3" descr="Screen Shot 2014-04-24 at 9.05.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00" y="396780"/>
            <a:ext cx="3753525" cy="2202426"/>
          </a:xfrm>
          <a:prstGeom prst="rect">
            <a:avLst/>
          </a:prstGeom>
        </p:spPr>
      </p:pic>
      <p:pic>
        <p:nvPicPr>
          <p:cNvPr id="5" name="Picture 4" descr="Screen Shot 2014-04-26 at 12.36.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587" y="255698"/>
            <a:ext cx="3853938" cy="2484590"/>
          </a:xfrm>
          <a:prstGeom prst="rect">
            <a:avLst/>
          </a:prstGeom>
        </p:spPr>
      </p:pic>
    </p:spTree>
    <p:extLst>
      <p:ext uri="{BB962C8B-B14F-4D97-AF65-F5344CB8AC3E}">
        <p14:creationId xmlns:p14="http://schemas.microsoft.com/office/powerpoint/2010/main" val="2654424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871560"/>
            <a:ext cx="3342070" cy="1921339"/>
          </a:xfrm>
        </p:spPr>
        <p:txBody>
          <a:bodyPr/>
          <a:lstStyle/>
          <a:p>
            <a:r>
              <a:rPr lang="en-US" sz="4800" dirty="0" smtClean="0"/>
              <a:t>Personal Outcomes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i="1" dirty="0" smtClean="0"/>
              <a:t>“In </a:t>
            </a:r>
            <a:r>
              <a:rPr lang="en-US" i="1" dirty="0"/>
              <a:t>the past I have allowed other peoples problems to take control of my </a:t>
            </a:r>
            <a:r>
              <a:rPr lang="en-US" i="1" dirty="0" smtClean="0"/>
              <a:t>life… Since </a:t>
            </a:r>
            <a:r>
              <a:rPr lang="en-US" i="1" dirty="0"/>
              <a:t>I tend to focus most of my energy on helping others, I forget to do my own </a:t>
            </a:r>
            <a:r>
              <a:rPr lang="en-US" i="1" dirty="0" smtClean="0"/>
              <a:t>things</a:t>
            </a:r>
            <a:r>
              <a:rPr lang="en-US" i="1" dirty="0"/>
              <a:t>. I need to focus on myself before I try to help others</a:t>
            </a:r>
            <a:r>
              <a:rPr lang="en-US" i="1" dirty="0" smtClean="0"/>
              <a:t>.” </a:t>
            </a:r>
          </a:p>
          <a:p>
            <a:pPr>
              <a:buFont typeface="Arial"/>
              <a:buChar char="•"/>
            </a:pPr>
            <a:r>
              <a:rPr lang="en-US" i="1" dirty="0" smtClean="0"/>
              <a:t>“I </a:t>
            </a:r>
            <a:r>
              <a:rPr lang="en-US" i="1" dirty="0"/>
              <a:t>have become aware of the mistakes I have made last year that may have caused me to not do as well as I should </a:t>
            </a:r>
            <a:r>
              <a:rPr lang="en-US" i="1" dirty="0" smtClean="0"/>
              <a:t>have…I've </a:t>
            </a:r>
            <a:r>
              <a:rPr lang="en-US" i="1" dirty="0"/>
              <a:t>learned how to time manage with my agenda in a way that is more helpful for me</a:t>
            </a:r>
            <a:r>
              <a:rPr lang="en-US" i="1" dirty="0" smtClean="0"/>
              <a:t>.” </a:t>
            </a:r>
            <a:r>
              <a:rPr lang="en-US" dirty="0" smtClean="0"/>
              <a:t> </a:t>
            </a:r>
          </a:p>
        </p:txBody>
      </p:sp>
    </p:spTree>
    <p:extLst>
      <p:ext uri="{BB962C8B-B14F-4D97-AF65-F5344CB8AC3E}">
        <p14:creationId xmlns:p14="http://schemas.microsoft.com/office/powerpoint/2010/main" val="3915131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Outcomes … </a:t>
            </a:r>
            <a:endParaRPr lang="en-US" dirty="0"/>
          </a:p>
        </p:txBody>
      </p:sp>
      <p:sp>
        <p:nvSpPr>
          <p:cNvPr id="3" name="Text Placeholder 2"/>
          <p:cNvSpPr>
            <a:spLocks noGrp="1"/>
          </p:cNvSpPr>
          <p:nvPr>
            <p:ph type="body" idx="1"/>
          </p:nvPr>
        </p:nvSpPr>
        <p:spPr/>
        <p:txBody>
          <a:bodyPr/>
          <a:lstStyle/>
          <a:p>
            <a:r>
              <a:rPr lang="en-US" dirty="0" smtClean="0"/>
              <a:t>73%  Term AVG in Foundation Term </a:t>
            </a:r>
          </a:p>
          <a:p>
            <a:r>
              <a:rPr lang="en-US" dirty="0" smtClean="0"/>
              <a:t>78% in Strategies and Skills Course</a:t>
            </a:r>
          </a:p>
          <a:p>
            <a:r>
              <a:rPr lang="en-US" dirty="0" smtClean="0"/>
              <a:t>Met Conditions for Foundation Term </a:t>
            </a:r>
            <a:r>
              <a:rPr lang="en-US" dirty="0" smtClean="0">
                <a:sym typeface="Wingdings"/>
              </a:rPr>
              <a:t> Re-admitted to her Faculty</a:t>
            </a:r>
            <a:endParaRPr lang="en-US" dirty="0" smtClean="0"/>
          </a:p>
          <a:p>
            <a:endParaRPr lang="en-US" dirty="0"/>
          </a:p>
        </p:txBody>
      </p:sp>
    </p:spTree>
    <p:extLst>
      <p:ext uri="{BB962C8B-B14F-4D97-AF65-F5344CB8AC3E}">
        <p14:creationId xmlns:p14="http://schemas.microsoft.com/office/powerpoint/2010/main" val="3456719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she is now…</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Entering into her final Academic Term in Fall 2014 with the hopes to graduate with her Bachelors Degree in Winter 2015</a:t>
            </a:r>
          </a:p>
        </p:txBody>
      </p:sp>
    </p:spTree>
    <p:extLst>
      <p:ext uri="{BB962C8B-B14F-4D97-AF65-F5344CB8AC3E}">
        <p14:creationId xmlns:p14="http://schemas.microsoft.com/office/powerpoint/2010/main" val="1795443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‘At Risk’ University Learner Look like?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777918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 Reality Testing</a:t>
            </a:r>
            <a:endParaRPr lang="en-US" dirty="0"/>
          </a:p>
        </p:txBody>
      </p:sp>
      <p:sp>
        <p:nvSpPr>
          <p:cNvPr id="8" name="Text Placeholder 7"/>
          <p:cNvSpPr>
            <a:spLocks noGrp="1"/>
          </p:cNvSpPr>
          <p:nvPr>
            <p:ph type="body" idx="1"/>
          </p:nvPr>
        </p:nvSpPr>
        <p:spPr/>
        <p:txBody>
          <a:bodyPr/>
          <a:lstStyle/>
          <a:p>
            <a:r>
              <a:rPr lang="en-US" dirty="0"/>
              <a:t>“I constantly compare myself to others and reason that they're better then me … I tend to over think things to myself. I assume I know how others feel without actually asking them so I jump to conclusions which often affects my mood.”</a:t>
            </a:r>
          </a:p>
        </p:txBody>
      </p:sp>
    </p:spTree>
    <p:extLst>
      <p:ext uri="{BB962C8B-B14F-4D97-AF65-F5344CB8AC3E}">
        <p14:creationId xmlns:p14="http://schemas.microsoft.com/office/powerpoint/2010/main" val="385314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7827"/>
            <a:ext cx="8041440" cy="1442674"/>
          </a:xfrm>
        </p:spPr>
        <p:txBody>
          <a:bodyPr/>
          <a:lstStyle/>
          <a:p>
            <a:r>
              <a:rPr lang="en-US" dirty="0" smtClean="0"/>
              <a:t>Meet Darrell</a:t>
            </a:r>
            <a:endParaRPr lang="en-US" dirty="0"/>
          </a:p>
        </p:txBody>
      </p:sp>
      <p:sp>
        <p:nvSpPr>
          <p:cNvPr id="3" name="Text Placeholder 2"/>
          <p:cNvSpPr>
            <a:spLocks noGrp="1"/>
          </p:cNvSpPr>
          <p:nvPr>
            <p:ph type="body" idx="1"/>
          </p:nvPr>
        </p:nvSpPr>
        <p:spPr>
          <a:xfrm>
            <a:off x="841248" y="1314756"/>
            <a:ext cx="3017520" cy="542395"/>
          </a:xfrm>
        </p:spPr>
        <p:txBody>
          <a:bodyPr/>
          <a:lstStyle/>
          <a:p>
            <a:r>
              <a:rPr lang="en-US" b="1" i="1" u="sng" dirty="0"/>
              <a:t>Your Life as a Student</a:t>
            </a:r>
            <a:r>
              <a:rPr lang="en-US" b="1" i="1" u="sng" dirty="0" smtClean="0"/>
              <a:t>:</a:t>
            </a:r>
            <a:endParaRPr lang="en-US" dirty="0"/>
          </a:p>
        </p:txBody>
      </p:sp>
      <p:sp>
        <p:nvSpPr>
          <p:cNvPr id="4" name="Text Placeholder 3"/>
          <p:cNvSpPr>
            <a:spLocks noGrp="1"/>
          </p:cNvSpPr>
          <p:nvPr>
            <p:ph type="body" sz="quarter" idx="3"/>
          </p:nvPr>
        </p:nvSpPr>
        <p:spPr>
          <a:xfrm>
            <a:off x="5291091" y="1314755"/>
            <a:ext cx="3014708" cy="542394"/>
          </a:xfrm>
        </p:spPr>
        <p:txBody>
          <a:bodyPr/>
          <a:lstStyle/>
          <a:p>
            <a:r>
              <a:rPr lang="en-US" b="1" i="1" u="sng" dirty="0"/>
              <a:t>Your Life Outside of </a:t>
            </a:r>
            <a:r>
              <a:rPr lang="en-US" b="1" i="1" u="sng" dirty="0" smtClean="0"/>
              <a:t>the Classroom:</a:t>
            </a:r>
            <a:endParaRPr lang="en-US" dirty="0"/>
          </a:p>
        </p:txBody>
      </p:sp>
      <p:sp>
        <p:nvSpPr>
          <p:cNvPr id="5" name="Content Placeholder 4"/>
          <p:cNvSpPr>
            <a:spLocks noGrp="1"/>
          </p:cNvSpPr>
          <p:nvPr>
            <p:ph sz="quarter" idx="13"/>
          </p:nvPr>
        </p:nvSpPr>
        <p:spPr>
          <a:xfrm>
            <a:off x="191961" y="1890342"/>
            <a:ext cx="3666807" cy="4607684"/>
          </a:xfrm>
        </p:spPr>
        <p:txBody>
          <a:bodyPr>
            <a:noAutofit/>
          </a:bodyPr>
          <a:lstStyle/>
          <a:p>
            <a:pPr marL="0" indent="0" algn="ctr">
              <a:buNone/>
            </a:pPr>
            <a:r>
              <a:rPr lang="en-US" sz="1300" dirty="0" smtClean="0"/>
              <a:t>“Greetings</a:t>
            </a:r>
            <a:r>
              <a:rPr lang="en-US" sz="1300" dirty="0"/>
              <a:t>! My name is </a:t>
            </a:r>
            <a:r>
              <a:rPr lang="en-US" sz="1300" dirty="0" smtClean="0"/>
              <a:t>Darrell and </a:t>
            </a:r>
            <a:r>
              <a:rPr lang="en-US" sz="1300" dirty="0"/>
              <a:t>I'm currently a second year student at </a:t>
            </a:r>
            <a:r>
              <a:rPr lang="en-US" sz="1300" dirty="0" smtClean="0"/>
              <a:t>UW. </a:t>
            </a:r>
            <a:r>
              <a:rPr lang="en-US" sz="1300" dirty="0"/>
              <a:t>I am in a General Science program, hoping to get into a Pharmacy program either </a:t>
            </a:r>
            <a:r>
              <a:rPr lang="en-US" sz="1300" dirty="0" smtClean="0"/>
              <a:t>at UW or </a:t>
            </a:r>
            <a:r>
              <a:rPr lang="en-US" sz="1300" dirty="0"/>
              <a:t>at the </a:t>
            </a:r>
            <a:r>
              <a:rPr lang="en-US" sz="1300" dirty="0" err="1" smtClean="0"/>
              <a:t>UofT</a:t>
            </a:r>
            <a:r>
              <a:rPr lang="en-US" sz="1300" dirty="0" smtClean="0"/>
              <a:t>. </a:t>
            </a:r>
            <a:r>
              <a:rPr lang="en-US" sz="1300" dirty="0"/>
              <a:t>My first impressions of Waterloo before I arrived was that it was going to be a quiet little city with not many people around but to my </a:t>
            </a:r>
            <a:r>
              <a:rPr lang="en-US" sz="1300" dirty="0" smtClean="0"/>
              <a:t>surprise, </a:t>
            </a:r>
            <a:r>
              <a:rPr lang="en-US" sz="1300" dirty="0"/>
              <a:t>Waterloo was crowded to the point where I thought this city was at the verge of being over populated. The number of students I saw on the first day of class was overwhelming but after a couple of days, maybe even weeks, I got used the cluster. I was able to walk freely without bumping into fellow students. Waterloo's campus is full of scenery and liveliness everywhere I go but I prefer to be in the Student Life Centre (SLC). The SLC to me would be my </a:t>
            </a:r>
            <a:r>
              <a:rPr lang="en-US" sz="1300" dirty="0" err="1"/>
              <a:t>favourite</a:t>
            </a:r>
            <a:r>
              <a:rPr lang="en-US" sz="1300" dirty="0"/>
              <a:t> place to study on campus because it seems like it is the heart of the university. Everyday, many students visit the SLC for a number of reasons whether it may be for food, to meet up with friends, or even for the restrooms. For me, this is the environment I like to study in</a:t>
            </a:r>
            <a:r>
              <a:rPr lang="en-US" sz="1300" dirty="0" smtClean="0"/>
              <a:t>.” </a:t>
            </a:r>
            <a:endParaRPr lang="en-US" sz="1300" dirty="0"/>
          </a:p>
        </p:txBody>
      </p:sp>
      <p:sp>
        <p:nvSpPr>
          <p:cNvPr id="6" name="Content Placeholder 5"/>
          <p:cNvSpPr>
            <a:spLocks noGrp="1"/>
          </p:cNvSpPr>
          <p:nvPr>
            <p:ph sz="quarter" idx="14"/>
          </p:nvPr>
        </p:nvSpPr>
        <p:spPr>
          <a:xfrm>
            <a:off x="5182954" y="1846038"/>
            <a:ext cx="3706328" cy="4253252"/>
          </a:xfrm>
        </p:spPr>
        <p:txBody>
          <a:bodyPr>
            <a:noAutofit/>
          </a:bodyPr>
          <a:lstStyle/>
          <a:p>
            <a:pPr marL="0" indent="0" algn="ctr">
              <a:buNone/>
            </a:pPr>
            <a:r>
              <a:rPr lang="en-US" sz="1300" dirty="0" smtClean="0"/>
              <a:t>“When </a:t>
            </a:r>
            <a:r>
              <a:rPr lang="en-US" sz="1300" dirty="0"/>
              <a:t>classes are over, I usually like to hang around the SLC to go on YouTube. Occasionally, I would see my friends so I end up conversing with them for a while. At home, I usually enjoy cleaning my room with music on and going through old year books and photos while reminiscing of the past. Doing that leads me into thinking of all the idiotic things I've done in the past, but there's a famous quote by Siddhartha Buddha which states, "</a:t>
            </a:r>
            <a:r>
              <a:rPr lang="en-US" sz="1300" i="1" dirty="0"/>
              <a:t>Do not dwell in the past, do not dream of the future, concentrate the mind on the present moment</a:t>
            </a:r>
            <a:r>
              <a:rPr lang="en-US" sz="1300" i="1" dirty="0" smtClean="0"/>
              <a:t>.”</a:t>
            </a:r>
            <a:r>
              <a:rPr lang="en-US" sz="1300" i="1" dirty="0"/>
              <a:t> </a:t>
            </a:r>
            <a:r>
              <a:rPr lang="en-US" sz="1300" i="1" dirty="0" smtClean="0"/>
              <a:t>….</a:t>
            </a:r>
            <a:r>
              <a:rPr lang="en-US" sz="1300" dirty="0" smtClean="0"/>
              <a:t>When </a:t>
            </a:r>
            <a:r>
              <a:rPr lang="en-US" sz="1300" dirty="0"/>
              <a:t>I was asked where and what home is to me years ago, I remember saying that home to me is in Toronto, where my family and friends are at. As I grew up, I realized that home can be almost anything and anywhere. I like to think of myself as an adventurous individual so to me, the Earth is where I call home. My friends and family are all around the world, as well as a billion other people who can potentially be my friend. So, I would probably be able to live anywhere on the world</a:t>
            </a:r>
            <a:r>
              <a:rPr lang="en-US" sz="1400" dirty="0" smtClean="0"/>
              <a:t>!”</a:t>
            </a:r>
            <a:r>
              <a:rPr lang="en-US" sz="1400" dirty="0"/>
              <a:t> </a:t>
            </a:r>
            <a:endParaRPr lang="en-US" sz="700" dirty="0"/>
          </a:p>
        </p:txBody>
      </p:sp>
    </p:spTree>
    <p:extLst>
      <p:ext uri="{BB962C8B-B14F-4D97-AF65-F5344CB8AC3E}">
        <p14:creationId xmlns:p14="http://schemas.microsoft.com/office/powerpoint/2010/main" val="266817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Year Grades </a:t>
            </a:r>
            <a:endParaRPr lang="en-US" dirty="0"/>
          </a:p>
        </p:txBody>
      </p:sp>
      <p:sp>
        <p:nvSpPr>
          <p:cNvPr id="3" name="Text Placeholder 2"/>
          <p:cNvSpPr>
            <a:spLocks noGrp="1"/>
          </p:cNvSpPr>
          <p:nvPr>
            <p:ph type="body" idx="1"/>
          </p:nvPr>
        </p:nvSpPr>
        <p:spPr/>
        <p:txBody>
          <a:bodyPr/>
          <a:lstStyle/>
          <a:p>
            <a:r>
              <a:rPr lang="en-US" dirty="0" smtClean="0"/>
              <a:t>55% First Term AVG</a:t>
            </a:r>
          </a:p>
          <a:p>
            <a:r>
              <a:rPr lang="en-US" dirty="0" smtClean="0"/>
              <a:t>55% Second Term AVG</a:t>
            </a:r>
          </a:p>
          <a:p>
            <a:r>
              <a:rPr lang="en-US" dirty="0" smtClean="0"/>
              <a:t>Failed and Required to WD </a:t>
            </a:r>
            <a:r>
              <a:rPr lang="en-US" dirty="0" smtClean="0">
                <a:sym typeface="Wingdings"/>
              </a:rPr>
              <a:t> Entered into Retention Program</a:t>
            </a:r>
            <a:endParaRPr lang="en-US" dirty="0"/>
          </a:p>
        </p:txBody>
      </p:sp>
    </p:spTree>
    <p:extLst>
      <p:ext uri="{BB962C8B-B14F-4D97-AF65-F5344CB8AC3E}">
        <p14:creationId xmlns:p14="http://schemas.microsoft.com/office/powerpoint/2010/main" val="65268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Goals</a:t>
            </a:r>
            <a:endParaRPr lang="en-US" dirty="0"/>
          </a:p>
        </p:txBody>
      </p:sp>
      <p:sp>
        <p:nvSpPr>
          <p:cNvPr id="8" name="Text Placeholder 7"/>
          <p:cNvSpPr>
            <a:spLocks noGrp="1"/>
          </p:cNvSpPr>
          <p:nvPr>
            <p:ph type="body" idx="1"/>
          </p:nvPr>
        </p:nvSpPr>
        <p:spPr>
          <a:xfrm>
            <a:off x="838199" y="3754402"/>
            <a:ext cx="7467601" cy="1709846"/>
          </a:xfrm>
        </p:spPr>
        <p:txBody>
          <a:bodyPr>
            <a:normAutofit fontScale="85000" lnSpcReduction="20000"/>
          </a:bodyPr>
          <a:lstStyle/>
          <a:p>
            <a:r>
              <a:rPr lang="en-US" dirty="0" smtClean="0"/>
              <a:t>“By </a:t>
            </a:r>
            <a:r>
              <a:rPr lang="en-US" dirty="0"/>
              <a:t>taking the course, University 101, I hope to learn life long skills which will improve my studies and also learn more about myself as an individual…. </a:t>
            </a:r>
            <a:endParaRPr lang="en-US" dirty="0" smtClean="0"/>
          </a:p>
          <a:p>
            <a:endParaRPr lang="en-US" dirty="0"/>
          </a:p>
          <a:p>
            <a:r>
              <a:rPr lang="en-US" dirty="0" smtClean="0"/>
              <a:t>Throughout </a:t>
            </a:r>
            <a:r>
              <a:rPr lang="en-US" dirty="0"/>
              <a:t>the module on </a:t>
            </a:r>
            <a:r>
              <a:rPr lang="en-US" i="1" dirty="0"/>
              <a:t>Orientation</a:t>
            </a:r>
            <a:r>
              <a:rPr lang="en-US" dirty="0"/>
              <a:t> and </a:t>
            </a:r>
            <a:r>
              <a:rPr lang="en-US" i="1" dirty="0"/>
              <a:t>Organization</a:t>
            </a:r>
            <a:r>
              <a:rPr lang="en-US" dirty="0"/>
              <a:t>, I identified what my goals this year were going to be. My long term goal is to finish university with a GPA of 3.0 or higher. The reason why I chose this as my long term goal is because I know that this is reasonable and within my grasp</a:t>
            </a:r>
            <a:r>
              <a:rPr lang="en-US" dirty="0" smtClean="0"/>
              <a:t>.”</a:t>
            </a:r>
            <a:endParaRPr lang="en-US" dirty="0"/>
          </a:p>
        </p:txBody>
      </p:sp>
    </p:spTree>
    <p:extLst>
      <p:ext uri="{BB962C8B-B14F-4D97-AF65-F5344CB8AC3E}">
        <p14:creationId xmlns:p14="http://schemas.microsoft.com/office/powerpoint/2010/main" val="3704110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Type</a:t>
            </a:r>
            <a:endParaRPr lang="en-US" dirty="0"/>
          </a:p>
        </p:txBody>
      </p:sp>
      <p:sp>
        <p:nvSpPr>
          <p:cNvPr id="4" name="Text Placeholder 3"/>
          <p:cNvSpPr>
            <a:spLocks noGrp="1"/>
          </p:cNvSpPr>
          <p:nvPr>
            <p:ph type="body" sz="half" idx="2"/>
          </p:nvPr>
        </p:nvSpPr>
        <p:spPr/>
        <p:txBody>
          <a:bodyPr/>
          <a:lstStyle/>
          <a:p>
            <a:r>
              <a:rPr lang="en-US" dirty="0"/>
              <a:t>As part of the module on self awareness</a:t>
            </a:r>
          </a:p>
        </p:txBody>
      </p:sp>
      <p:pic>
        <p:nvPicPr>
          <p:cNvPr id="10" name="Picture 9" descr="Screen Shot 2014-05-03 at 3.4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3290">
            <a:off x="516093" y="613223"/>
            <a:ext cx="8447896" cy="4080853"/>
          </a:xfrm>
          <a:prstGeom prst="rect">
            <a:avLst/>
          </a:prstGeom>
        </p:spPr>
      </p:pic>
    </p:spTree>
    <p:extLst>
      <p:ext uri="{BB962C8B-B14F-4D97-AF65-F5344CB8AC3E}">
        <p14:creationId xmlns:p14="http://schemas.microsoft.com/office/powerpoint/2010/main" val="553445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551280" y="151345"/>
            <a:ext cx="8041440" cy="719865"/>
          </a:xfrm>
        </p:spPr>
        <p:txBody>
          <a:bodyPr/>
          <a:lstStyle/>
          <a:p>
            <a:pPr algn="ctr"/>
            <a:r>
              <a:rPr lang="en-US" sz="3600" dirty="0" smtClean="0"/>
              <a:t>Emotional</a:t>
            </a:r>
            <a:r>
              <a:rPr lang="en-US" dirty="0" smtClean="0"/>
              <a:t> </a:t>
            </a:r>
            <a:r>
              <a:rPr lang="en-US" sz="3600" dirty="0" smtClean="0"/>
              <a:t>Intelligence</a:t>
            </a:r>
            <a:endParaRPr lang="en-US" sz="3600" dirty="0"/>
          </a:p>
        </p:txBody>
      </p:sp>
      <p:sp>
        <p:nvSpPr>
          <p:cNvPr id="13" name="Text Placeholder 3"/>
          <p:cNvSpPr>
            <a:spLocks noGrp="1"/>
          </p:cNvSpPr>
          <p:nvPr>
            <p:ph type="body" sz="half" idx="2"/>
          </p:nvPr>
        </p:nvSpPr>
        <p:spPr>
          <a:xfrm>
            <a:off x="1219200" y="723516"/>
            <a:ext cx="6705600" cy="603126"/>
          </a:xfrm>
        </p:spPr>
        <p:txBody>
          <a:bodyPr/>
          <a:lstStyle/>
          <a:p>
            <a:pPr algn="ctr"/>
            <a:r>
              <a:rPr lang="en-US" dirty="0"/>
              <a:t>As </a:t>
            </a:r>
            <a:r>
              <a:rPr lang="en-US" dirty="0" smtClean="0"/>
              <a:t>Rated in Week  Two</a:t>
            </a:r>
            <a:endParaRPr lang="en-US" dirty="0"/>
          </a:p>
        </p:txBody>
      </p:sp>
      <p:pic>
        <p:nvPicPr>
          <p:cNvPr id="10" name="Picture 9" descr="Screen Shot 2014-05-03 at 4.25.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8" y="4160325"/>
            <a:ext cx="3119663" cy="2415467"/>
          </a:xfrm>
          <a:prstGeom prst="rect">
            <a:avLst/>
          </a:prstGeom>
        </p:spPr>
      </p:pic>
      <p:pic>
        <p:nvPicPr>
          <p:cNvPr id="14" name="Picture 13" descr="Screen Shot 2014-05-03 at 4.25.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366" y="4369592"/>
            <a:ext cx="2940124" cy="2196165"/>
          </a:xfrm>
          <a:prstGeom prst="rect">
            <a:avLst/>
          </a:prstGeom>
        </p:spPr>
      </p:pic>
      <p:sp>
        <p:nvSpPr>
          <p:cNvPr id="8" name="Rectangle 7"/>
          <p:cNvSpPr/>
          <p:nvPr/>
        </p:nvSpPr>
        <p:spPr>
          <a:xfrm>
            <a:off x="329733" y="1007969"/>
            <a:ext cx="8463162" cy="2585323"/>
          </a:xfrm>
          <a:prstGeom prst="rect">
            <a:avLst/>
          </a:prstGeom>
        </p:spPr>
        <p:txBody>
          <a:bodyPr wrap="square">
            <a:spAutoFit/>
          </a:bodyPr>
          <a:lstStyle/>
          <a:p>
            <a:r>
              <a:rPr lang="en-US" dirty="0" smtClean="0"/>
              <a:t>“Early </a:t>
            </a:r>
            <a:r>
              <a:rPr lang="en-US" dirty="0"/>
              <a:t>this week, I attended a meeting with one of the success coaches and learned more about my </a:t>
            </a:r>
            <a:r>
              <a:rPr lang="en-US" dirty="0" smtClean="0"/>
              <a:t>personality and emotional intelligence. </a:t>
            </a:r>
          </a:p>
          <a:p>
            <a:pPr marL="285750" indent="-285750">
              <a:buFont typeface="Arial"/>
              <a:buChar char="•"/>
            </a:pPr>
            <a:r>
              <a:rPr lang="en-US" sz="1400" dirty="0" smtClean="0"/>
              <a:t>Some </a:t>
            </a:r>
            <a:r>
              <a:rPr lang="en-US" sz="1400" dirty="0"/>
              <a:t>of </a:t>
            </a:r>
            <a:r>
              <a:rPr lang="en-US" sz="1400" b="1" dirty="0">
                <a:solidFill>
                  <a:srgbClr val="FF0000"/>
                </a:solidFill>
              </a:rPr>
              <a:t>my strengths </a:t>
            </a:r>
            <a:r>
              <a:rPr lang="en-US" sz="1400" dirty="0"/>
              <a:t>are my </a:t>
            </a:r>
            <a:r>
              <a:rPr lang="en-US" sz="1400" b="1" dirty="0">
                <a:solidFill>
                  <a:srgbClr val="FF0000"/>
                </a:solidFill>
              </a:rPr>
              <a:t>impulse control, flexibility</a:t>
            </a:r>
            <a:r>
              <a:rPr lang="en-US" sz="1400" b="1" dirty="0"/>
              <a:t> and </a:t>
            </a:r>
            <a:r>
              <a:rPr lang="en-US" sz="1400" b="1" dirty="0">
                <a:solidFill>
                  <a:srgbClr val="FF0000"/>
                </a:solidFill>
              </a:rPr>
              <a:t>happiness</a:t>
            </a:r>
            <a:r>
              <a:rPr lang="en-US" sz="1400" dirty="0"/>
              <a:t>. I think this reflects me very well because I'm usually very composed and I don't over react to little things where as some people I know would be swearing and such if someone were to cut in front of them while driving. </a:t>
            </a:r>
            <a:endParaRPr lang="en-US" sz="1400" dirty="0" smtClean="0"/>
          </a:p>
          <a:p>
            <a:pPr marL="285750" indent="-285750">
              <a:buFont typeface="Arial"/>
              <a:buChar char="•"/>
            </a:pPr>
            <a:r>
              <a:rPr lang="en-US" sz="1400" dirty="0" smtClean="0"/>
              <a:t>My </a:t>
            </a:r>
            <a:r>
              <a:rPr lang="en-US" sz="1400" dirty="0"/>
              <a:t>friends usually refer to me as the happy go lucky kind of guy but that's because of </a:t>
            </a:r>
            <a:r>
              <a:rPr lang="en-US" sz="1400" b="1" dirty="0">
                <a:solidFill>
                  <a:srgbClr val="4E66B2"/>
                </a:solidFill>
              </a:rPr>
              <a:t>my weaknesses</a:t>
            </a:r>
            <a:r>
              <a:rPr lang="en-US" sz="1400" dirty="0"/>
              <a:t>. My</a:t>
            </a:r>
            <a:r>
              <a:rPr lang="en-US" sz="1400" b="1" dirty="0"/>
              <a:t> </a:t>
            </a:r>
            <a:r>
              <a:rPr lang="en-US" sz="1400" b="1" dirty="0">
                <a:solidFill>
                  <a:schemeClr val="accent5"/>
                </a:solidFill>
              </a:rPr>
              <a:t>assertiveness</a:t>
            </a:r>
            <a:r>
              <a:rPr lang="en-US" sz="1400" b="1" dirty="0"/>
              <a:t> </a:t>
            </a:r>
            <a:r>
              <a:rPr lang="en-US" sz="1400" dirty="0"/>
              <a:t>is very low so I end up being more passive and non-confrontational. I may seem like I'm always happy but it's usually because I don't know what to say to them when I am actually upset. </a:t>
            </a:r>
            <a:endParaRPr lang="en-US" sz="1400" dirty="0" smtClean="0"/>
          </a:p>
          <a:p>
            <a:pPr marL="285750" indent="-285750">
              <a:buFont typeface="Arial"/>
              <a:buChar char="•"/>
            </a:pPr>
            <a:r>
              <a:rPr lang="en-US" sz="1400" dirty="0" smtClean="0"/>
              <a:t>…my </a:t>
            </a:r>
            <a:r>
              <a:rPr lang="en-US" sz="1400" b="1" dirty="0">
                <a:solidFill>
                  <a:srgbClr val="4E66B2"/>
                </a:solidFill>
              </a:rPr>
              <a:t>independence</a:t>
            </a:r>
            <a:r>
              <a:rPr lang="en-US" sz="1400" b="1" dirty="0"/>
              <a:t> </a:t>
            </a:r>
            <a:r>
              <a:rPr lang="en-US" sz="1400" dirty="0"/>
              <a:t>is rather low. This makes me sort of disappointed in myself because I wanted to become a more independent person. On the other hand, I can look at this and tell myself that I should slowly do things on my own instead of always depending on others. </a:t>
            </a:r>
            <a:r>
              <a:rPr lang="en-US" sz="1400" dirty="0" smtClean="0"/>
              <a:t>“</a:t>
            </a:r>
          </a:p>
        </p:txBody>
      </p:sp>
      <p:sp>
        <p:nvSpPr>
          <p:cNvPr id="15" name="TextBox 14"/>
          <p:cNvSpPr txBox="1"/>
          <p:nvPr/>
        </p:nvSpPr>
        <p:spPr>
          <a:xfrm>
            <a:off x="2904851" y="3591534"/>
            <a:ext cx="3327634"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“The </a:t>
            </a:r>
            <a:r>
              <a:rPr lang="en-US" dirty="0"/>
              <a:t>EQI test really reflects myself and it gives me a better perspective of myself. It shows me areas I need to improve and also areas I should continue maintaining. The first picture below is how I feel but can't express it and the second one is how I feel when everyone else is sort of down and gloomy over small matters</a:t>
            </a:r>
            <a:r>
              <a:rPr lang="en-US" dirty="0" smtClean="0"/>
              <a:t>!”</a:t>
            </a:r>
            <a:endParaRPr lang="en-US" dirty="0"/>
          </a:p>
        </p:txBody>
      </p:sp>
    </p:spTree>
    <p:extLst>
      <p:ext uri="{BB962C8B-B14F-4D97-AF65-F5344CB8AC3E}">
        <p14:creationId xmlns:p14="http://schemas.microsoft.com/office/powerpoint/2010/main" val="1762299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03 at 3.38.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162" y="1644990"/>
            <a:ext cx="6985000" cy="3352800"/>
          </a:xfrm>
          <a:prstGeom prst="rect">
            <a:avLst/>
          </a:prstGeom>
        </p:spPr>
      </p:pic>
    </p:spTree>
    <p:extLst>
      <p:ext uri="{BB962C8B-B14F-4D97-AF65-F5344CB8AC3E}">
        <p14:creationId xmlns:p14="http://schemas.microsoft.com/office/powerpoint/2010/main" val="496844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376" y="2195014"/>
            <a:ext cx="4223750" cy="859989"/>
          </a:xfrm>
        </p:spPr>
        <p:txBody>
          <a:bodyPr/>
          <a:lstStyle/>
          <a:p>
            <a:r>
              <a:rPr lang="en-US" dirty="0" smtClean="0"/>
              <a:t>Reflections….</a:t>
            </a:r>
            <a:endParaRPr lang="en-US" dirty="0"/>
          </a:p>
        </p:txBody>
      </p:sp>
      <p:pic>
        <p:nvPicPr>
          <p:cNvPr id="10" name="Picture 9" descr="Screen Shot 2014-05-03 at 5.07.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935" y="1026292"/>
            <a:ext cx="4546562" cy="1051817"/>
          </a:xfrm>
          <a:prstGeom prst="rect">
            <a:avLst/>
          </a:prstGeom>
        </p:spPr>
      </p:pic>
      <p:sp>
        <p:nvSpPr>
          <p:cNvPr id="11" name="TextBox 10"/>
          <p:cNvSpPr txBox="1"/>
          <p:nvPr/>
        </p:nvSpPr>
        <p:spPr>
          <a:xfrm>
            <a:off x="2283710" y="3284758"/>
            <a:ext cx="184666" cy="369332"/>
          </a:xfrm>
          <a:prstGeom prst="rect">
            <a:avLst/>
          </a:prstGeom>
          <a:noFill/>
        </p:spPr>
        <p:txBody>
          <a:bodyPr wrap="none" rtlCol="0">
            <a:spAutoFit/>
          </a:bodyPr>
          <a:lstStyle/>
          <a:p>
            <a:endParaRPr lang="en-US" dirty="0"/>
          </a:p>
        </p:txBody>
      </p:sp>
      <p:sp>
        <p:nvSpPr>
          <p:cNvPr id="12" name="Rectangle 11"/>
          <p:cNvSpPr/>
          <p:nvPr/>
        </p:nvSpPr>
        <p:spPr>
          <a:xfrm>
            <a:off x="572645" y="2959925"/>
            <a:ext cx="8038402" cy="3693319"/>
          </a:xfrm>
          <a:prstGeom prst="rect">
            <a:avLst/>
          </a:prstGeom>
        </p:spPr>
        <p:txBody>
          <a:bodyPr wrap="square">
            <a:spAutoFit/>
          </a:bodyPr>
          <a:lstStyle/>
          <a:p>
            <a:r>
              <a:rPr lang="en-US" dirty="0" smtClean="0"/>
              <a:t>“Now </a:t>
            </a:r>
            <a:r>
              <a:rPr lang="en-US" dirty="0"/>
              <a:t>that I sit back and think about this term … </a:t>
            </a:r>
            <a:r>
              <a:rPr lang="en-US" sz="2400" b="1" dirty="0"/>
              <a:t>I was able to really get my act together and do well in my courses.</a:t>
            </a:r>
            <a:r>
              <a:rPr lang="en-US" dirty="0"/>
              <a:t> It all started with a simple question of “What are your goals”. This question allowed me to really think about myself and allowed me to come up with my own goals that I wish to complete one day… In the past, I just saw school as just a place where you are either smart or not so smart. I did not have any goals, which meant I had no motivation towards school. This resulted in a terrible first year experience for myself. </a:t>
            </a:r>
            <a:r>
              <a:rPr lang="en-US" sz="2400" b="1" dirty="0"/>
              <a:t>Currently, I feel that I am on the right track with regards to my goals and learning. I set realistic goals for myself and I am a lot more focused and serious about school</a:t>
            </a:r>
            <a:r>
              <a:rPr lang="en-US" sz="2400" b="1" dirty="0" smtClean="0"/>
              <a:t>.“</a:t>
            </a:r>
            <a:endParaRPr lang="en-US" sz="2400" b="1" dirty="0"/>
          </a:p>
        </p:txBody>
      </p:sp>
      <p:sp>
        <p:nvSpPr>
          <p:cNvPr id="14" name="Freeform 13"/>
          <p:cNvSpPr/>
          <p:nvPr/>
        </p:nvSpPr>
        <p:spPr>
          <a:xfrm>
            <a:off x="6692126" y="1705089"/>
            <a:ext cx="1063463" cy="373020"/>
          </a:xfrm>
          <a:custGeom>
            <a:avLst/>
            <a:gdLst>
              <a:gd name="connsiteX0" fmla="*/ 808 w 1063463"/>
              <a:gd name="connsiteY0" fmla="*/ 341908 h 373020"/>
              <a:gd name="connsiteX1" fmla="*/ 13020 w 1063463"/>
              <a:gd name="connsiteY1" fmla="*/ 134321 h 373020"/>
              <a:gd name="connsiteX2" fmla="*/ 25232 w 1063463"/>
              <a:gd name="connsiteY2" fmla="*/ 48844 h 373020"/>
              <a:gd name="connsiteX3" fmla="*/ 37445 w 1063463"/>
              <a:gd name="connsiteY3" fmla="*/ 12211 h 373020"/>
              <a:gd name="connsiteX4" fmla="*/ 86294 w 1063463"/>
              <a:gd name="connsiteY4" fmla="*/ 0 h 373020"/>
              <a:gd name="connsiteX5" fmla="*/ 135144 w 1063463"/>
              <a:gd name="connsiteY5" fmla="*/ 12211 h 373020"/>
              <a:gd name="connsiteX6" fmla="*/ 183993 w 1063463"/>
              <a:gd name="connsiteY6" fmla="*/ 85477 h 373020"/>
              <a:gd name="connsiteX7" fmla="*/ 196205 w 1063463"/>
              <a:gd name="connsiteY7" fmla="*/ 146532 h 373020"/>
              <a:gd name="connsiteX8" fmla="*/ 220630 w 1063463"/>
              <a:gd name="connsiteY8" fmla="*/ 305275 h 373020"/>
              <a:gd name="connsiteX9" fmla="*/ 232842 w 1063463"/>
              <a:gd name="connsiteY9" fmla="*/ 268642 h 373020"/>
              <a:gd name="connsiteX10" fmla="*/ 257267 w 1063463"/>
              <a:gd name="connsiteY10" fmla="*/ 73266 h 373020"/>
              <a:gd name="connsiteX11" fmla="*/ 293904 w 1063463"/>
              <a:gd name="connsiteY11" fmla="*/ 122110 h 373020"/>
              <a:gd name="connsiteX12" fmla="*/ 330541 w 1063463"/>
              <a:gd name="connsiteY12" fmla="*/ 207587 h 373020"/>
              <a:gd name="connsiteX13" fmla="*/ 367178 w 1063463"/>
              <a:gd name="connsiteY13" fmla="*/ 280853 h 373020"/>
              <a:gd name="connsiteX14" fmla="*/ 379391 w 1063463"/>
              <a:gd name="connsiteY14" fmla="*/ 183165 h 373020"/>
              <a:gd name="connsiteX15" fmla="*/ 391603 w 1063463"/>
              <a:gd name="connsiteY15" fmla="*/ 97688 h 373020"/>
              <a:gd name="connsiteX16" fmla="*/ 440452 w 1063463"/>
              <a:gd name="connsiteY16" fmla="*/ 183165 h 373020"/>
              <a:gd name="connsiteX17" fmla="*/ 489302 w 1063463"/>
              <a:gd name="connsiteY17" fmla="*/ 256431 h 373020"/>
              <a:gd name="connsiteX18" fmla="*/ 501514 w 1063463"/>
              <a:gd name="connsiteY18" fmla="*/ 219798 h 373020"/>
              <a:gd name="connsiteX19" fmla="*/ 525939 w 1063463"/>
              <a:gd name="connsiteY19" fmla="*/ 85477 h 373020"/>
              <a:gd name="connsiteX20" fmla="*/ 538151 w 1063463"/>
              <a:gd name="connsiteY20" fmla="*/ 122110 h 373020"/>
              <a:gd name="connsiteX21" fmla="*/ 574788 w 1063463"/>
              <a:gd name="connsiteY21" fmla="*/ 183165 h 373020"/>
              <a:gd name="connsiteX22" fmla="*/ 696912 w 1063463"/>
              <a:gd name="connsiteY22" fmla="*/ 329697 h 373020"/>
              <a:gd name="connsiteX23" fmla="*/ 733549 w 1063463"/>
              <a:gd name="connsiteY23" fmla="*/ 354119 h 373020"/>
              <a:gd name="connsiteX24" fmla="*/ 770186 w 1063463"/>
              <a:gd name="connsiteY24" fmla="*/ 244220 h 373020"/>
              <a:gd name="connsiteX25" fmla="*/ 794611 w 1063463"/>
              <a:gd name="connsiteY25" fmla="*/ 280853 h 373020"/>
              <a:gd name="connsiteX26" fmla="*/ 819035 w 1063463"/>
              <a:gd name="connsiteY26" fmla="*/ 219798 h 373020"/>
              <a:gd name="connsiteX27" fmla="*/ 831248 w 1063463"/>
              <a:gd name="connsiteY27" fmla="*/ 122110 h 373020"/>
              <a:gd name="connsiteX28" fmla="*/ 867885 w 1063463"/>
              <a:gd name="connsiteY28" fmla="*/ 146532 h 373020"/>
              <a:gd name="connsiteX29" fmla="*/ 916734 w 1063463"/>
              <a:gd name="connsiteY29" fmla="*/ 170954 h 373020"/>
              <a:gd name="connsiteX30" fmla="*/ 953371 w 1063463"/>
              <a:gd name="connsiteY30" fmla="*/ 85477 h 373020"/>
              <a:gd name="connsiteX31" fmla="*/ 965584 w 1063463"/>
              <a:gd name="connsiteY31" fmla="*/ 122110 h 373020"/>
              <a:gd name="connsiteX32" fmla="*/ 990008 w 1063463"/>
              <a:gd name="connsiteY32" fmla="*/ 158743 h 373020"/>
              <a:gd name="connsiteX33" fmla="*/ 1002221 w 1063463"/>
              <a:gd name="connsiteY33" fmla="*/ 195376 h 373020"/>
              <a:gd name="connsiteX34" fmla="*/ 1038858 w 1063463"/>
              <a:gd name="connsiteY34" fmla="*/ 268642 h 373020"/>
              <a:gd name="connsiteX35" fmla="*/ 1063282 w 1063463"/>
              <a:gd name="connsiteY35" fmla="*/ 232009 h 373020"/>
              <a:gd name="connsiteX36" fmla="*/ 1038858 w 1063463"/>
              <a:gd name="connsiteY36" fmla="*/ 109899 h 373020"/>
              <a:gd name="connsiteX37" fmla="*/ 1026645 w 1063463"/>
              <a:gd name="connsiteY37" fmla="*/ 366330 h 373020"/>
              <a:gd name="connsiteX38" fmla="*/ 965584 w 1063463"/>
              <a:gd name="connsiteY38" fmla="*/ 341908 h 373020"/>
              <a:gd name="connsiteX39" fmla="*/ 928947 w 1063463"/>
              <a:gd name="connsiteY39" fmla="*/ 305275 h 373020"/>
              <a:gd name="connsiteX40" fmla="*/ 831248 w 1063463"/>
              <a:gd name="connsiteY40" fmla="*/ 244220 h 373020"/>
              <a:gd name="connsiteX41" fmla="*/ 782398 w 1063463"/>
              <a:gd name="connsiteY41" fmla="*/ 207587 h 373020"/>
              <a:gd name="connsiteX42" fmla="*/ 696912 w 1063463"/>
              <a:gd name="connsiteY42" fmla="*/ 134321 h 373020"/>
              <a:gd name="connsiteX43" fmla="*/ 709124 w 1063463"/>
              <a:gd name="connsiteY43" fmla="*/ 183165 h 373020"/>
              <a:gd name="connsiteX44" fmla="*/ 635850 w 1063463"/>
              <a:gd name="connsiteY44" fmla="*/ 146532 h 373020"/>
              <a:gd name="connsiteX45" fmla="*/ 599213 w 1063463"/>
              <a:gd name="connsiteY45" fmla="*/ 109899 h 373020"/>
              <a:gd name="connsiteX46" fmla="*/ 489302 w 1063463"/>
              <a:gd name="connsiteY46" fmla="*/ 48844 h 373020"/>
              <a:gd name="connsiteX47" fmla="*/ 489302 w 1063463"/>
              <a:gd name="connsiteY47" fmla="*/ 219798 h 373020"/>
              <a:gd name="connsiteX48" fmla="*/ 477089 w 1063463"/>
              <a:gd name="connsiteY48" fmla="*/ 317486 h 373020"/>
              <a:gd name="connsiteX49" fmla="*/ 416028 w 1063463"/>
              <a:gd name="connsiteY49" fmla="*/ 244220 h 373020"/>
              <a:gd name="connsiteX50" fmla="*/ 379391 w 1063463"/>
              <a:gd name="connsiteY50" fmla="*/ 219798 h 373020"/>
              <a:gd name="connsiteX51" fmla="*/ 306117 w 1063463"/>
              <a:gd name="connsiteY51" fmla="*/ 146532 h 373020"/>
              <a:gd name="connsiteX52" fmla="*/ 306117 w 1063463"/>
              <a:gd name="connsiteY52" fmla="*/ 305275 h 373020"/>
              <a:gd name="connsiteX53" fmla="*/ 269479 w 1063463"/>
              <a:gd name="connsiteY53" fmla="*/ 268642 h 373020"/>
              <a:gd name="connsiteX54" fmla="*/ 183993 w 1063463"/>
              <a:gd name="connsiteY54" fmla="*/ 183165 h 373020"/>
              <a:gd name="connsiteX55" fmla="*/ 86294 w 1063463"/>
              <a:gd name="connsiteY55" fmla="*/ 85477 h 373020"/>
              <a:gd name="connsiteX56" fmla="*/ 37445 w 1063463"/>
              <a:gd name="connsiteY56" fmla="*/ 170954 h 373020"/>
              <a:gd name="connsiteX57" fmla="*/ 808 w 1063463"/>
              <a:gd name="connsiteY57" fmla="*/ 146532 h 373020"/>
              <a:gd name="connsiteX58" fmla="*/ 25232 w 1063463"/>
              <a:gd name="connsiteY58" fmla="*/ 219798 h 373020"/>
              <a:gd name="connsiteX59" fmla="*/ 808 w 1063463"/>
              <a:gd name="connsiteY59" fmla="*/ 183165 h 373020"/>
              <a:gd name="connsiteX60" fmla="*/ 808 w 1063463"/>
              <a:gd name="connsiteY60" fmla="*/ 170954 h 37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63463" h="373020">
                <a:moveTo>
                  <a:pt x="808" y="341908"/>
                </a:moveTo>
                <a:cubicBezTo>
                  <a:pt x="4879" y="272712"/>
                  <a:pt x="7263" y="203397"/>
                  <a:pt x="13020" y="134321"/>
                </a:cubicBezTo>
                <a:cubicBezTo>
                  <a:pt x="15410" y="105639"/>
                  <a:pt x="19587" y="77067"/>
                  <a:pt x="25232" y="48844"/>
                </a:cubicBezTo>
                <a:cubicBezTo>
                  <a:pt x="27757" y="36222"/>
                  <a:pt x="27393" y="20251"/>
                  <a:pt x="37445" y="12211"/>
                </a:cubicBezTo>
                <a:cubicBezTo>
                  <a:pt x="50552" y="1727"/>
                  <a:pt x="70011" y="4070"/>
                  <a:pt x="86294" y="0"/>
                </a:cubicBezTo>
                <a:cubicBezTo>
                  <a:pt x="102577" y="4070"/>
                  <a:pt x="122512" y="1159"/>
                  <a:pt x="135144" y="12211"/>
                </a:cubicBezTo>
                <a:cubicBezTo>
                  <a:pt x="157235" y="31539"/>
                  <a:pt x="183993" y="85477"/>
                  <a:pt x="183993" y="85477"/>
                </a:cubicBezTo>
                <a:cubicBezTo>
                  <a:pt x="188064" y="105829"/>
                  <a:pt x="193269" y="125986"/>
                  <a:pt x="196205" y="146532"/>
                </a:cubicBezTo>
                <a:cubicBezTo>
                  <a:pt x="219648" y="310614"/>
                  <a:pt x="195208" y="203597"/>
                  <a:pt x="220630" y="305275"/>
                </a:cubicBezTo>
                <a:cubicBezTo>
                  <a:pt x="224701" y="293064"/>
                  <a:pt x="230834" y="281356"/>
                  <a:pt x="232842" y="268642"/>
                </a:cubicBezTo>
                <a:cubicBezTo>
                  <a:pt x="243079" y="203813"/>
                  <a:pt x="232021" y="133849"/>
                  <a:pt x="257267" y="73266"/>
                </a:cubicBezTo>
                <a:cubicBezTo>
                  <a:pt x="265096" y="54479"/>
                  <a:pt x="281692" y="105829"/>
                  <a:pt x="293904" y="122110"/>
                </a:cubicBezTo>
                <a:cubicBezTo>
                  <a:pt x="322546" y="208021"/>
                  <a:pt x="285269" y="101963"/>
                  <a:pt x="330541" y="207587"/>
                </a:cubicBezTo>
                <a:cubicBezTo>
                  <a:pt x="360877" y="278363"/>
                  <a:pt x="320243" y="210456"/>
                  <a:pt x="367178" y="280853"/>
                </a:cubicBezTo>
                <a:cubicBezTo>
                  <a:pt x="413788" y="210947"/>
                  <a:pt x="379391" y="281244"/>
                  <a:pt x="379391" y="183165"/>
                </a:cubicBezTo>
                <a:cubicBezTo>
                  <a:pt x="379391" y="154383"/>
                  <a:pt x="387532" y="126180"/>
                  <a:pt x="391603" y="97688"/>
                </a:cubicBezTo>
                <a:cubicBezTo>
                  <a:pt x="476096" y="224412"/>
                  <a:pt x="347486" y="28238"/>
                  <a:pt x="440452" y="183165"/>
                </a:cubicBezTo>
                <a:cubicBezTo>
                  <a:pt x="455555" y="208334"/>
                  <a:pt x="489302" y="256431"/>
                  <a:pt x="489302" y="256431"/>
                </a:cubicBezTo>
                <a:cubicBezTo>
                  <a:pt x="493373" y="244220"/>
                  <a:pt x="498817" y="232384"/>
                  <a:pt x="501514" y="219798"/>
                </a:cubicBezTo>
                <a:cubicBezTo>
                  <a:pt x="511050" y="175300"/>
                  <a:pt x="509959" y="128087"/>
                  <a:pt x="525939" y="85477"/>
                </a:cubicBezTo>
                <a:cubicBezTo>
                  <a:pt x="530459" y="73425"/>
                  <a:pt x="532394" y="110598"/>
                  <a:pt x="538151" y="122110"/>
                </a:cubicBezTo>
                <a:cubicBezTo>
                  <a:pt x="548766" y="143338"/>
                  <a:pt x="560991" y="163852"/>
                  <a:pt x="574788" y="183165"/>
                </a:cubicBezTo>
                <a:cubicBezTo>
                  <a:pt x="596599" y="213696"/>
                  <a:pt x="655096" y="294854"/>
                  <a:pt x="696912" y="329697"/>
                </a:cubicBezTo>
                <a:cubicBezTo>
                  <a:pt x="708188" y="339092"/>
                  <a:pt x="721337" y="345978"/>
                  <a:pt x="733549" y="354119"/>
                </a:cubicBezTo>
                <a:cubicBezTo>
                  <a:pt x="773495" y="114474"/>
                  <a:pt x="738830" y="181514"/>
                  <a:pt x="770186" y="244220"/>
                </a:cubicBezTo>
                <a:cubicBezTo>
                  <a:pt x="776750" y="257347"/>
                  <a:pt x="786469" y="268642"/>
                  <a:pt x="794611" y="280853"/>
                </a:cubicBezTo>
                <a:cubicBezTo>
                  <a:pt x="802752" y="260501"/>
                  <a:pt x="814106" y="241156"/>
                  <a:pt x="819035" y="219798"/>
                </a:cubicBezTo>
                <a:cubicBezTo>
                  <a:pt x="826415" y="187822"/>
                  <a:pt x="813043" y="149414"/>
                  <a:pt x="831248" y="122110"/>
                </a:cubicBezTo>
                <a:cubicBezTo>
                  <a:pt x="839390" y="109899"/>
                  <a:pt x="855142" y="139251"/>
                  <a:pt x="867885" y="146532"/>
                </a:cubicBezTo>
                <a:cubicBezTo>
                  <a:pt x="883691" y="155563"/>
                  <a:pt x="900451" y="162813"/>
                  <a:pt x="916734" y="170954"/>
                </a:cubicBezTo>
                <a:cubicBezTo>
                  <a:pt x="970229" y="251187"/>
                  <a:pt x="921923" y="195531"/>
                  <a:pt x="953371" y="85477"/>
                </a:cubicBezTo>
                <a:cubicBezTo>
                  <a:pt x="956908" y="73101"/>
                  <a:pt x="959827" y="110597"/>
                  <a:pt x="965584" y="122110"/>
                </a:cubicBezTo>
                <a:cubicBezTo>
                  <a:pt x="972148" y="135236"/>
                  <a:pt x="983444" y="145617"/>
                  <a:pt x="990008" y="158743"/>
                </a:cubicBezTo>
                <a:cubicBezTo>
                  <a:pt x="995765" y="170256"/>
                  <a:pt x="996464" y="183863"/>
                  <a:pt x="1002221" y="195376"/>
                </a:cubicBezTo>
                <a:cubicBezTo>
                  <a:pt x="1049569" y="290061"/>
                  <a:pt x="1008160" y="176564"/>
                  <a:pt x="1038858" y="268642"/>
                </a:cubicBezTo>
                <a:cubicBezTo>
                  <a:pt x="1046999" y="256431"/>
                  <a:pt x="1061661" y="246595"/>
                  <a:pt x="1063282" y="232009"/>
                </a:cubicBezTo>
                <a:cubicBezTo>
                  <a:pt x="1065585" y="211281"/>
                  <a:pt x="1045366" y="135929"/>
                  <a:pt x="1038858" y="109899"/>
                </a:cubicBezTo>
                <a:cubicBezTo>
                  <a:pt x="1034787" y="195376"/>
                  <a:pt x="1052417" y="284729"/>
                  <a:pt x="1026645" y="366330"/>
                </a:cubicBezTo>
                <a:cubicBezTo>
                  <a:pt x="1020043" y="387234"/>
                  <a:pt x="984174" y="353525"/>
                  <a:pt x="965584" y="341908"/>
                </a:cubicBezTo>
                <a:cubicBezTo>
                  <a:pt x="950939" y="332756"/>
                  <a:pt x="941945" y="316647"/>
                  <a:pt x="928947" y="305275"/>
                </a:cubicBezTo>
                <a:cubicBezTo>
                  <a:pt x="867679" y="251672"/>
                  <a:pt x="887749" y="263052"/>
                  <a:pt x="831248" y="244220"/>
                </a:cubicBezTo>
                <a:cubicBezTo>
                  <a:pt x="814965" y="232009"/>
                  <a:pt x="797716" y="220989"/>
                  <a:pt x="782398" y="207587"/>
                </a:cubicBezTo>
                <a:cubicBezTo>
                  <a:pt x="687630" y="124675"/>
                  <a:pt x="775362" y="186615"/>
                  <a:pt x="696912" y="134321"/>
                </a:cubicBezTo>
                <a:cubicBezTo>
                  <a:pt x="700983" y="150602"/>
                  <a:pt x="725581" y="179874"/>
                  <a:pt x="709124" y="183165"/>
                </a:cubicBezTo>
                <a:cubicBezTo>
                  <a:pt x="682347" y="188520"/>
                  <a:pt x="658572" y="161678"/>
                  <a:pt x="635850" y="146532"/>
                </a:cubicBezTo>
                <a:cubicBezTo>
                  <a:pt x="621480" y="136953"/>
                  <a:pt x="613029" y="120260"/>
                  <a:pt x="599213" y="109899"/>
                </a:cubicBezTo>
                <a:cubicBezTo>
                  <a:pt x="568545" y="86901"/>
                  <a:pt x="524097" y="66240"/>
                  <a:pt x="489302" y="48844"/>
                </a:cubicBezTo>
                <a:cubicBezTo>
                  <a:pt x="459039" y="139617"/>
                  <a:pt x="489302" y="32529"/>
                  <a:pt x="489302" y="219798"/>
                </a:cubicBezTo>
                <a:cubicBezTo>
                  <a:pt x="489302" y="252614"/>
                  <a:pt x="481160" y="284923"/>
                  <a:pt x="477089" y="317486"/>
                </a:cubicBezTo>
                <a:cubicBezTo>
                  <a:pt x="453073" y="281465"/>
                  <a:pt x="451290" y="273602"/>
                  <a:pt x="416028" y="244220"/>
                </a:cubicBezTo>
                <a:cubicBezTo>
                  <a:pt x="404752" y="234825"/>
                  <a:pt x="390361" y="229548"/>
                  <a:pt x="379391" y="219798"/>
                </a:cubicBezTo>
                <a:cubicBezTo>
                  <a:pt x="353574" y="196852"/>
                  <a:pt x="306117" y="146532"/>
                  <a:pt x="306117" y="146532"/>
                </a:cubicBezTo>
                <a:cubicBezTo>
                  <a:pt x="308487" y="163124"/>
                  <a:pt x="334539" y="283961"/>
                  <a:pt x="306117" y="305275"/>
                </a:cubicBezTo>
                <a:cubicBezTo>
                  <a:pt x="292300" y="315636"/>
                  <a:pt x="282592" y="279881"/>
                  <a:pt x="269479" y="268642"/>
                </a:cubicBezTo>
                <a:cubicBezTo>
                  <a:pt x="123839" y="143823"/>
                  <a:pt x="313349" y="324264"/>
                  <a:pt x="183993" y="183165"/>
                </a:cubicBezTo>
                <a:cubicBezTo>
                  <a:pt x="152872" y="149218"/>
                  <a:pt x="86294" y="85477"/>
                  <a:pt x="86294" y="85477"/>
                </a:cubicBezTo>
                <a:cubicBezTo>
                  <a:pt x="47806" y="277895"/>
                  <a:pt x="88850" y="222354"/>
                  <a:pt x="37445" y="170954"/>
                </a:cubicBezTo>
                <a:cubicBezTo>
                  <a:pt x="27066" y="160576"/>
                  <a:pt x="13020" y="154673"/>
                  <a:pt x="808" y="146532"/>
                </a:cubicBezTo>
                <a:cubicBezTo>
                  <a:pt x="8949" y="170954"/>
                  <a:pt x="39513" y="241217"/>
                  <a:pt x="25232" y="219798"/>
                </a:cubicBezTo>
                <a:cubicBezTo>
                  <a:pt x="17091" y="207587"/>
                  <a:pt x="7372" y="196292"/>
                  <a:pt x="808" y="183165"/>
                </a:cubicBezTo>
                <a:cubicBezTo>
                  <a:pt x="-1012" y="179524"/>
                  <a:pt x="808" y="175024"/>
                  <a:pt x="808" y="170954"/>
                </a:cubicBezTo>
              </a:path>
            </a:pathLst>
          </a:custGeom>
          <a:ln w="101600">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74764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97" y="529073"/>
            <a:ext cx="3342070" cy="1921339"/>
          </a:xfrm>
        </p:spPr>
        <p:txBody>
          <a:bodyPr/>
          <a:lstStyle/>
          <a:p>
            <a:r>
              <a:rPr lang="en-US" sz="4800" dirty="0" smtClean="0"/>
              <a:t>Personal Outcomes</a:t>
            </a:r>
            <a:r>
              <a:rPr lang="en-US" dirty="0" smtClean="0"/>
              <a:t> …</a:t>
            </a:r>
            <a:endParaRPr lang="en-US" dirty="0"/>
          </a:p>
        </p:txBody>
      </p:sp>
      <p:sp>
        <p:nvSpPr>
          <p:cNvPr id="3" name="Content Placeholder 2"/>
          <p:cNvSpPr>
            <a:spLocks noGrp="1"/>
          </p:cNvSpPr>
          <p:nvPr>
            <p:ph idx="1"/>
          </p:nvPr>
        </p:nvSpPr>
        <p:spPr>
          <a:xfrm>
            <a:off x="4072627" y="529073"/>
            <a:ext cx="4699370" cy="5854737"/>
          </a:xfrm>
        </p:spPr>
        <p:txBody>
          <a:bodyPr>
            <a:normAutofit fontScale="77500" lnSpcReduction="20000"/>
          </a:bodyPr>
          <a:lstStyle/>
          <a:p>
            <a:pPr>
              <a:buFont typeface="Arial"/>
              <a:buChar char="•"/>
            </a:pPr>
            <a:r>
              <a:rPr lang="en-US" dirty="0" smtClean="0"/>
              <a:t>“If </a:t>
            </a:r>
            <a:r>
              <a:rPr lang="en-US" dirty="0"/>
              <a:t>I want to become more objective and have a wider perspective on things, I should try to see things in more then one angle</a:t>
            </a:r>
            <a:r>
              <a:rPr lang="en-US" dirty="0" smtClean="0"/>
              <a:t>.” </a:t>
            </a:r>
            <a:endParaRPr lang="en-US" dirty="0"/>
          </a:p>
          <a:p>
            <a:pPr>
              <a:buFont typeface="Arial"/>
              <a:buChar char="•"/>
            </a:pPr>
            <a:r>
              <a:rPr lang="en-US" dirty="0" smtClean="0"/>
              <a:t>“Instead </a:t>
            </a:r>
            <a:r>
              <a:rPr lang="en-US" dirty="0"/>
              <a:t>of always siding with my close friends, I need to take a step back and analyze carefully what everyone is saying. This will allow me to understand the situation more clearly and make the right decision</a:t>
            </a:r>
            <a:r>
              <a:rPr lang="en-US" dirty="0" smtClean="0"/>
              <a:t>.”</a:t>
            </a:r>
          </a:p>
          <a:p>
            <a:pPr>
              <a:buFont typeface="Arial"/>
              <a:buChar char="•"/>
            </a:pPr>
            <a:r>
              <a:rPr lang="en-US" dirty="0" smtClean="0"/>
              <a:t>“If </a:t>
            </a:r>
            <a:r>
              <a:rPr lang="en-US" dirty="0"/>
              <a:t>I am still unsure I can ask others around for their opinions and decide once I've collected enough information on the situation. </a:t>
            </a:r>
            <a:r>
              <a:rPr lang="en-US" dirty="0" smtClean="0"/>
              <a:t>By </a:t>
            </a:r>
            <a:r>
              <a:rPr lang="en-US" dirty="0"/>
              <a:t>asking others for their opinions on the situation, it is in a sense a way of seeing things from a different perspective</a:t>
            </a:r>
            <a:r>
              <a:rPr lang="en-US" dirty="0" smtClean="0"/>
              <a:t>.” </a:t>
            </a:r>
          </a:p>
          <a:p>
            <a:pPr>
              <a:buFont typeface="Arial"/>
              <a:buChar char="•"/>
            </a:pPr>
            <a:endParaRPr lang="en-US" dirty="0"/>
          </a:p>
          <a:p>
            <a:pPr marL="0" indent="0" algn="ctr">
              <a:buNone/>
            </a:pPr>
            <a:r>
              <a:rPr lang="en-US" sz="2600" b="1" dirty="0" smtClean="0"/>
              <a:t>“My </a:t>
            </a:r>
            <a:r>
              <a:rPr lang="en-US" sz="2600" b="1" dirty="0"/>
              <a:t>thoughts are not the same as everyone else. These simple strategies can help me start becoming a wiser person and a better decision maker when it comes to a </a:t>
            </a:r>
            <a:r>
              <a:rPr lang="en-US" sz="2600" b="1" dirty="0" smtClean="0"/>
              <a:t>situation.</a:t>
            </a:r>
            <a:r>
              <a:rPr lang="en-US" sz="2600" b="1" dirty="0"/>
              <a:t>”</a:t>
            </a:r>
          </a:p>
          <a:p>
            <a:pPr marL="0" indent="0">
              <a:buNone/>
            </a:pPr>
            <a:endParaRPr lang="en-US" dirty="0" smtClean="0"/>
          </a:p>
        </p:txBody>
      </p:sp>
      <p:pic>
        <p:nvPicPr>
          <p:cNvPr id="4" name="Picture 3" descr="Screen Shot 2014-05-03 at 4.58.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0" y="2902219"/>
            <a:ext cx="3816167" cy="3084735"/>
          </a:xfrm>
          <a:prstGeom prst="rect">
            <a:avLst/>
          </a:prstGeom>
        </p:spPr>
      </p:pic>
    </p:spTree>
    <p:extLst>
      <p:ext uri="{BB962C8B-B14F-4D97-AF65-F5344CB8AC3E}">
        <p14:creationId xmlns:p14="http://schemas.microsoft.com/office/powerpoint/2010/main" val="515682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Outcomes … </a:t>
            </a:r>
            <a:endParaRPr lang="en-US" dirty="0"/>
          </a:p>
        </p:txBody>
      </p:sp>
      <p:sp>
        <p:nvSpPr>
          <p:cNvPr id="3" name="Text Placeholder 2"/>
          <p:cNvSpPr>
            <a:spLocks noGrp="1"/>
          </p:cNvSpPr>
          <p:nvPr>
            <p:ph type="body" idx="1"/>
          </p:nvPr>
        </p:nvSpPr>
        <p:spPr/>
        <p:txBody>
          <a:bodyPr/>
          <a:lstStyle/>
          <a:p>
            <a:r>
              <a:rPr lang="en-US" dirty="0"/>
              <a:t>73%  Term AVG in Foundation Term </a:t>
            </a:r>
          </a:p>
          <a:p>
            <a:r>
              <a:rPr lang="en-US" dirty="0" smtClean="0"/>
              <a:t>93% </a:t>
            </a:r>
            <a:r>
              <a:rPr lang="en-US" dirty="0"/>
              <a:t>in Strategies and Skills Course</a:t>
            </a:r>
          </a:p>
          <a:p>
            <a:r>
              <a:rPr lang="en-US" dirty="0"/>
              <a:t>Met Conditions for Foundation Term </a:t>
            </a:r>
            <a:r>
              <a:rPr lang="en-US" dirty="0">
                <a:sym typeface="Wingdings"/>
              </a:rPr>
              <a:t> Re-admitted to </a:t>
            </a:r>
            <a:r>
              <a:rPr lang="en-US" dirty="0" smtClean="0">
                <a:sym typeface="Wingdings"/>
              </a:rPr>
              <a:t>his </a:t>
            </a:r>
            <a:r>
              <a:rPr lang="en-US" dirty="0">
                <a:sym typeface="Wingdings"/>
              </a:rPr>
              <a:t>Faculty</a:t>
            </a:r>
            <a:endParaRPr lang="en-US" dirty="0"/>
          </a:p>
          <a:p>
            <a:endParaRPr lang="en-US" dirty="0"/>
          </a:p>
          <a:p>
            <a:endParaRPr lang="en-US" dirty="0"/>
          </a:p>
        </p:txBody>
      </p:sp>
    </p:spTree>
    <p:extLst>
      <p:ext uri="{BB962C8B-B14F-4D97-AF65-F5344CB8AC3E}">
        <p14:creationId xmlns:p14="http://schemas.microsoft.com/office/powerpoint/2010/main" val="18056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‘At Risk’ University Learner Look like?</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sz="2800" dirty="0" smtClean="0"/>
              <a:t>What did you </a:t>
            </a:r>
            <a:r>
              <a:rPr lang="en-US" sz="2800" dirty="0"/>
              <a:t>c</a:t>
            </a:r>
            <a:r>
              <a:rPr lang="en-US" sz="2800" dirty="0" smtClean="0"/>
              <a:t>onsider in your analysis?</a:t>
            </a:r>
          </a:p>
          <a:p>
            <a:pPr lvl="1">
              <a:buFont typeface="Arial"/>
              <a:buChar char="•"/>
            </a:pPr>
            <a:r>
              <a:rPr lang="en-US" sz="2800" dirty="0" smtClean="0"/>
              <a:t>Academic Ability (?)</a:t>
            </a:r>
          </a:p>
          <a:p>
            <a:pPr lvl="1">
              <a:buFont typeface="Arial"/>
              <a:buChar char="•"/>
            </a:pPr>
            <a:r>
              <a:rPr lang="en-US" sz="2800" dirty="0" smtClean="0"/>
              <a:t>Socio – Economic Factors (?)</a:t>
            </a:r>
            <a:endParaRPr lang="en-US" sz="2800" dirty="0"/>
          </a:p>
          <a:p>
            <a:pPr lvl="1">
              <a:buFont typeface="Arial"/>
              <a:buChar char="•"/>
            </a:pPr>
            <a:r>
              <a:rPr lang="en-US" sz="2800" dirty="0" smtClean="0"/>
              <a:t>Socio – Cultural Traits (?)</a:t>
            </a:r>
          </a:p>
          <a:p>
            <a:pPr lvl="1">
              <a:buFont typeface="Arial"/>
              <a:buChar char="•"/>
            </a:pPr>
            <a:r>
              <a:rPr lang="en-US" sz="2800" dirty="0"/>
              <a:t>Metacognitive Awareness (?</a:t>
            </a:r>
            <a:r>
              <a:rPr lang="en-US" sz="2800" dirty="0" smtClean="0"/>
              <a:t>)</a:t>
            </a:r>
          </a:p>
          <a:p>
            <a:pPr lvl="1">
              <a:buFont typeface="Arial"/>
              <a:buChar char="•"/>
            </a:pPr>
            <a:r>
              <a:rPr lang="en-US" sz="2800" dirty="0" smtClean="0"/>
              <a:t>Personality (?)</a:t>
            </a:r>
          </a:p>
          <a:p>
            <a:pPr lvl="1">
              <a:buFont typeface="Arial"/>
              <a:buChar char="•"/>
            </a:pPr>
            <a:r>
              <a:rPr lang="en-US" sz="2800" dirty="0" smtClean="0"/>
              <a:t>Emotional Functioning (?)</a:t>
            </a:r>
          </a:p>
          <a:p>
            <a:pPr lvl="1">
              <a:buFont typeface="Arial"/>
              <a:buChar char="•"/>
            </a:pPr>
            <a:r>
              <a:rPr lang="en-US" sz="2800" dirty="0" smtClean="0"/>
              <a:t>Other …</a:t>
            </a:r>
          </a:p>
          <a:p>
            <a:pPr lvl="1">
              <a:buFont typeface="Arial"/>
              <a:buChar char="•"/>
            </a:pPr>
            <a:endParaRPr lang="en-US" dirty="0"/>
          </a:p>
        </p:txBody>
      </p:sp>
      <p:sp>
        <p:nvSpPr>
          <p:cNvPr id="4" name="Rectangle 3"/>
          <p:cNvSpPr/>
          <p:nvPr/>
        </p:nvSpPr>
        <p:spPr>
          <a:xfrm>
            <a:off x="701778" y="3877078"/>
            <a:ext cx="7769685" cy="1570885"/>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8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he is now…</a:t>
            </a:r>
            <a:endParaRPr lang="en-US" dirty="0"/>
          </a:p>
        </p:txBody>
      </p:sp>
      <p:sp>
        <p:nvSpPr>
          <p:cNvPr id="3" name="Text Placeholder 2"/>
          <p:cNvSpPr>
            <a:spLocks noGrp="1"/>
          </p:cNvSpPr>
          <p:nvPr>
            <p:ph type="body" idx="1"/>
          </p:nvPr>
        </p:nvSpPr>
        <p:spPr/>
        <p:txBody>
          <a:bodyPr/>
          <a:lstStyle/>
          <a:p>
            <a:r>
              <a:rPr lang="en-US" dirty="0" smtClean="0"/>
              <a:t>Entering his fourth year in Fall 2014 in the Faculty of Science</a:t>
            </a:r>
            <a:endParaRPr lang="en-US" dirty="0"/>
          </a:p>
          <a:p>
            <a:endParaRPr lang="en-US" dirty="0"/>
          </a:p>
        </p:txBody>
      </p:sp>
    </p:spTree>
    <p:extLst>
      <p:ext uri="{BB962C8B-B14F-4D97-AF65-F5344CB8AC3E}">
        <p14:creationId xmlns:p14="http://schemas.microsoft.com/office/powerpoint/2010/main" val="1618273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Aware</a:t>
            </a:r>
            <a:br>
              <a:rPr lang="en-US" dirty="0" smtClean="0"/>
            </a:br>
            <a:endParaRPr lang="en-US" sz="2400" dirty="0"/>
          </a:p>
        </p:txBody>
      </p:sp>
      <p:pic>
        <p:nvPicPr>
          <p:cNvPr id="7" name="Picture 6" descr="Screen Shot 2013-04-22 at 2.22.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82" y="1371302"/>
            <a:ext cx="3922085" cy="3575315"/>
          </a:xfrm>
          <a:prstGeom prst="rect">
            <a:avLst/>
          </a:prstGeom>
        </p:spPr>
      </p:pic>
      <p:sp>
        <p:nvSpPr>
          <p:cNvPr id="9" name="Rectangle 8"/>
          <p:cNvSpPr/>
          <p:nvPr/>
        </p:nvSpPr>
        <p:spPr>
          <a:xfrm>
            <a:off x="889000" y="5716660"/>
            <a:ext cx="2243667" cy="7603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136212" y="5347328"/>
            <a:ext cx="2589696" cy="369332"/>
          </a:xfrm>
          <a:prstGeom prst="rect">
            <a:avLst/>
          </a:prstGeom>
          <a:noFill/>
        </p:spPr>
        <p:txBody>
          <a:bodyPr wrap="none" rtlCol="0">
            <a:spAutoFit/>
          </a:bodyPr>
          <a:lstStyle/>
          <a:p>
            <a:r>
              <a:rPr lang="en-US" dirty="0" smtClean="0"/>
              <a:t>Kruger &amp; Dunning, 1999</a:t>
            </a:r>
            <a:endParaRPr lang="en-US" dirty="0"/>
          </a:p>
        </p:txBody>
      </p:sp>
      <p:sp>
        <p:nvSpPr>
          <p:cNvPr id="3" name="Oval 2"/>
          <p:cNvSpPr/>
          <p:nvPr/>
        </p:nvSpPr>
        <p:spPr>
          <a:xfrm>
            <a:off x="768614" y="1879237"/>
            <a:ext cx="935704" cy="3448198"/>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681523" y="1572872"/>
            <a:ext cx="762549" cy="2103668"/>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creen Shot 2014-05-03 at 3.33.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815" y="1578421"/>
            <a:ext cx="4631082" cy="2674849"/>
          </a:xfrm>
          <a:prstGeom prst="rect">
            <a:avLst/>
          </a:prstGeom>
        </p:spPr>
      </p:pic>
      <p:sp>
        <p:nvSpPr>
          <p:cNvPr id="12" name="TextBox 11"/>
          <p:cNvSpPr txBox="1"/>
          <p:nvPr/>
        </p:nvSpPr>
        <p:spPr>
          <a:xfrm>
            <a:off x="6025747" y="5070329"/>
            <a:ext cx="2566973" cy="646331"/>
          </a:xfrm>
          <a:prstGeom prst="rect">
            <a:avLst/>
          </a:prstGeom>
          <a:noFill/>
        </p:spPr>
        <p:txBody>
          <a:bodyPr wrap="square" rtlCol="0">
            <a:spAutoFit/>
          </a:bodyPr>
          <a:lstStyle/>
          <a:p>
            <a:r>
              <a:rPr lang="en-US" dirty="0" smtClean="0"/>
              <a:t>Blackwell, </a:t>
            </a:r>
            <a:r>
              <a:rPr lang="en-US" dirty="0" err="1" smtClean="0"/>
              <a:t>Trzesniewski</a:t>
            </a:r>
            <a:r>
              <a:rPr lang="en-US" dirty="0" smtClean="0"/>
              <a:t> &amp; </a:t>
            </a:r>
            <a:r>
              <a:rPr lang="en-US" dirty="0" err="1" smtClean="0"/>
              <a:t>Dweck</a:t>
            </a:r>
            <a:r>
              <a:rPr lang="en-US" dirty="0" smtClean="0"/>
              <a:t>, 2007</a:t>
            </a:r>
            <a:endParaRPr lang="en-US" dirty="0"/>
          </a:p>
        </p:txBody>
      </p:sp>
      <p:sp>
        <p:nvSpPr>
          <p:cNvPr id="13" name="Oval 12"/>
          <p:cNvSpPr/>
          <p:nvPr/>
        </p:nvSpPr>
        <p:spPr>
          <a:xfrm>
            <a:off x="6459776" y="1725272"/>
            <a:ext cx="762549" cy="2103668"/>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737849" y="1792120"/>
            <a:ext cx="762549" cy="802154"/>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737849" y="2679826"/>
            <a:ext cx="762549" cy="84631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2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‘At Risk’ University Learner Look like?</a:t>
            </a:r>
            <a:endParaRPr lang="en-US" dirty="0"/>
          </a:p>
        </p:txBody>
      </p:sp>
      <p:sp>
        <p:nvSpPr>
          <p:cNvPr id="3" name="Content Placeholder 2"/>
          <p:cNvSpPr>
            <a:spLocks noGrp="1"/>
          </p:cNvSpPr>
          <p:nvPr>
            <p:ph idx="1"/>
          </p:nvPr>
        </p:nvSpPr>
        <p:spPr>
          <a:xfrm>
            <a:off x="838200" y="2038388"/>
            <a:ext cx="7754520" cy="3951337"/>
          </a:xfrm>
        </p:spPr>
        <p:txBody>
          <a:bodyPr>
            <a:normAutofit/>
          </a:bodyPr>
          <a:lstStyle/>
          <a:p>
            <a:pPr>
              <a:buFont typeface="Arial"/>
              <a:buChar char="•"/>
            </a:pPr>
            <a:r>
              <a:rPr lang="en-US" sz="2800" dirty="0" smtClean="0"/>
              <a:t>What </a:t>
            </a:r>
            <a:r>
              <a:rPr lang="en-US" sz="2800" b="1" i="1" dirty="0" smtClean="0"/>
              <a:t>else</a:t>
            </a:r>
            <a:r>
              <a:rPr lang="en-US" sz="2800" dirty="0" smtClean="0"/>
              <a:t> could you consider in your analysis?</a:t>
            </a:r>
          </a:p>
          <a:p>
            <a:pPr marL="329184" lvl="1" indent="0">
              <a:buNone/>
            </a:pPr>
            <a:endParaRPr lang="en-US" dirty="0"/>
          </a:p>
        </p:txBody>
      </p:sp>
    </p:spTree>
    <p:extLst>
      <p:ext uri="{BB962C8B-B14F-4D97-AF65-F5344CB8AC3E}">
        <p14:creationId xmlns:p14="http://schemas.microsoft.com/office/powerpoint/2010/main" val="3620975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‘At Risk’ University Learner Look like?</a:t>
            </a:r>
            <a:endParaRPr lang="en-US" dirty="0"/>
          </a:p>
        </p:txBody>
      </p:sp>
      <p:sp>
        <p:nvSpPr>
          <p:cNvPr id="3" name="Content Placeholder 2"/>
          <p:cNvSpPr>
            <a:spLocks noGrp="1"/>
          </p:cNvSpPr>
          <p:nvPr>
            <p:ph idx="1"/>
          </p:nvPr>
        </p:nvSpPr>
        <p:spPr>
          <a:xfrm>
            <a:off x="838200" y="2038388"/>
            <a:ext cx="7754520" cy="4412268"/>
          </a:xfrm>
        </p:spPr>
        <p:txBody>
          <a:bodyPr>
            <a:normAutofit/>
          </a:bodyPr>
          <a:lstStyle/>
          <a:p>
            <a:pPr>
              <a:buFont typeface="Arial"/>
              <a:buChar char="•"/>
            </a:pPr>
            <a:r>
              <a:rPr lang="en-US" sz="2800" dirty="0" smtClean="0"/>
              <a:t>What </a:t>
            </a:r>
            <a:r>
              <a:rPr lang="en-US" sz="2800" b="1" i="1" dirty="0" smtClean="0"/>
              <a:t>else</a:t>
            </a:r>
            <a:r>
              <a:rPr lang="en-US" sz="2800" dirty="0" smtClean="0"/>
              <a:t> could you consider in your analysis?</a:t>
            </a:r>
          </a:p>
          <a:p>
            <a:pPr lvl="2">
              <a:buFont typeface="Arial"/>
              <a:buChar char="•"/>
            </a:pPr>
            <a:r>
              <a:rPr lang="en-US" dirty="0" smtClean="0"/>
              <a:t>Yes People: Always putting other before themselves </a:t>
            </a:r>
          </a:p>
          <a:p>
            <a:pPr lvl="2">
              <a:buFont typeface="Arial"/>
              <a:buChar char="•"/>
            </a:pPr>
            <a:r>
              <a:rPr lang="en-US" dirty="0" smtClean="0"/>
              <a:t>Struggles with Reality  Testing </a:t>
            </a:r>
          </a:p>
          <a:p>
            <a:pPr lvl="2">
              <a:buFont typeface="Arial"/>
              <a:buChar char="•"/>
            </a:pPr>
            <a:r>
              <a:rPr lang="en-US" dirty="0" smtClean="0"/>
              <a:t>Low </a:t>
            </a:r>
            <a:r>
              <a:rPr lang="en-US" dirty="0"/>
              <a:t>Happiness and </a:t>
            </a:r>
            <a:r>
              <a:rPr lang="en-US" dirty="0" smtClean="0"/>
              <a:t>Optimism levels  </a:t>
            </a:r>
            <a:endParaRPr lang="en-US" dirty="0"/>
          </a:p>
          <a:p>
            <a:pPr lvl="2">
              <a:buFont typeface="Arial"/>
              <a:buChar char="•"/>
            </a:pPr>
            <a:r>
              <a:rPr lang="en-US" dirty="0"/>
              <a:t>Perfectionistic tendencies</a:t>
            </a:r>
          </a:p>
          <a:p>
            <a:pPr lvl="2">
              <a:buFont typeface="Arial"/>
              <a:buChar char="•"/>
            </a:pPr>
            <a:r>
              <a:rPr lang="en-US" dirty="0" smtClean="0"/>
              <a:t>Highly empathic and / or a high sense of social responsibility</a:t>
            </a:r>
            <a:endParaRPr lang="en-US" dirty="0"/>
          </a:p>
          <a:p>
            <a:pPr lvl="2">
              <a:buFont typeface="Arial"/>
              <a:buChar char="•"/>
            </a:pPr>
            <a:r>
              <a:rPr lang="en-US" dirty="0"/>
              <a:t>Relatively low stress tolerance and impulse control </a:t>
            </a:r>
            <a:endParaRPr lang="en-US" dirty="0" smtClean="0"/>
          </a:p>
          <a:p>
            <a:pPr lvl="2">
              <a:buFont typeface="Arial"/>
              <a:buChar char="•"/>
            </a:pPr>
            <a:r>
              <a:rPr lang="en-US" dirty="0" smtClean="0"/>
              <a:t>Poor Life Balance </a:t>
            </a:r>
            <a:endParaRPr lang="en-US" dirty="0"/>
          </a:p>
          <a:p>
            <a:pPr lvl="2">
              <a:buFont typeface="Arial"/>
              <a:buChar char="•"/>
            </a:pPr>
            <a:r>
              <a:rPr lang="en-US" dirty="0" smtClean="0"/>
              <a:t>‘P</a:t>
            </a:r>
            <a:r>
              <a:rPr lang="en-US" dirty="0"/>
              <a:t>’ type </a:t>
            </a:r>
            <a:r>
              <a:rPr lang="en-US" dirty="0" smtClean="0"/>
              <a:t>(live ‘in the moment’, laid back, not time oriented ) Personality Traits or traits which do not align with their chosen field of study </a:t>
            </a:r>
            <a:endParaRPr lang="en-US" dirty="0"/>
          </a:p>
          <a:p>
            <a:pPr lvl="1"/>
            <a:endParaRPr lang="en-US" dirty="0"/>
          </a:p>
        </p:txBody>
      </p:sp>
    </p:spTree>
    <p:extLst>
      <p:ext uri="{BB962C8B-B14F-4D97-AF65-F5344CB8AC3E}">
        <p14:creationId xmlns:p14="http://schemas.microsoft.com/office/powerpoint/2010/main" val="2296075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5-03 at 3.38.38 PM.png"/>
          <p:cNvPicPr>
            <a:picLocks noGrp="1" noChangeAspect="1"/>
          </p:cNvPicPr>
          <p:nvPr>
            <p:ph idx="1"/>
          </p:nvPr>
        </p:nvPicPr>
        <p:blipFill>
          <a:blip r:embed="rId2">
            <a:extLst>
              <a:ext uri="{28A0092B-C50C-407E-A947-70E740481C1C}">
                <a14:useLocalDpi xmlns:a14="http://schemas.microsoft.com/office/drawing/2010/main" val="0"/>
              </a:ext>
            </a:extLst>
          </a:blip>
          <a:srcRect l="-89825" r="-89825"/>
          <a:stretch>
            <a:fillRect/>
          </a:stretch>
        </p:blipFill>
        <p:spPr>
          <a:xfrm>
            <a:off x="774290" y="436563"/>
            <a:ext cx="11375240" cy="6018915"/>
          </a:xfrm>
        </p:spPr>
      </p:pic>
      <p:sp>
        <p:nvSpPr>
          <p:cNvPr id="2" name="Title 1"/>
          <p:cNvSpPr>
            <a:spLocks noGrp="1"/>
          </p:cNvSpPr>
          <p:nvPr>
            <p:ph type="title"/>
          </p:nvPr>
        </p:nvSpPr>
        <p:spPr>
          <a:xfrm>
            <a:off x="-1368995" y="2371693"/>
            <a:ext cx="8041440" cy="1442674"/>
          </a:xfrm>
        </p:spPr>
        <p:txBody>
          <a:bodyPr/>
          <a:lstStyle/>
          <a:p>
            <a:r>
              <a:rPr lang="en-US" dirty="0" smtClean="0"/>
              <a:t>Questions</a:t>
            </a:r>
            <a:endParaRPr lang="en-US" dirty="0"/>
          </a:p>
        </p:txBody>
      </p:sp>
    </p:spTree>
    <p:extLst>
      <p:ext uri="{BB962C8B-B14F-4D97-AF65-F5344CB8AC3E}">
        <p14:creationId xmlns:p14="http://schemas.microsoft.com/office/powerpoint/2010/main" val="3886798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p:txBody>
          <a:bodyPr>
            <a:normAutofit fontScale="62500" lnSpcReduction="20000"/>
          </a:bodyPr>
          <a:lstStyle/>
          <a:p>
            <a:pPr marL="0" indent="0">
              <a:buNone/>
            </a:pPr>
            <a:r>
              <a:rPr lang="en-US" dirty="0"/>
              <a:t>Blackwell, L. S., </a:t>
            </a:r>
            <a:r>
              <a:rPr lang="en-US" dirty="0" err="1"/>
              <a:t>Trzesniewski</a:t>
            </a:r>
            <a:r>
              <a:rPr lang="en-US" dirty="0"/>
              <a:t>, K. H., &amp; </a:t>
            </a:r>
            <a:r>
              <a:rPr lang="en-US" dirty="0" err="1"/>
              <a:t>Dweck</a:t>
            </a:r>
            <a:r>
              <a:rPr lang="en-US" dirty="0"/>
              <a:t>, C. S. (2007). Implicit theories of intelligence predict achievement across an adolescent transition: A longitudinal study and an intervention. </a:t>
            </a:r>
            <a:r>
              <a:rPr lang="en-US" i="1" dirty="0"/>
              <a:t>Child development</a:t>
            </a:r>
            <a:r>
              <a:rPr lang="en-US" dirty="0"/>
              <a:t>, </a:t>
            </a:r>
            <a:r>
              <a:rPr lang="en-US" i="1" dirty="0"/>
              <a:t>78</a:t>
            </a:r>
            <a:r>
              <a:rPr lang="en-US" dirty="0"/>
              <a:t>(1), 246-263</a:t>
            </a:r>
            <a:r>
              <a:rPr lang="en-US" dirty="0" smtClean="0"/>
              <a:t>.</a:t>
            </a:r>
            <a:endParaRPr lang="en-US" dirty="0" smtClean="0">
              <a:solidFill>
                <a:schemeClr val="tx1"/>
              </a:solidFill>
            </a:endParaRPr>
          </a:p>
          <a:p>
            <a:pPr marL="0" indent="0">
              <a:spcBef>
                <a:spcPts val="0"/>
              </a:spcBef>
              <a:buClrTx/>
              <a:buSzTx/>
              <a:buNone/>
              <a:defRPr/>
            </a:pPr>
            <a:endParaRPr lang="en-US" dirty="0" smtClean="0">
              <a:solidFill>
                <a:schemeClr val="tx1"/>
              </a:solidFill>
            </a:endParaRPr>
          </a:p>
          <a:p>
            <a:pPr marL="0" indent="0">
              <a:spcBef>
                <a:spcPts val="0"/>
              </a:spcBef>
              <a:buClrTx/>
              <a:buSzTx/>
              <a:buNone/>
              <a:defRPr/>
            </a:pPr>
            <a:r>
              <a:rPr lang="en-US" dirty="0" smtClean="0">
                <a:solidFill>
                  <a:schemeClr val="tx1"/>
                </a:solidFill>
              </a:rPr>
              <a:t>Chen</a:t>
            </a:r>
            <a:r>
              <a:rPr lang="en-US" dirty="0">
                <a:solidFill>
                  <a:schemeClr val="tx1"/>
                </a:solidFill>
              </a:rPr>
              <a:t>, J., &amp; </a:t>
            </a:r>
            <a:r>
              <a:rPr lang="en-US" dirty="0" err="1">
                <a:solidFill>
                  <a:schemeClr val="tx1"/>
                </a:solidFill>
              </a:rPr>
              <a:t>Pajares</a:t>
            </a:r>
            <a:r>
              <a:rPr lang="en-US" dirty="0">
                <a:solidFill>
                  <a:schemeClr val="tx1"/>
                </a:solidFill>
              </a:rPr>
              <a:t>, F. (2010). Implicit theories of ability of grade 6 science students: Relation to epistemological beliefs and academic motivation and achievement in science. </a:t>
            </a:r>
            <a:r>
              <a:rPr lang="en-US" i="1" dirty="0">
                <a:solidFill>
                  <a:schemeClr val="tx1"/>
                </a:solidFill>
              </a:rPr>
              <a:t>Contemporary Educational Psychology, 35</a:t>
            </a:r>
            <a:r>
              <a:rPr lang="en-US" dirty="0">
                <a:solidFill>
                  <a:schemeClr val="tx1"/>
                </a:solidFill>
              </a:rPr>
              <a:t>(1), 75</a:t>
            </a:r>
            <a:r>
              <a:rPr lang="en-US" dirty="0" smtClean="0">
                <a:solidFill>
                  <a:schemeClr val="tx1"/>
                </a:solidFill>
              </a:rPr>
              <a:t>.</a:t>
            </a:r>
          </a:p>
          <a:p>
            <a:pPr marL="0" indent="0">
              <a:buNone/>
            </a:pPr>
            <a:endParaRPr lang="en-US" dirty="0"/>
          </a:p>
          <a:p>
            <a:pPr marL="0" indent="0">
              <a:spcBef>
                <a:spcPts val="0"/>
              </a:spcBef>
              <a:buClrTx/>
              <a:buSzTx/>
              <a:buNone/>
              <a:defRPr/>
            </a:pPr>
            <a:r>
              <a:rPr lang="en-US" dirty="0">
                <a:solidFill>
                  <a:schemeClr val="tx1"/>
                </a:solidFill>
              </a:rPr>
              <a:t>Hofer, B. K., &amp; </a:t>
            </a:r>
            <a:r>
              <a:rPr lang="en-US" dirty="0" err="1">
                <a:solidFill>
                  <a:schemeClr val="tx1"/>
                </a:solidFill>
              </a:rPr>
              <a:t>Pintrich</a:t>
            </a:r>
            <a:r>
              <a:rPr lang="en-US" dirty="0">
                <a:solidFill>
                  <a:schemeClr val="tx1"/>
                </a:solidFill>
              </a:rPr>
              <a:t>, P. R. (1997). The development of epistemological theories: Beliefs about knowledge and knowing and their relation to learning. </a:t>
            </a:r>
            <a:r>
              <a:rPr lang="en-US" i="1" dirty="0">
                <a:solidFill>
                  <a:schemeClr val="tx1"/>
                </a:solidFill>
              </a:rPr>
              <a:t>Review 	of Educational Research, 67,</a:t>
            </a:r>
            <a:r>
              <a:rPr lang="en-US" dirty="0">
                <a:solidFill>
                  <a:schemeClr val="tx1"/>
                </a:solidFill>
              </a:rPr>
              <a:t> 88–140</a:t>
            </a:r>
            <a:r>
              <a:rPr lang="en-US" dirty="0" smtClean="0">
                <a:solidFill>
                  <a:schemeClr val="tx1"/>
                </a:solidFill>
              </a:rPr>
              <a:t>.</a:t>
            </a:r>
          </a:p>
          <a:p>
            <a:pPr marL="0" indent="0">
              <a:spcBef>
                <a:spcPts val="0"/>
              </a:spcBef>
              <a:buClrTx/>
              <a:buSzTx/>
              <a:buNone/>
              <a:defRPr/>
            </a:pPr>
            <a:endParaRPr lang="en-US" dirty="0">
              <a:solidFill>
                <a:schemeClr val="tx1"/>
              </a:solidFill>
            </a:endParaRPr>
          </a:p>
          <a:p>
            <a:pPr marL="0" indent="0">
              <a:spcBef>
                <a:spcPts val="0"/>
              </a:spcBef>
              <a:buClrTx/>
              <a:buSzTx/>
              <a:buNone/>
              <a:defRPr/>
            </a:pPr>
            <a:r>
              <a:rPr lang="en-US" dirty="0"/>
              <a:t>Kruger, J. &amp; Dunning, D.  (1999). "Unskilled and Unaware of It: How Difficulties in Recognizing One's Own Incompetence Lead to Inflated Self-Assessments". </a:t>
            </a:r>
            <a:r>
              <a:rPr lang="en-US" i="1" dirty="0"/>
              <a:t>Journal of Personality and Social Psychology</a:t>
            </a:r>
            <a:r>
              <a:rPr lang="en-US" dirty="0"/>
              <a:t> </a:t>
            </a:r>
            <a:r>
              <a:rPr lang="en-US" b="1" dirty="0"/>
              <a:t>77</a:t>
            </a:r>
            <a:r>
              <a:rPr lang="en-US" dirty="0"/>
              <a:t> (6): 1121–34.</a:t>
            </a:r>
            <a:endParaRPr lang="en-US" dirty="0">
              <a:solidFill>
                <a:schemeClr val="tx1"/>
              </a:solidFill>
            </a:endParaRPr>
          </a:p>
          <a:p>
            <a:pPr marL="0" indent="0">
              <a:spcBef>
                <a:spcPts val="0"/>
              </a:spcBef>
              <a:buClrTx/>
              <a:buSzTx/>
              <a:buNone/>
              <a:defRPr/>
            </a:pPr>
            <a:endParaRPr lang="en-US" dirty="0" smtClean="0">
              <a:solidFill>
                <a:schemeClr val="tx1"/>
              </a:solidFill>
            </a:endParaRPr>
          </a:p>
          <a:p>
            <a:pPr marL="0" indent="0">
              <a:spcBef>
                <a:spcPts val="0"/>
              </a:spcBef>
              <a:buClrTx/>
              <a:buSzTx/>
              <a:buNone/>
              <a:defRPr/>
            </a:pPr>
            <a:endParaRPr lang="en-US" dirty="0">
              <a:solidFill>
                <a:schemeClr val="tx1"/>
              </a:solidFill>
            </a:endParaRPr>
          </a:p>
          <a:p>
            <a:pPr marL="0" indent="0">
              <a:spcBef>
                <a:spcPts val="0"/>
              </a:spcBef>
              <a:buClrTx/>
              <a:buSzTx/>
              <a:buNone/>
              <a:defRPr/>
            </a:pPr>
            <a:r>
              <a:rPr lang="en-US" dirty="0"/>
              <a:t>Morris, Errol (20 June 2010). "The Anosognosic's Dilemma: Something's Wrong but You'll Never Know What It Is (Part 1)". </a:t>
            </a:r>
            <a:r>
              <a:rPr lang="en-US" i="1" dirty="0"/>
              <a:t>New York Times</a:t>
            </a:r>
            <a:r>
              <a:rPr lang="en-US" dirty="0"/>
              <a:t>. Retrieved 7 March 2011.</a:t>
            </a:r>
            <a:endParaRPr lang="en-US" dirty="0">
              <a:hlinkClick r:id="rId3"/>
            </a:endParaRPr>
          </a:p>
          <a:p>
            <a:pPr marL="0" indent="0">
              <a:spcBef>
                <a:spcPts val="0"/>
              </a:spcBef>
              <a:buClrTx/>
              <a:buSzTx/>
              <a:buNone/>
              <a:defRPr/>
            </a:pPr>
            <a:endParaRPr lang="en-US" dirty="0">
              <a:solidFill>
                <a:schemeClr val="tx1"/>
              </a:solidFill>
            </a:endParaRPr>
          </a:p>
          <a:p>
            <a:endParaRPr lang="en-US" dirty="0"/>
          </a:p>
        </p:txBody>
      </p:sp>
    </p:spTree>
    <p:extLst>
      <p:ext uri="{BB962C8B-B14F-4D97-AF65-F5344CB8AC3E}">
        <p14:creationId xmlns:p14="http://schemas.microsoft.com/office/powerpoint/2010/main" val="979410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Aware</a:t>
            </a:r>
            <a:endParaRPr lang="en-US" dirty="0"/>
          </a:p>
        </p:txBody>
      </p:sp>
      <p:sp>
        <p:nvSpPr>
          <p:cNvPr id="3" name="Content Placeholder 2"/>
          <p:cNvSpPr>
            <a:spLocks noGrp="1"/>
          </p:cNvSpPr>
          <p:nvPr>
            <p:ph idx="1"/>
          </p:nvPr>
        </p:nvSpPr>
        <p:spPr>
          <a:xfrm>
            <a:off x="838200" y="1899494"/>
            <a:ext cx="7467600" cy="3951337"/>
          </a:xfrm>
        </p:spPr>
        <p:txBody>
          <a:bodyPr>
            <a:noAutofit/>
          </a:bodyPr>
          <a:lstStyle/>
          <a:p>
            <a:pPr marL="0" indent="0" algn="ctr">
              <a:buNone/>
            </a:pPr>
            <a:r>
              <a:rPr lang="en-US" sz="2800" dirty="0" smtClean="0">
                <a:solidFill>
                  <a:schemeClr val="tx1"/>
                </a:solidFill>
              </a:rPr>
              <a:t>We must afford students practical </a:t>
            </a:r>
            <a:r>
              <a:rPr lang="en-US" sz="2800" dirty="0">
                <a:solidFill>
                  <a:schemeClr val="tx1"/>
                </a:solidFill>
              </a:rPr>
              <a:t>opportunities to see how a heightened self-awareness around their personality </a:t>
            </a:r>
            <a:r>
              <a:rPr lang="en-US" sz="2800" dirty="0" smtClean="0">
                <a:solidFill>
                  <a:schemeClr val="tx1"/>
                </a:solidFill>
              </a:rPr>
              <a:t>type</a:t>
            </a:r>
            <a:r>
              <a:rPr lang="en-US" sz="2800" dirty="0">
                <a:solidFill>
                  <a:schemeClr val="tx1"/>
                </a:solidFill>
              </a:rPr>
              <a:t> </a:t>
            </a:r>
            <a:r>
              <a:rPr lang="en-US" sz="2800" dirty="0" smtClean="0">
                <a:solidFill>
                  <a:schemeClr val="tx1"/>
                </a:solidFill>
              </a:rPr>
              <a:t>and </a:t>
            </a:r>
            <a:r>
              <a:rPr lang="en-US" sz="2800" dirty="0">
                <a:solidFill>
                  <a:schemeClr val="tx1"/>
                </a:solidFill>
              </a:rPr>
              <a:t>emotional functioning can improve their level of understanding of the information being taught, their motivation to learn the material, their retention of the information that they are learning, and ultimately, their success in the classroom (Hofer &amp; </a:t>
            </a:r>
            <a:r>
              <a:rPr lang="en-US" sz="2800" dirty="0" err="1">
                <a:solidFill>
                  <a:schemeClr val="tx1"/>
                </a:solidFill>
              </a:rPr>
              <a:t>Pintrich</a:t>
            </a:r>
            <a:r>
              <a:rPr lang="en-US" sz="2800" dirty="0">
                <a:solidFill>
                  <a:schemeClr val="tx1"/>
                </a:solidFill>
              </a:rPr>
              <a:t>, 1997; Chen &amp; </a:t>
            </a:r>
            <a:r>
              <a:rPr lang="en-US" sz="2800" dirty="0" err="1">
                <a:solidFill>
                  <a:schemeClr val="tx1"/>
                </a:solidFill>
              </a:rPr>
              <a:t>Pajares</a:t>
            </a:r>
            <a:r>
              <a:rPr lang="en-US" sz="2800" dirty="0">
                <a:solidFill>
                  <a:schemeClr val="tx1"/>
                </a:solidFill>
              </a:rPr>
              <a:t>, 2010). </a:t>
            </a:r>
            <a:endParaRPr lang="en-US" sz="2800" dirty="0"/>
          </a:p>
        </p:txBody>
      </p:sp>
    </p:spTree>
    <p:extLst>
      <p:ext uri="{BB962C8B-B14F-4D97-AF65-F5344CB8AC3E}">
        <p14:creationId xmlns:p14="http://schemas.microsoft.com/office/powerpoint/2010/main" val="425290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Aware</a:t>
            </a:r>
            <a:br>
              <a:rPr lang="en-US" dirty="0" smtClean="0"/>
            </a:br>
            <a:endParaRPr lang="en-US" sz="2400" dirty="0"/>
          </a:p>
        </p:txBody>
      </p:sp>
      <p:pic>
        <p:nvPicPr>
          <p:cNvPr id="7" name="Picture 6" descr="Screen Shot 2013-04-22 at 2.22.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580" y="1337878"/>
            <a:ext cx="4824687" cy="4398114"/>
          </a:xfrm>
          <a:prstGeom prst="rect">
            <a:avLst/>
          </a:prstGeom>
        </p:spPr>
      </p:pic>
      <p:sp>
        <p:nvSpPr>
          <p:cNvPr id="9" name="Rectangle 8"/>
          <p:cNvSpPr/>
          <p:nvPr/>
        </p:nvSpPr>
        <p:spPr>
          <a:xfrm>
            <a:off x="889000" y="5716660"/>
            <a:ext cx="2243667" cy="7603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107317" y="6103656"/>
            <a:ext cx="2589696" cy="369332"/>
          </a:xfrm>
          <a:prstGeom prst="rect">
            <a:avLst/>
          </a:prstGeom>
          <a:noFill/>
        </p:spPr>
        <p:txBody>
          <a:bodyPr wrap="none" rtlCol="0">
            <a:spAutoFit/>
          </a:bodyPr>
          <a:lstStyle/>
          <a:p>
            <a:r>
              <a:rPr lang="en-US" dirty="0" smtClean="0"/>
              <a:t>Kruger &amp; Dunning, 1999</a:t>
            </a:r>
            <a:endParaRPr lang="en-US" dirty="0"/>
          </a:p>
        </p:txBody>
      </p:sp>
      <p:sp>
        <p:nvSpPr>
          <p:cNvPr id="6" name="Oval 5"/>
          <p:cNvSpPr/>
          <p:nvPr/>
        </p:nvSpPr>
        <p:spPr>
          <a:xfrm>
            <a:off x="2873948" y="1717447"/>
            <a:ext cx="935704" cy="3448198"/>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3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Aware</a:t>
            </a:r>
            <a:br>
              <a:rPr lang="en-US" dirty="0" smtClean="0"/>
            </a:br>
            <a:endParaRPr lang="en-US" sz="2400" dirty="0"/>
          </a:p>
        </p:txBody>
      </p:sp>
      <p:sp>
        <p:nvSpPr>
          <p:cNvPr id="9" name="Rectangle 8"/>
          <p:cNvSpPr/>
          <p:nvPr/>
        </p:nvSpPr>
        <p:spPr>
          <a:xfrm>
            <a:off x="889000" y="5716660"/>
            <a:ext cx="2243667" cy="7603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4-05-03 at 3.33.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31" y="1321094"/>
            <a:ext cx="7374467" cy="4259390"/>
          </a:xfrm>
          <a:prstGeom prst="rect">
            <a:avLst/>
          </a:prstGeom>
        </p:spPr>
      </p:pic>
      <p:sp>
        <p:nvSpPr>
          <p:cNvPr id="4" name="TextBox 3"/>
          <p:cNvSpPr txBox="1"/>
          <p:nvPr/>
        </p:nvSpPr>
        <p:spPr>
          <a:xfrm>
            <a:off x="4762501" y="5780160"/>
            <a:ext cx="4093263" cy="369332"/>
          </a:xfrm>
          <a:prstGeom prst="rect">
            <a:avLst/>
          </a:prstGeom>
          <a:noFill/>
        </p:spPr>
        <p:txBody>
          <a:bodyPr wrap="none" rtlCol="0">
            <a:spAutoFit/>
          </a:bodyPr>
          <a:lstStyle/>
          <a:p>
            <a:r>
              <a:rPr lang="en-US" dirty="0" smtClean="0"/>
              <a:t>Blackwell, </a:t>
            </a:r>
            <a:r>
              <a:rPr lang="en-US" dirty="0" err="1" smtClean="0"/>
              <a:t>Trzesniewski</a:t>
            </a:r>
            <a:r>
              <a:rPr lang="en-US" dirty="0" smtClean="0"/>
              <a:t> &amp; </a:t>
            </a:r>
            <a:r>
              <a:rPr lang="en-US" dirty="0" err="1" smtClean="0"/>
              <a:t>Dweck</a:t>
            </a:r>
            <a:r>
              <a:rPr lang="en-US" dirty="0" smtClean="0"/>
              <a:t>, 2007</a:t>
            </a:r>
            <a:endParaRPr lang="en-US" dirty="0"/>
          </a:p>
        </p:txBody>
      </p:sp>
      <p:sp>
        <p:nvSpPr>
          <p:cNvPr id="6" name="Oval 5"/>
          <p:cNvSpPr/>
          <p:nvPr/>
        </p:nvSpPr>
        <p:spPr>
          <a:xfrm>
            <a:off x="2499743" y="1422468"/>
            <a:ext cx="762549" cy="2103668"/>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294213" y="2490028"/>
            <a:ext cx="1142373" cy="120522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401128" y="1671154"/>
            <a:ext cx="1385265" cy="1390413"/>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453274" y="3143802"/>
            <a:ext cx="1385265" cy="1390413"/>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63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Two ‘At Risk’ Students Journeys to Understanding Themselves </a:t>
            </a:r>
            <a:endParaRPr lang="en-US" dirty="0"/>
          </a:p>
        </p:txBody>
      </p:sp>
    </p:spTree>
    <p:extLst>
      <p:ext uri="{BB962C8B-B14F-4D97-AF65-F5344CB8AC3E}">
        <p14:creationId xmlns:p14="http://schemas.microsoft.com/office/powerpoint/2010/main" val="3907633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9486" y="2572999"/>
            <a:ext cx="8133232" cy="2186498"/>
          </a:xfrm>
          <a:prstGeom prst="rect">
            <a:avLst/>
          </a:prstGeom>
          <a:gradFill flip="none" rotWithShape="1">
            <a:gsLst>
              <a:gs pos="0">
                <a:schemeClr val="accent4">
                  <a:tint val="100000"/>
                  <a:shade val="100000"/>
                  <a:satMod val="100000"/>
                  <a:lumMod val="90000"/>
                  <a:alpha val="15000"/>
                </a:schemeClr>
              </a:gs>
              <a:gs pos="100000">
                <a:schemeClr val="accent4">
                  <a:tint val="95000"/>
                  <a:shade val="100000"/>
                  <a:satMod val="110000"/>
                  <a:lumMod val="105000"/>
                  <a:alpha val="15000"/>
                </a:schemeClr>
              </a:gs>
            </a:gsLst>
            <a:path path="circle">
              <a:fillToRect l="40000" t="100000" r="40000" b="100000"/>
            </a:path>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Rectangle 6"/>
          <p:cNvSpPr/>
          <p:nvPr/>
        </p:nvSpPr>
        <p:spPr>
          <a:xfrm>
            <a:off x="459486" y="1116997"/>
            <a:ext cx="8133231" cy="1439872"/>
          </a:xfrm>
          <a:prstGeom prst="rect">
            <a:avLst/>
          </a:prstGeom>
          <a:gradFill flip="none" rotWithShape="1">
            <a:gsLst>
              <a:gs pos="0">
                <a:schemeClr val="accent1">
                  <a:tint val="100000"/>
                  <a:shade val="100000"/>
                  <a:satMod val="100000"/>
                  <a:lumMod val="90000"/>
                  <a:alpha val="11000"/>
                </a:schemeClr>
              </a:gs>
              <a:gs pos="100000">
                <a:schemeClr val="accent1">
                  <a:tint val="95000"/>
                  <a:shade val="100000"/>
                  <a:satMod val="110000"/>
                  <a:lumMod val="105000"/>
                  <a:alpha val="11000"/>
                </a:schemeClr>
              </a:gs>
            </a:gsLst>
            <a:path path="circle">
              <a:fillToRect l="40000" t="100000" r="4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1280" y="256431"/>
            <a:ext cx="8041439" cy="701247"/>
          </a:xfrm>
        </p:spPr>
        <p:txBody>
          <a:bodyPr/>
          <a:lstStyle/>
          <a:p>
            <a:r>
              <a:rPr lang="en-US" dirty="0" smtClean="0"/>
              <a:t>Application of Student Voice</a:t>
            </a:r>
            <a:endParaRPr lang="en-US" dirty="0"/>
          </a:p>
        </p:txBody>
      </p:sp>
      <p:sp>
        <p:nvSpPr>
          <p:cNvPr id="3" name="Text Placeholder 2"/>
          <p:cNvSpPr>
            <a:spLocks noGrp="1"/>
          </p:cNvSpPr>
          <p:nvPr>
            <p:ph type="body" idx="1"/>
          </p:nvPr>
        </p:nvSpPr>
        <p:spPr>
          <a:xfrm>
            <a:off x="2303509" y="1110620"/>
            <a:ext cx="6289209" cy="5449854"/>
          </a:xfrm>
        </p:spPr>
        <p:txBody>
          <a:bodyPr>
            <a:normAutofit lnSpcReduction="10000"/>
          </a:bodyPr>
          <a:lstStyle/>
          <a:p>
            <a:r>
              <a:rPr lang="en-US" dirty="0" smtClean="0"/>
              <a:t>“Through </a:t>
            </a:r>
            <a:r>
              <a:rPr lang="en-US" dirty="0"/>
              <a:t>scheduling, organization, self-awareness, academic skills including problem solving, note taking, reading, essays, report writing, midterm preparation, test taking </a:t>
            </a:r>
            <a:r>
              <a:rPr lang="en-US" dirty="0" smtClean="0"/>
              <a:t>strategies, and </a:t>
            </a:r>
            <a:r>
              <a:rPr lang="en-US" dirty="0"/>
              <a:t>last but not least, </a:t>
            </a:r>
            <a:r>
              <a:rPr lang="en-US" dirty="0" smtClean="0"/>
              <a:t>memory and learning</a:t>
            </a:r>
            <a:r>
              <a:rPr lang="en-US" dirty="0"/>
              <a:t>, I was able to rediscover myself and see myself in a new light. </a:t>
            </a:r>
            <a:r>
              <a:rPr lang="en-US" dirty="0" smtClean="0"/>
              <a:t>I </a:t>
            </a:r>
            <a:r>
              <a:rPr lang="en-US" dirty="0"/>
              <a:t>feel that I really understand myself better now after having done personality tests, application assignments and e-portfolios. </a:t>
            </a:r>
            <a:r>
              <a:rPr lang="en-US" sz="2400" b="1" dirty="0"/>
              <a:t>E-portfolio’s acted like a diary to me which is cool because I never really written a diary before and because I’m able to go back and read what I wrote really allows me to see how much I’ve </a:t>
            </a:r>
            <a:r>
              <a:rPr lang="en-US" sz="2400" b="1" dirty="0" smtClean="0"/>
              <a:t>grown. </a:t>
            </a:r>
            <a:r>
              <a:rPr lang="en-US" dirty="0" smtClean="0"/>
              <a:t>Although </a:t>
            </a:r>
            <a:r>
              <a:rPr lang="en-US" dirty="0"/>
              <a:t>the course was meant to help students improve their grades by learning basic skills and strategies, I feel that this course offers so much more then just that. Maybe it’s only me that feels this way but I really enjoyed learning about myself in an academic way….”</a:t>
            </a:r>
          </a:p>
          <a:p>
            <a:endParaRPr lang="en-US" dirty="0"/>
          </a:p>
          <a:p>
            <a:endParaRPr lang="en-US" dirty="0" smtClean="0"/>
          </a:p>
        </p:txBody>
      </p:sp>
      <p:sp>
        <p:nvSpPr>
          <p:cNvPr id="4" name="TextBox 3"/>
          <p:cNvSpPr txBox="1"/>
          <p:nvPr/>
        </p:nvSpPr>
        <p:spPr>
          <a:xfrm>
            <a:off x="3175212" y="4457013"/>
            <a:ext cx="184666" cy="369332"/>
          </a:xfrm>
          <a:prstGeom prst="rect">
            <a:avLst/>
          </a:prstGeom>
          <a:noFill/>
        </p:spPr>
        <p:txBody>
          <a:bodyPr wrap="none" rtlCol="0">
            <a:spAutoFit/>
          </a:bodyPr>
          <a:lstStyle/>
          <a:p>
            <a:endParaRPr lang="en-US" dirty="0"/>
          </a:p>
        </p:txBody>
      </p:sp>
      <p:sp>
        <p:nvSpPr>
          <p:cNvPr id="5" name="TextBox 4"/>
          <p:cNvSpPr txBox="1"/>
          <p:nvPr/>
        </p:nvSpPr>
        <p:spPr>
          <a:xfrm>
            <a:off x="459486" y="1284683"/>
            <a:ext cx="1669703"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MODULES</a:t>
            </a:r>
            <a:endParaRPr lang="en-US" dirty="0"/>
          </a:p>
        </p:txBody>
      </p:sp>
      <p:sp>
        <p:nvSpPr>
          <p:cNvPr id="9" name="Rectangle 8"/>
          <p:cNvSpPr/>
          <p:nvPr/>
        </p:nvSpPr>
        <p:spPr>
          <a:xfrm>
            <a:off x="459486" y="4781195"/>
            <a:ext cx="8133232" cy="1779279"/>
          </a:xfrm>
          <a:prstGeom prst="rect">
            <a:avLst/>
          </a:prstGeom>
          <a:gradFill flip="none" rotWithShape="1">
            <a:gsLst>
              <a:gs pos="0">
                <a:schemeClr val="accent6">
                  <a:tint val="100000"/>
                  <a:shade val="100000"/>
                  <a:satMod val="100000"/>
                  <a:lumMod val="90000"/>
                  <a:alpha val="12000"/>
                </a:schemeClr>
              </a:gs>
              <a:gs pos="100000">
                <a:schemeClr val="accent6">
                  <a:tint val="95000"/>
                  <a:shade val="100000"/>
                  <a:satMod val="110000"/>
                  <a:lumMod val="105000"/>
                  <a:alpha val="12000"/>
                </a:schemeClr>
              </a:gs>
            </a:gsLst>
            <a:path path="circle">
              <a:fillToRect l="40000" t="100000" r="40000" b="100000"/>
            </a:path>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59486" y="2906432"/>
            <a:ext cx="1669703"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smtClean="0"/>
              <a:t>ASSIGNMENTS</a:t>
            </a:r>
            <a:endParaRPr lang="en-US" dirty="0"/>
          </a:p>
        </p:txBody>
      </p:sp>
      <p:sp>
        <p:nvSpPr>
          <p:cNvPr id="11" name="TextBox 10"/>
          <p:cNvSpPr txBox="1"/>
          <p:nvPr/>
        </p:nvSpPr>
        <p:spPr>
          <a:xfrm>
            <a:off x="459486" y="5073099"/>
            <a:ext cx="1669703"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OUTCOME &amp; CONNECTION FORWARD</a:t>
            </a:r>
            <a:endParaRPr lang="en-US" dirty="0"/>
          </a:p>
        </p:txBody>
      </p:sp>
    </p:spTree>
    <p:extLst>
      <p:ext uri="{BB962C8B-B14F-4D97-AF65-F5344CB8AC3E}">
        <p14:creationId xmlns:p14="http://schemas.microsoft.com/office/powerpoint/2010/main" val="1854678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Learning to Say ‘No’ </a:t>
            </a:r>
          </a:p>
        </p:txBody>
      </p:sp>
      <p:sp>
        <p:nvSpPr>
          <p:cNvPr id="8" name="Text Placeholder 7"/>
          <p:cNvSpPr>
            <a:spLocks noGrp="1"/>
          </p:cNvSpPr>
          <p:nvPr>
            <p:ph type="body" idx="1"/>
          </p:nvPr>
        </p:nvSpPr>
        <p:spPr/>
        <p:txBody>
          <a:bodyPr/>
          <a:lstStyle/>
          <a:p>
            <a:r>
              <a:rPr lang="en-US" i="1" dirty="0" smtClean="0"/>
              <a:t>“I </a:t>
            </a:r>
            <a:r>
              <a:rPr lang="en-US" i="1" dirty="0"/>
              <a:t>would consider myself to be a "yes" person because I always help others before working on myself. </a:t>
            </a:r>
            <a:r>
              <a:rPr lang="en-US" i="1" dirty="0" smtClean="0"/>
              <a:t>“</a:t>
            </a:r>
            <a:endParaRPr lang="en-US" dirty="0"/>
          </a:p>
        </p:txBody>
      </p:sp>
    </p:spTree>
    <p:extLst>
      <p:ext uri="{BB962C8B-B14F-4D97-AF65-F5344CB8AC3E}">
        <p14:creationId xmlns:p14="http://schemas.microsoft.com/office/powerpoint/2010/main" val="3484079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3415</TotalTime>
  <Words>3098</Words>
  <Application>Microsoft Office PowerPoint</Application>
  <PresentationFormat>On-screen Show (4:3)</PresentationFormat>
  <Paragraphs>184</Paragraphs>
  <Slides>35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Bradley Hand ITC TT-Bold</vt:lpstr>
      <vt:lpstr>Calibri</vt:lpstr>
      <vt:lpstr>Cambria</vt:lpstr>
      <vt:lpstr>Rage Italic</vt:lpstr>
      <vt:lpstr>Wingdings</vt:lpstr>
      <vt:lpstr>Sketchbook</vt:lpstr>
      <vt:lpstr>A ‘Portrait’ of At Risk University Learners:</vt:lpstr>
      <vt:lpstr>What does the ‘At Risk’ University Learner Look like?</vt:lpstr>
      <vt:lpstr>What does the ‘At Risk’ University Learner Look like?</vt:lpstr>
      <vt:lpstr>Becoming Aware</vt:lpstr>
      <vt:lpstr>Becoming Aware </vt:lpstr>
      <vt:lpstr>Becoming Aware </vt:lpstr>
      <vt:lpstr> Two ‘At Risk’ Students Journeys to Understanding Themselves </vt:lpstr>
      <vt:lpstr>Application of Student Voice</vt:lpstr>
      <vt:lpstr>Learning to Say ‘No’ </vt:lpstr>
      <vt:lpstr>Meet Sandy</vt:lpstr>
      <vt:lpstr>First Year Grades </vt:lpstr>
      <vt:lpstr>Goals</vt:lpstr>
      <vt:lpstr>ISFJ</vt:lpstr>
      <vt:lpstr>Emotional Intelligence</vt:lpstr>
      <vt:lpstr>PowerPoint Presentation</vt:lpstr>
      <vt:lpstr>Reflections….</vt:lpstr>
      <vt:lpstr>Personal Outcomes …</vt:lpstr>
      <vt:lpstr>Term Outcomes … </vt:lpstr>
      <vt:lpstr>Where she is now…</vt:lpstr>
      <vt:lpstr>Learning Reality Testing</vt:lpstr>
      <vt:lpstr>Meet Darrell</vt:lpstr>
      <vt:lpstr>First Year Grades </vt:lpstr>
      <vt:lpstr>Goals</vt:lpstr>
      <vt:lpstr>Personality Type</vt:lpstr>
      <vt:lpstr>Emotional Intelligence</vt:lpstr>
      <vt:lpstr>PowerPoint Presentation</vt:lpstr>
      <vt:lpstr>Reflections….</vt:lpstr>
      <vt:lpstr>Personal Outcomes …</vt:lpstr>
      <vt:lpstr>Term Outcomes … </vt:lpstr>
      <vt:lpstr>Where he is now…</vt:lpstr>
      <vt:lpstr>Becoming Aware </vt:lpstr>
      <vt:lpstr>What does the ‘At Risk’ University Learner Look like?</vt:lpstr>
      <vt:lpstr>What does the ‘At Risk’ University Learner Look like?</vt:lpstr>
      <vt:lpstr>Questions</vt:lpstr>
      <vt:lpstr>References</vt:lpstr>
    </vt:vector>
  </TitlesOfParts>
  <Company>University of Waterloo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Prier</dc:creator>
  <cp:lastModifiedBy>Christina Moore</cp:lastModifiedBy>
  <cp:revision>64</cp:revision>
  <dcterms:created xsi:type="dcterms:W3CDTF">2014-04-25T01:08:13Z</dcterms:created>
  <dcterms:modified xsi:type="dcterms:W3CDTF">2014-05-22T01:09:46Z</dcterms:modified>
</cp:coreProperties>
</file>