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4" r:id="rId3"/>
    <p:sldId id="285" r:id="rId4"/>
    <p:sldId id="257" r:id="rId5"/>
    <p:sldId id="258" r:id="rId6"/>
    <p:sldId id="282" r:id="rId7"/>
    <p:sldId id="259" r:id="rId8"/>
    <p:sldId id="283" r:id="rId9"/>
    <p:sldId id="262" r:id="rId10"/>
    <p:sldId id="264" r:id="rId11"/>
    <p:sldId id="266" r:id="rId12"/>
    <p:sldId id="274" r:id="rId13"/>
    <p:sldId id="267" r:id="rId14"/>
    <p:sldId id="268" r:id="rId15"/>
    <p:sldId id="269" r:id="rId16"/>
    <p:sldId id="271" r:id="rId17"/>
    <p:sldId id="270" r:id="rId18"/>
    <p:sldId id="272" r:id="rId19"/>
    <p:sldId id="273" r:id="rId20"/>
    <p:sldId id="276" r:id="rId21"/>
    <p:sldId id="277" r:id="rId22"/>
    <p:sldId id="278" r:id="rId23"/>
    <p:sldId id="279" r:id="rId24"/>
    <p:sldId id="280" r:id="rId25"/>
    <p:sldId id="281" r:id="rId26"/>
    <p:sldId id="28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32"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CC2AB8-23B0-433B-AFB3-2490361ABFF2}" type="datetimeFigureOut">
              <a:rPr lang="en-CA" smtClean="0"/>
              <a:t>2014-05-21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0637E3-250E-43EE-B52C-B84D74506244}" type="slidenum">
              <a:rPr lang="en-CA" smtClean="0"/>
              <a:t>‹#›</a:t>
            </a:fld>
            <a:endParaRPr lang="en-CA"/>
          </a:p>
        </p:txBody>
      </p:sp>
    </p:spTree>
    <p:extLst>
      <p:ext uri="{BB962C8B-B14F-4D97-AF65-F5344CB8AC3E}">
        <p14:creationId xmlns:p14="http://schemas.microsoft.com/office/powerpoint/2010/main" val="392237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55299"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A7C39EC-C48F-443A-8449-714DF6545459}" type="slidenum">
              <a:rPr lang="en-US" sz="1200"/>
              <a:pPr algn="r" eaLnBrk="1" hangingPunct="1"/>
              <a:t>10</a:t>
            </a:fld>
            <a:endParaRPr lang="en-US" sz="1200"/>
          </a:p>
        </p:txBody>
      </p:sp>
      <p:sp>
        <p:nvSpPr>
          <p:cNvPr id="55300" name="Rectangle 2"/>
          <p:cNvSpPr>
            <a:spLocks noGrp="1" noRot="1" noChangeAspect="1" noChangeArrowheads="1" noTextEdit="1"/>
          </p:cNvSpPr>
          <p:nvPr>
            <p:ph type="sldImg"/>
          </p:nvPr>
        </p:nvSpPr>
        <p:spPr>
          <a:xfrm>
            <a:off x="1143000" y="685800"/>
            <a:ext cx="4572000" cy="3429000"/>
          </a:xfrm>
          <a:ln/>
        </p:spPr>
      </p:sp>
      <p:sp>
        <p:nvSpPr>
          <p:cNvPr id="55301" name="Rectangle 3"/>
          <p:cNvSpPr>
            <a:spLocks noGrp="1" noChangeArrowheads="1"/>
          </p:cNvSpPr>
          <p:nvPr>
            <p:ph type="body" idx="1"/>
          </p:nvPr>
        </p:nvSpPr>
        <p:spPr>
          <a:xfrm>
            <a:off x="686421" y="4344025"/>
            <a:ext cx="5485158" cy="41144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eaLnBrk="1" hangingPunct="1"/>
            <a:endParaRPr lang="en-US" smtClean="0"/>
          </a:p>
        </p:txBody>
      </p:sp>
    </p:spTree>
    <p:extLst>
      <p:ext uri="{BB962C8B-B14F-4D97-AF65-F5344CB8AC3E}">
        <p14:creationId xmlns:p14="http://schemas.microsoft.com/office/powerpoint/2010/main" val="3836740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59395"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3053590E-AF07-4917-9A7E-B30E4CE6A3FE}" type="slidenum">
              <a:rPr lang="en-US" sz="1200"/>
              <a:pPr algn="r" eaLnBrk="1" hangingPunct="1"/>
              <a:t>20</a:t>
            </a:fld>
            <a:endParaRPr lang="en-US" sz="1200"/>
          </a:p>
        </p:txBody>
      </p:sp>
      <p:sp>
        <p:nvSpPr>
          <p:cNvPr id="59396" name="Rectangle 2"/>
          <p:cNvSpPr>
            <a:spLocks noGrp="1" noRot="1" noChangeAspect="1" noChangeArrowheads="1" noTextEdit="1"/>
          </p:cNvSpPr>
          <p:nvPr>
            <p:ph type="sldImg"/>
          </p:nvPr>
        </p:nvSpPr>
        <p:spPr>
          <a:ln/>
        </p:spPr>
      </p:sp>
      <p:sp>
        <p:nvSpPr>
          <p:cNvPr id="5939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129663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1443"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1C787FD5-01A6-4873-A41E-A9B81B9A68D9}" type="slidenum">
              <a:rPr lang="en-US" sz="1200"/>
              <a:pPr algn="r" eaLnBrk="1" hangingPunct="1"/>
              <a:t>21</a:t>
            </a:fld>
            <a:endParaRPr lang="en-US" sz="1200"/>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99843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3491"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169283E-2D58-45C5-A654-34286E8F9EF1}" type="slidenum">
              <a:rPr lang="en-US" sz="1200"/>
              <a:pPr algn="r" eaLnBrk="1" hangingPunct="1"/>
              <a:t>22</a:t>
            </a:fld>
            <a:endParaRPr lang="en-US" sz="1200"/>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60063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3491"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169283E-2D58-45C5-A654-34286E8F9EF1}" type="slidenum">
              <a:rPr lang="en-US" sz="1200"/>
              <a:pPr algn="r" eaLnBrk="1" hangingPunct="1"/>
              <a:t>23</a:t>
            </a:fld>
            <a:endParaRPr lang="en-US" sz="1200"/>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0013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3491"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169283E-2D58-45C5-A654-34286E8F9EF1}" type="slidenum">
              <a:rPr lang="en-US" sz="1200"/>
              <a:pPr algn="r" eaLnBrk="1" hangingPunct="1"/>
              <a:t>24</a:t>
            </a:fld>
            <a:endParaRPr lang="en-US" sz="1200"/>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45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3491"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169283E-2D58-45C5-A654-34286E8F9EF1}" type="slidenum">
              <a:rPr lang="en-US" sz="1200"/>
              <a:pPr algn="r" eaLnBrk="1" hangingPunct="1"/>
              <a:t>25</a:t>
            </a:fld>
            <a:endParaRPr lang="en-US" sz="1200"/>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92632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1" y="0"/>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1200"/>
              <a:t>QTM1310/ Sharpe</a:t>
            </a:r>
          </a:p>
        </p:txBody>
      </p:sp>
      <p:sp>
        <p:nvSpPr>
          <p:cNvPr id="63491"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sz="2400">
                <a:solidFill>
                  <a:schemeClr val="tx1"/>
                </a:solidFill>
                <a:latin typeface="Arial" charset="0"/>
                <a:cs typeface="Arial" charset="0"/>
              </a:defRPr>
            </a:lvl1pPr>
            <a:lvl2pPr marL="742950" indent="-285750" defTabSz="931863" eaLnBrk="0" hangingPunct="0">
              <a:defRPr sz="2400">
                <a:solidFill>
                  <a:schemeClr val="tx1"/>
                </a:solidFill>
                <a:latin typeface="Arial" charset="0"/>
                <a:cs typeface="Arial" charset="0"/>
              </a:defRPr>
            </a:lvl2pPr>
            <a:lvl3pPr marL="1143000" indent="-228600" defTabSz="931863" eaLnBrk="0" hangingPunct="0">
              <a:defRPr sz="2400">
                <a:solidFill>
                  <a:schemeClr val="tx1"/>
                </a:solidFill>
                <a:latin typeface="Arial" charset="0"/>
                <a:cs typeface="Arial" charset="0"/>
              </a:defRPr>
            </a:lvl3pPr>
            <a:lvl4pPr marL="1600200" indent="-228600" defTabSz="931863" eaLnBrk="0" hangingPunct="0">
              <a:defRPr sz="2400">
                <a:solidFill>
                  <a:schemeClr val="tx1"/>
                </a:solidFill>
                <a:latin typeface="Arial" charset="0"/>
                <a:cs typeface="Arial" charset="0"/>
              </a:defRPr>
            </a:lvl4pPr>
            <a:lvl5pPr marL="2057400" indent="-228600" defTabSz="931863" eaLnBrk="0" hangingPunct="0">
              <a:defRPr sz="2400">
                <a:solidFill>
                  <a:schemeClr val="tx1"/>
                </a:solidFill>
                <a:latin typeface="Arial" charset="0"/>
                <a:cs typeface="Arial" charset="0"/>
              </a:defRPr>
            </a:lvl5pPr>
            <a:lvl6pPr marL="2514600" indent="-228600" defTabSz="931863" eaLnBrk="0" fontAlgn="base" hangingPunct="0">
              <a:spcBef>
                <a:spcPct val="0"/>
              </a:spcBef>
              <a:spcAft>
                <a:spcPct val="0"/>
              </a:spcAft>
              <a:defRPr sz="2400">
                <a:solidFill>
                  <a:schemeClr val="tx1"/>
                </a:solidFill>
                <a:latin typeface="Arial" charset="0"/>
                <a:cs typeface="Arial" charset="0"/>
              </a:defRPr>
            </a:lvl6pPr>
            <a:lvl7pPr marL="2971800" indent="-228600" defTabSz="931863" eaLnBrk="0" fontAlgn="base" hangingPunct="0">
              <a:spcBef>
                <a:spcPct val="0"/>
              </a:spcBef>
              <a:spcAft>
                <a:spcPct val="0"/>
              </a:spcAft>
              <a:defRPr sz="2400">
                <a:solidFill>
                  <a:schemeClr val="tx1"/>
                </a:solidFill>
                <a:latin typeface="Arial" charset="0"/>
                <a:cs typeface="Arial" charset="0"/>
              </a:defRPr>
            </a:lvl7pPr>
            <a:lvl8pPr marL="3429000" indent="-228600" defTabSz="931863" eaLnBrk="0" fontAlgn="base" hangingPunct="0">
              <a:spcBef>
                <a:spcPct val="0"/>
              </a:spcBef>
              <a:spcAft>
                <a:spcPct val="0"/>
              </a:spcAft>
              <a:defRPr sz="2400">
                <a:solidFill>
                  <a:schemeClr val="tx1"/>
                </a:solidFill>
                <a:latin typeface="Arial" charset="0"/>
                <a:cs typeface="Arial" charset="0"/>
              </a:defRPr>
            </a:lvl8pPr>
            <a:lvl9pPr marL="3886200" indent="-228600" defTabSz="931863" eaLnBrk="0" fontAlgn="base" hangingPunct="0">
              <a:spcBef>
                <a:spcPct val="0"/>
              </a:spcBef>
              <a:spcAft>
                <a:spcPct val="0"/>
              </a:spcAft>
              <a:defRPr sz="2400">
                <a:solidFill>
                  <a:schemeClr val="tx1"/>
                </a:solidFill>
                <a:latin typeface="Arial" charset="0"/>
                <a:cs typeface="Arial" charset="0"/>
              </a:defRPr>
            </a:lvl9pPr>
          </a:lstStyle>
          <a:p>
            <a:pPr algn="r" eaLnBrk="1" hangingPunct="1"/>
            <a:fld id="{0169283E-2D58-45C5-A654-34286E8F9EF1}" type="slidenum">
              <a:rPr lang="en-US" sz="1200"/>
              <a:pPr algn="r" eaLnBrk="1" hangingPunct="1"/>
              <a:t>26</a:t>
            </a:fld>
            <a:endParaRPr lang="en-US" sz="1200"/>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83993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CCF5071F-8EDC-4686-9A3E-F085519384CE}" type="datetimeFigureOut">
              <a:rPr lang="en-CA" smtClean="0"/>
              <a:t>2014-05-21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2884076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CF5071F-8EDC-4686-9A3E-F085519384CE}" type="datetimeFigureOut">
              <a:rPr lang="en-CA" smtClean="0"/>
              <a:t>2014-05-21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2878618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CF5071F-8EDC-4686-9A3E-F085519384CE}" type="datetimeFigureOut">
              <a:rPr lang="en-CA" smtClean="0"/>
              <a:t>2014-05-21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398704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CF5071F-8EDC-4686-9A3E-F085519384CE}" type="datetimeFigureOut">
              <a:rPr lang="en-CA" smtClean="0"/>
              <a:t>2014-05-21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1000324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F5071F-8EDC-4686-9A3E-F085519384CE}" type="datetimeFigureOut">
              <a:rPr lang="en-CA" smtClean="0"/>
              <a:t>2014-05-21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351839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CCF5071F-8EDC-4686-9A3E-F085519384CE}" type="datetimeFigureOut">
              <a:rPr lang="en-CA" smtClean="0"/>
              <a:t>2014-05-21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426821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CCF5071F-8EDC-4686-9A3E-F085519384CE}" type="datetimeFigureOut">
              <a:rPr lang="en-CA" smtClean="0"/>
              <a:t>2014-05-21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2345248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CCF5071F-8EDC-4686-9A3E-F085519384CE}" type="datetimeFigureOut">
              <a:rPr lang="en-CA" smtClean="0"/>
              <a:t>2014-05-21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240435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5071F-8EDC-4686-9A3E-F085519384CE}" type="datetimeFigureOut">
              <a:rPr lang="en-CA" smtClean="0"/>
              <a:t>2014-05-21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125949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5071F-8EDC-4686-9A3E-F085519384CE}" type="datetimeFigureOut">
              <a:rPr lang="en-CA" smtClean="0"/>
              <a:t>2014-05-21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107913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5071F-8EDC-4686-9A3E-F085519384CE}" type="datetimeFigureOut">
              <a:rPr lang="en-CA" smtClean="0"/>
              <a:t>2014-05-21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C4229B-4DC7-49A4-8A58-BCA7E1AF66ED}" type="slidenum">
              <a:rPr lang="en-CA" smtClean="0"/>
              <a:t>‹#›</a:t>
            </a:fld>
            <a:endParaRPr lang="en-CA"/>
          </a:p>
        </p:txBody>
      </p:sp>
    </p:spTree>
    <p:extLst>
      <p:ext uri="{BB962C8B-B14F-4D97-AF65-F5344CB8AC3E}">
        <p14:creationId xmlns:p14="http://schemas.microsoft.com/office/powerpoint/2010/main" val="2286713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5071F-8EDC-4686-9A3E-F085519384CE}" type="datetimeFigureOut">
              <a:rPr lang="en-CA" smtClean="0"/>
              <a:t>2014-05-21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4229B-4DC7-49A4-8A58-BCA7E1AF66ED}" type="slidenum">
              <a:rPr lang="en-CA" smtClean="0"/>
              <a:t>‹#›</a:t>
            </a:fld>
            <a:endParaRPr lang="en-CA"/>
          </a:p>
        </p:txBody>
      </p:sp>
    </p:spTree>
    <p:extLst>
      <p:ext uri="{BB962C8B-B14F-4D97-AF65-F5344CB8AC3E}">
        <p14:creationId xmlns:p14="http://schemas.microsoft.com/office/powerpoint/2010/main" val="3949643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548680"/>
            <a:ext cx="8348464" cy="1758057"/>
          </a:xfrm>
        </p:spPr>
        <p:txBody>
          <a:bodyPr>
            <a:normAutofit/>
          </a:bodyPr>
          <a:lstStyle/>
          <a:p>
            <a:r>
              <a:rPr lang="en-CA" sz="2400" dirty="0" smtClean="0"/>
              <a:t>Student Engagement in Statistics Classes</a:t>
            </a:r>
            <a:br>
              <a:rPr lang="en-CA" sz="2400" dirty="0" smtClean="0"/>
            </a:br>
            <a:endParaRPr lang="en-CA" sz="2400" dirty="0"/>
          </a:p>
        </p:txBody>
      </p:sp>
      <p:sp>
        <p:nvSpPr>
          <p:cNvPr id="3" name="Subtitle 2"/>
          <p:cNvSpPr>
            <a:spLocks noGrp="1"/>
          </p:cNvSpPr>
          <p:nvPr>
            <p:ph type="subTitle" idx="1"/>
          </p:nvPr>
        </p:nvSpPr>
        <p:spPr>
          <a:xfrm>
            <a:off x="1187624" y="2060848"/>
            <a:ext cx="6584776" cy="4032448"/>
          </a:xfrm>
        </p:spPr>
        <p:txBody>
          <a:bodyPr>
            <a:normAutofit fontScale="92500"/>
          </a:bodyPr>
          <a:lstStyle/>
          <a:p>
            <a:r>
              <a:rPr lang="en-CA" sz="4000" dirty="0" smtClean="0">
                <a:solidFill>
                  <a:schemeClr val="tx1"/>
                </a:solidFill>
              </a:rPr>
              <a:t>Does the source of data used in statistical problem solving have any impact in student learning?</a:t>
            </a:r>
          </a:p>
          <a:p>
            <a:endParaRPr lang="en-CA" sz="4000" dirty="0" smtClean="0">
              <a:solidFill>
                <a:schemeClr val="tx1"/>
              </a:solidFill>
            </a:endParaRPr>
          </a:p>
          <a:p>
            <a:r>
              <a:rPr lang="en-CA" sz="2000" dirty="0" smtClean="0">
                <a:solidFill>
                  <a:schemeClr val="tx1"/>
                </a:solidFill>
              </a:rPr>
              <a:t>Fouzia Baki, </a:t>
            </a:r>
            <a:r>
              <a:rPr lang="en-CA" sz="2000" dirty="0" err="1" smtClean="0">
                <a:solidFill>
                  <a:schemeClr val="tx1"/>
                </a:solidFill>
              </a:rPr>
              <a:t>DeGroote</a:t>
            </a:r>
            <a:r>
              <a:rPr lang="en-CA" sz="2000" dirty="0" smtClean="0">
                <a:solidFill>
                  <a:schemeClr val="tx1"/>
                </a:solidFill>
              </a:rPr>
              <a:t> School of Business, McMaster University, Hamilton, ON, Canada</a:t>
            </a:r>
          </a:p>
          <a:p>
            <a:r>
              <a:rPr lang="en-CA" sz="2000" dirty="0" smtClean="0">
                <a:solidFill>
                  <a:schemeClr val="tx1"/>
                </a:solidFill>
              </a:rPr>
              <a:t>M. </a:t>
            </a:r>
            <a:r>
              <a:rPr lang="en-CA" sz="2000" dirty="0" err="1" smtClean="0">
                <a:solidFill>
                  <a:schemeClr val="tx1"/>
                </a:solidFill>
              </a:rPr>
              <a:t>Fazle</a:t>
            </a:r>
            <a:r>
              <a:rPr lang="en-CA" sz="2000" dirty="0" smtClean="0">
                <a:solidFill>
                  <a:schemeClr val="tx1"/>
                </a:solidFill>
              </a:rPr>
              <a:t> Baki, Odette School Business, University of Windsor, ON, Canada</a:t>
            </a:r>
          </a:p>
        </p:txBody>
      </p:sp>
    </p:spTree>
    <p:extLst>
      <p:ext uri="{BB962C8B-B14F-4D97-AF65-F5344CB8AC3E}">
        <p14:creationId xmlns:p14="http://schemas.microsoft.com/office/powerpoint/2010/main" val="4923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27651"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27652" name="Text Box 6"/>
          <p:cNvSpPr txBox="1">
            <a:spLocks noChangeArrowheads="1"/>
          </p:cNvSpPr>
          <p:nvPr/>
        </p:nvSpPr>
        <p:spPr bwMode="auto">
          <a:xfrm>
            <a:off x="2953608" y="184150"/>
            <a:ext cx="323678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What </a:t>
            </a:r>
            <a:r>
              <a:rPr lang="en-US" sz="3200" b="1" i="1" dirty="0"/>
              <a:t>Are</a:t>
            </a:r>
            <a:r>
              <a:rPr lang="en-US" sz="3200" b="1" dirty="0"/>
              <a:t> Data?</a:t>
            </a:r>
          </a:p>
        </p:txBody>
      </p:sp>
      <p:sp>
        <p:nvSpPr>
          <p:cNvPr id="27653" name="Text Box 7"/>
          <p:cNvSpPr txBox="1">
            <a:spLocks noChangeArrowheads="1"/>
          </p:cNvSpPr>
          <p:nvPr/>
        </p:nvSpPr>
        <p:spPr bwMode="auto">
          <a:xfrm>
            <a:off x="457200" y="1066800"/>
            <a:ext cx="8229600"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buFontTx/>
              <a:buChar char="•"/>
            </a:pPr>
            <a:r>
              <a:rPr lang="en-US"/>
              <a:t> Data values or </a:t>
            </a:r>
            <a:r>
              <a:rPr lang="en-US" i="1"/>
              <a:t>observations </a:t>
            </a:r>
            <a:r>
              <a:rPr lang="en-US"/>
              <a:t>are information collected regarding some subject </a:t>
            </a:r>
          </a:p>
          <a:p>
            <a:pPr eaLnBrk="1" hangingPunct="1">
              <a:buFontTx/>
              <a:buChar char="•"/>
            </a:pPr>
            <a:endParaRPr lang="en-US" sz="1000"/>
          </a:p>
          <a:p>
            <a:pPr eaLnBrk="1" hangingPunct="1">
              <a:buFontTx/>
              <a:buChar char="•"/>
            </a:pPr>
            <a:r>
              <a:rPr lang="en-US"/>
              <a:t> Data can be numbers, names, etc., and tell us the “</a:t>
            </a:r>
            <a:r>
              <a:rPr lang="en-US" i="1"/>
              <a:t>Who</a:t>
            </a:r>
            <a:r>
              <a:rPr lang="en-US"/>
              <a:t> and </a:t>
            </a:r>
            <a:r>
              <a:rPr lang="en-US" i="1"/>
              <a:t>What</a:t>
            </a:r>
            <a:r>
              <a:rPr lang="en-US"/>
              <a:t>”</a:t>
            </a:r>
          </a:p>
          <a:p>
            <a:pPr eaLnBrk="1" hangingPunct="1">
              <a:buFontTx/>
              <a:buChar char="•"/>
            </a:pPr>
            <a:endParaRPr lang="en-US" sz="1000"/>
          </a:p>
          <a:p>
            <a:pPr eaLnBrk="1" hangingPunct="1">
              <a:buFontTx/>
              <a:buChar char="•"/>
            </a:pPr>
            <a:r>
              <a:rPr lang="en-US"/>
              <a:t> Data are useless without their </a:t>
            </a:r>
            <a:r>
              <a:rPr lang="en-US" i="1">
                <a:solidFill>
                  <a:srgbClr val="0000FF"/>
                </a:solidFill>
              </a:rPr>
              <a:t>context</a:t>
            </a:r>
            <a:endParaRPr lang="en-US"/>
          </a:p>
          <a:p>
            <a:pPr eaLnBrk="1" hangingPunct="1">
              <a:buFontTx/>
              <a:buChar char="•"/>
            </a:pPr>
            <a:endParaRPr lang="en-US" sz="1000"/>
          </a:p>
          <a:p>
            <a:pPr eaLnBrk="1" hangingPunct="1">
              <a:buFontTx/>
              <a:buChar char="•"/>
            </a:pPr>
            <a:r>
              <a:rPr lang="en-US"/>
              <a:t> Data are often organized into a </a:t>
            </a:r>
            <a:r>
              <a:rPr lang="en-US" i="1">
                <a:solidFill>
                  <a:srgbClr val="0000FF"/>
                </a:solidFill>
              </a:rPr>
              <a:t>data table</a:t>
            </a:r>
            <a:r>
              <a:rPr lang="en-US"/>
              <a:t> like that below</a:t>
            </a:r>
          </a:p>
        </p:txBody>
      </p:sp>
      <p:pic>
        <p:nvPicPr>
          <p:cNvPr id="27654" name="Picture 3" descr="E:\Sharpe_Image_Library\ch02\table02-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065588"/>
            <a:ext cx="8507288" cy="253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57200" y="5949280"/>
            <a:ext cx="730424" cy="288032"/>
          </a:xfrm>
          <a:prstGeom prst="rect">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95677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dirty="0" smtClean="0"/>
              <a:t>Let Us Generate Some Data</a:t>
            </a:r>
          </a:p>
        </p:txBody>
      </p:sp>
      <p:sp>
        <p:nvSpPr>
          <p:cNvPr id="3" name="Content Placeholder 2"/>
          <p:cNvSpPr>
            <a:spLocks noGrp="1"/>
          </p:cNvSpPr>
          <p:nvPr>
            <p:ph idx="1"/>
          </p:nvPr>
        </p:nvSpPr>
        <p:spPr>
          <a:xfrm>
            <a:off x="457200" y="1340768"/>
            <a:ext cx="8229600" cy="4785395"/>
          </a:xfrm>
        </p:spPr>
        <p:txBody>
          <a:bodyPr>
            <a:normAutofit/>
          </a:bodyPr>
          <a:lstStyle/>
          <a:p>
            <a:r>
              <a:rPr lang="en-CA" sz="2800" dirty="0" smtClean="0"/>
              <a:t>Please fill out the form that are circulating in the classroom</a:t>
            </a:r>
          </a:p>
          <a:p>
            <a:r>
              <a:rPr lang="en-CA" sz="2800" dirty="0" smtClean="0"/>
              <a:t>Without asking your name or any other personal information, we request you to give us your gender, # of siblings, shoe size, and height. You also need to answer the question, “Do you believe that the source of data play an important role in learning statistical concepts?”</a:t>
            </a:r>
          </a:p>
          <a:p>
            <a:r>
              <a:rPr lang="en-CA" sz="2800" dirty="0" smtClean="0"/>
              <a:t>We are planning to use this set of data to learn one statistical concept at the end of the session</a:t>
            </a:r>
            <a:endParaRPr lang="en-CA" sz="2800" dirty="0"/>
          </a:p>
        </p:txBody>
      </p:sp>
    </p:spTree>
    <p:extLst>
      <p:ext uri="{BB962C8B-B14F-4D97-AF65-F5344CB8AC3E}">
        <p14:creationId xmlns:p14="http://schemas.microsoft.com/office/powerpoint/2010/main" val="3868808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dirty="0" smtClean="0"/>
              <a:t>Two Simple Statistical Concepts</a:t>
            </a:r>
          </a:p>
        </p:txBody>
      </p:sp>
      <p:sp>
        <p:nvSpPr>
          <p:cNvPr id="3" name="Content Placeholder 2"/>
          <p:cNvSpPr>
            <a:spLocks noGrp="1"/>
          </p:cNvSpPr>
          <p:nvPr>
            <p:ph idx="1"/>
          </p:nvPr>
        </p:nvSpPr>
        <p:spPr>
          <a:xfrm>
            <a:off x="457200" y="1340768"/>
            <a:ext cx="8229600" cy="4785395"/>
          </a:xfrm>
        </p:spPr>
        <p:txBody>
          <a:bodyPr>
            <a:normAutofit/>
          </a:bodyPr>
          <a:lstStyle/>
          <a:p>
            <a:r>
              <a:rPr lang="en-CA" sz="2800" dirty="0" smtClean="0"/>
              <a:t>We are planning to discuss two simple statistical concepts</a:t>
            </a:r>
          </a:p>
          <a:p>
            <a:r>
              <a:rPr lang="en-CA" sz="2800" dirty="0" smtClean="0"/>
              <a:t>First concept will be shown using data given in textbook</a:t>
            </a:r>
          </a:p>
          <a:p>
            <a:r>
              <a:rPr lang="en-CA" sz="2800" dirty="0" smtClean="0"/>
              <a:t>Second concept will be shown with the data generated in class</a:t>
            </a:r>
          </a:p>
          <a:p>
            <a:r>
              <a:rPr lang="en-CA" sz="2800" dirty="0" smtClean="0"/>
              <a:t>Then we are going to see whether there is a difference in learning experience</a:t>
            </a:r>
            <a:endParaRPr lang="en-CA" sz="2800" dirty="0"/>
          </a:p>
        </p:txBody>
      </p:sp>
    </p:spTree>
    <p:extLst>
      <p:ext uri="{BB962C8B-B14F-4D97-AF65-F5344CB8AC3E}">
        <p14:creationId xmlns:p14="http://schemas.microsoft.com/office/powerpoint/2010/main" val="121421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57388"/>
            <a:ext cx="7272807" cy="3847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935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919288"/>
            <a:ext cx="7416824" cy="4246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702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62138"/>
            <a:ext cx="8064896" cy="4735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310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76424"/>
            <a:ext cx="7992888" cy="4432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5010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33574"/>
            <a:ext cx="8136903" cy="4591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949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dirty="0" smtClean="0"/>
              <a:t>How to Make Scatter Plot Using Data Given in the Textbook</a:t>
            </a:r>
            <a:br>
              <a:rPr lang="en-CA" dirty="0" smtClean="0"/>
            </a:br>
            <a:r>
              <a:rPr lang="en-CA" dirty="0" smtClean="0"/>
              <a:t>(Correlation of Two Variables)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24038"/>
            <a:ext cx="7920880" cy="4557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478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b="1" dirty="0" smtClean="0"/>
              <a:t>Understanding Correlation</a:t>
            </a:r>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r>
              <a:rPr lang="en-CA" sz="2800" dirty="0" smtClean="0"/>
              <a:t>Now we are going to focus on exploring relationship between two variables</a:t>
            </a:r>
            <a:endParaRPr lang="en-CA" sz="2800" dirty="0"/>
          </a:p>
        </p:txBody>
      </p:sp>
    </p:spTree>
    <p:extLst>
      <p:ext uri="{BB962C8B-B14F-4D97-AF65-F5344CB8AC3E}">
        <p14:creationId xmlns:p14="http://schemas.microsoft.com/office/powerpoint/2010/main" val="100235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b="1" dirty="0" smtClean="0"/>
              <a:t>Agenda</a:t>
            </a:r>
            <a:endParaRPr lang="en-CA" dirty="0" smtClean="0"/>
          </a:p>
        </p:txBody>
      </p:sp>
      <p:sp>
        <p:nvSpPr>
          <p:cNvPr id="3" name="Content Placeholder 2"/>
          <p:cNvSpPr>
            <a:spLocks noGrp="1"/>
          </p:cNvSpPr>
          <p:nvPr>
            <p:ph idx="1"/>
          </p:nvPr>
        </p:nvSpPr>
        <p:spPr>
          <a:xfrm>
            <a:off x="457200" y="1340768"/>
            <a:ext cx="8229600" cy="4785395"/>
          </a:xfrm>
        </p:spPr>
        <p:txBody>
          <a:bodyPr>
            <a:normAutofit/>
          </a:bodyPr>
          <a:lstStyle/>
          <a:p>
            <a:r>
              <a:rPr lang="en-CA" sz="2800" dirty="0" smtClean="0"/>
              <a:t>Discussion of Learning outcomes of this session</a:t>
            </a:r>
          </a:p>
          <a:p>
            <a:r>
              <a:rPr lang="en-CA" sz="2800" dirty="0" smtClean="0"/>
              <a:t>Introduction to the topic</a:t>
            </a:r>
          </a:p>
          <a:p>
            <a:r>
              <a:rPr lang="en-CA" sz="2800" dirty="0" smtClean="0"/>
              <a:t>Literature review</a:t>
            </a:r>
          </a:p>
          <a:p>
            <a:r>
              <a:rPr lang="en-CA" sz="2800" dirty="0" smtClean="0"/>
              <a:t>Discussion about data, data collection, statistical methods that are taught in introductory statistics class</a:t>
            </a:r>
          </a:p>
          <a:p>
            <a:r>
              <a:rPr lang="en-CA" sz="2800" dirty="0" smtClean="0"/>
              <a:t>Discussion of two simple statistical concepts using two different types of data</a:t>
            </a:r>
          </a:p>
          <a:p>
            <a:r>
              <a:rPr lang="en-CA" sz="2800" dirty="0" smtClean="0"/>
              <a:t>Conclusion and Discussion</a:t>
            </a:r>
          </a:p>
          <a:p>
            <a:endParaRPr lang="en-CA" sz="2800" dirty="0" smtClean="0"/>
          </a:p>
          <a:p>
            <a:endParaRPr lang="en-CA" sz="2800" dirty="0" smtClean="0"/>
          </a:p>
          <a:p>
            <a:pPr marL="0" indent="0">
              <a:buNone/>
            </a:pPr>
            <a:endParaRPr lang="en-CA" sz="2800" dirty="0"/>
          </a:p>
        </p:txBody>
      </p:sp>
    </p:spTree>
    <p:extLst>
      <p:ext uri="{BB962C8B-B14F-4D97-AF65-F5344CB8AC3E}">
        <p14:creationId xmlns:p14="http://schemas.microsoft.com/office/powerpoint/2010/main" val="1447706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4819"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4820" name="Text Box 6"/>
          <p:cNvSpPr txBox="1">
            <a:spLocks noChangeArrowheads="1"/>
          </p:cNvSpPr>
          <p:nvPr/>
        </p:nvSpPr>
        <p:spPr bwMode="auto">
          <a:xfrm>
            <a:off x="3048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Assigning </a:t>
            </a:r>
            <a:r>
              <a:rPr lang="en-US" sz="3200" b="1" dirty="0"/>
              <a:t>Roles to Variables in</a:t>
            </a:r>
          </a:p>
          <a:p>
            <a:pPr algn="ctr" eaLnBrk="1" hangingPunct="1"/>
            <a:r>
              <a:rPr lang="en-US" sz="3200" b="1" dirty="0"/>
              <a:t>      Scatterplots</a:t>
            </a:r>
          </a:p>
        </p:txBody>
      </p:sp>
      <p:sp>
        <p:nvSpPr>
          <p:cNvPr id="34821" name="Text Box 7"/>
          <p:cNvSpPr txBox="1">
            <a:spLocks noChangeArrowheads="1"/>
          </p:cNvSpPr>
          <p:nvPr/>
        </p:nvSpPr>
        <p:spPr bwMode="auto">
          <a:xfrm>
            <a:off x="457200" y="1539875"/>
            <a:ext cx="81534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dirty="0"/>
              <a:t>One variable plays the role of the </a:t>
            </a:r>
            <a:r>
              <a:rPr lang="en-US" i="1" dirty="0">
                <a:solidFill>
                  <a:srgbClr val="0000FF"/>
                </a:solidFill>
              </a:rPr>
              <a:t>explanatory</a:t>
            </a:r>
            <a:r>
              <a:rPr lang="en-US" b="1" dirty="0"/>
              <a:t> </a:t>
            </a:r>
            <a:r>
              <a:rPr lang="en-US" dirty="0"/>
              <a:t>or </a:t>
            </a:r>
            <a:r>
              <a:rPr lang="en-US" i="1" dirty="0">
                <a:solidFill>
                  <a:srgbClr val="0000FF"/>
                </a:solidFill>
              </a:rPr>
              <a:t>predictor variable</a:t>
            </a:r>
            <a:r>
              <a:rPr lang="en-US" dirty="0"/>
              <a:t>, while the other takes on the role of the </a:t>
            </a:r>
            <a:r>
              <a:rPr lang="en-US" i="1" dirty="0">
                <a:solidFill>
                  <a:srgbClr val="0000FF"/>
                </a:solidFill>
              </a:rPr>
              <a:t>response variable</a:t>
            </a:r>
            <a:endParaRPr lang="en-US" dirty="0"/>
          </a:p>
          <a:p>
            <a:pPr eaLnBrk="1" hangingPunct="1"/>
            <a:endParaRPr lang="en-US" dirty="0"/>
          </a:p>
          <a:p>
            <a:pPr eaLnBrk="1" hangingPunct="1"/>
            <a:r>
              <a:rPr lang="en-US" dirty="0"/>
              <a:t>We place the explanatory variable on the </a:t>
            </a:r>
            <a:r>
              <a:rPr lang="en-US" i="1" dirty="0">
                <a:latin typeface="Times New Roman" charset="0"/>
              </a:rPr>
              <a:t>x</a:t>
            </a:r>
            <a:r>
              <a:rPr lang="en-US" dirty="0"/>
              <a:t>-axis and the response variable on the </a:t>
            </a:r>
            <a:r>
              <a:rPr lang="en-US" i="1" dirty="0">
                <a:latin typeface="Times New Roman" charset="0"/>
              </a:rPr>
              <a:t>y</a:t>
            </a:r>
            <a:r>
              <a:rPr lang="en-US" dirty="0"/>
              <a:t>-axis</a:t>
            </a:r>
          </a:p>
          <a:p>
            <a:pPr eaLnBrk="1" hangingPunct="1"/>
            <a:endParaRPr lang="en-US" dirty="0"/>
          </a:p>
          <a:p>
            <a:pPr eaLnBrk="1" hangingPunct="1"/>
            <a:r>
              <a:rPr lang="en-US" dirty="0"/>
              <a:t>The </a:t>
            </a:r>
            <a:r>
              <a:rPr lang="en-US" i="1" dirty="0">
                <a:latin typeface="Times New Roman" charset="0"/>
              </a:rPr>
              <a:t>x</a:t>
            </a:r>
            <a:r>
              <a:rPr lang="en-US" dirty="0"/>
              <a:t>- and </a:t>
            </a:r>
            <a:r>
              <a:rPr lang="en-US" i="1" dirty="0">
                <a:latin typeface="Times New Roman" charset="0"/>
              </a:rPr>
              <a:t>y</a:t>
            </a:r>
            <a:r>
              <a:rPr lang="en-US" dirty="0"/>
              <a:t>-variables are sometimes referred to as the </a:t>
            </a:r>
            <a:r>
              <a:rPr lang="en-US" i="1" dirty="0">
                <a:solidFill>
                  <a:srgbClr val="0000FF"/>
                </a:solidFill>
              </a:rPr>
              <a:t>independent</a:t>
            </a:r>
            <a:r>
              <a:rPr lang="en-US" b="1" dirty="0"/>
              <a:t> </a:t>
            </a:r>
            <a:r>
              <a:rPr lang="en-US" dirty="0"/>
              <a:t>and </a:t>
            </a:r>
            <a:r>
              <a:rPr lang="en-US" i="1" dirty="0">
                <a:solidFill>
                  <a:srgbClr val="0000FF"/>
                </a:solidFill>
              </a:rPr>
              <a:t>dependent</a:t>
            </a:r>
            <a:r>
              <a:rPr lang="en-US" b="1" dirty="0"/>
              <a:t> </a:t>
            </a:r>
            <a:r>
              <a:rPr lang="en-US" dirty="0"/>
              <a:t>variables, respectively</a:t>
            </a:r>
          </a:p>
        </p:txBody>
      </p:sp>
    </p:spTree>
    <p:extLst>
      <p:ext uri="{BB962C8B-B14F-4D97-AF65-F5344CB8AC3E}">
        <p14:creationId xmlns:p14="http://schemas.microsoft.com/office/powerpoint/2010/main" val="3308863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6867"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6868"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solidFill>
                  <a:srgbClr val="0033CC"/>
                </a:solidFill>
              </a:rPr>
              <a:t> </a:t>
            </a:r>
            <a:r>
              <a:rPr lang="en-US" sz="3200" b="1" dirty="0"/>
              <a:t>Understanding Correlation</a:t>
            </a:r>
          </a:p>
        </p:txBody>
      </p:sp>
      <p:sp>
        <p:nvSpPr>
          <p:cNvPr id="36869" name="Text Box 7"/>
          <p:cNvSpPr txBox="1">
            <a:spLocks noChangeArrowheads="1"/>
          </p:cNvSpPr>
          <p:nvPr/>
        </p:nvSpPr>
        <p:spPr bwMode="auto">
          <a:xfrm>
            <a:off x="457200" y="10668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t>Correlation Conditions</a:t>
            </a:r>
          </a:p>
        </p:txBody>
      </p:sp>
      <p:sp>
        <p:nvSpPr>
          <p:cNvPr id="36870" name="Text Box 9"/>
          <p:cNvSpPr txBox="1">
            <a:spLocks noChangeArrowheads="1"/>
          </p:cNvSpPr>
          <p:nvPr/>
        </p:nvSpPr>
        <p:spPr bwMode="auto">
          <a:xfrm>
            <a:off x="7620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i="1">
                <a:solidFill>
                  <a:srgbClr val="0000FF"/>
                </a:solidFill>
              </a:rPr>
              <a:t>Correlation</a:t>
            </a:r>
            <a:r>
              <a:rPr lang="en-US" b="1"/>
              <a:t> </a:t>
            </a:r>
            <a:r>
              <a:rPr lang="en-US"/>
              <a:t>measures the strength of the </a:t>
            </a:r>
            <a:r>
              <a:rPr lang="en-US" i="1"/>
              <a:t>linear </a:t>
            </a:r>
            <a:r>
              <a:rPr lang="en-US"/>
              <a:t>association between two </a:t>
            </a:r>
            <a:r>
              <a:rPr lang="en-US" i="1"/>
              <a:t>quantitative </a:t>
            </a:r>
            <a:r>
              <a:rPr lang="en-US"/>
              <a:t>variables</a:t>
            </a:r>
          </a:p>
        </p:txBody>
      </p:sp>
    </p:spTree>
    <p:extLst>
      <p:ext uri="{BB962C8B-B14F-4D97-AF65-F5344CB8AC3E}">
        <p14:creationId xmlns:p14="http://schemas.microsoft.com/office/powerpoint/2010/main" val="268692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5"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6"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Understanding </a:t>
            </a:r>
            <a:r>
              <a:rPr lang="en-US" sz="3200" b="1" dirty="0"/>
              <a:t>Correlation</a:t>
            </a:r>
          </a:p>
        </p:txBody>
      </p:sp>
      <p:sp>
        <p:nvSpPr>
          <p:cNvPr id="38917" name="Text Box 7"/>
          <p:cNvSpPr txBox="1">
            <a:spLocks noChangeArrowheads="1"/>
          </p:cNvSpPr>
          <p:nvPr/>
        </p:nvSpPr>
        <p:spPr bwMode="auto">
          <a:xfrm>
            <a:off x="457200" y="10668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t>Correlation Properties</a:t>
            </a:r>
          </a:p>
        </p:txBody>
      </p:sp>
      <p:sp>
        <p:nvSpPr>
          <p:cNvPr id="38918" name="Text Box 9"/>
          <p:cNvSpPr txBox="1">
            <a:spLocks noChangeArrowheads="1"/>
          </p:cNvSpPr>
          <p:nvPr/>
        </p:nvSpPr>
        <p:spPr bwMode="auto">
          <a:xfrm>
            <a:off x="838200" y="1676400"/>
            <a:ext cx="7772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buFontTx/>
              <a:buChar char="•"/>
            </a:pPr>
            <a:r>
              <a:rPr lang="en-US" b="1" dirty="0"/>
              <a:t> </a:t>
            </a:r>
            <a:r>
              <a:rPr lang="en-US" dirty="0"/>
              <a:t>The sign of a correlation coefficient gives the direction of the association</a:t>
            </a:r>
          </a:p>
          <a:p>
            <a:pPr eaLnBrk="1" hangingPunct="1">
              <a:buFontTx/>
              <a:buChar char="•"/>
            </a:pPr>
            <a:endParaRPr lang="en-US" dirty="0"/>
          </a:p>
          <a:p>
            <a:pPr eaLnBrk="1" hangingPunct="1">
              <a:buFontTx/>
              <a:buChar char="•"/>
            </a:pPr>
            <a:r>
              <a:rPr lang="en-US" b="1" dirty="0"/>
              <a:t> </a:t>
            </a:r>
            <a:r>
              <a:rPr lang="en-US" dirty="0"/>
              <a:t>Correlation is always between –1 and +1</a:t>
            </a:r>
          </a:p>
          <a:p>
            <a:pPr eaLnBrk="1" hangingPunct="1">
              <a:buFontTx/>
              <a:buChar char="•"/>
            </a:pPr>
            <a:endParaRPr lang="en-US" dirty="0"/>
          </a:p>
          <a:p>
            <a:pPr eaLnBrk="1" hangingPunct="1">
              <a:buFontTx/>
              <a:buChar char="•"/>
            </a:pPr>
            <a:r>
              <a:rPr lang="en-US" dirty="0"/>
              <a:t> Correlation treats </a:t>
            </a:r>
            <a:r>
              <a:rPr lang="en-US" i="1" dirty="0">
                <a:latin typeface="Times New Roman" charset="0"/>
              </a:rPr>
              <a:t>x</a:t>
            </a:r>
            <a:r>
              <a:rPr lang="en-US" i="1" dirty="0"/>
              <a:t> </a:t>
            </a:r>
            <a:r>
              <a:rPr lang="en-US" dirty="0"/>
              <a:t>and </a:t>
            </a:r>
            <a:r>
              <a:rPr lang="en-US" i="1" dirty="0">
                <a:latin typeface="Times New Roman" charset="0"/>
              </a:rPr>
              <a:t>y</a:t>
            </a:r>
            <a:r>
              <a:rPr lang="en-US" i="1" dirty="0"/>
              <a:t> </a:t>
            </a:r>
            <a:r>
              <a:rPr lang="en-US" dirty="0"/>
              <a:t>symmetrically</a:t>
            </a:r>
          </a:p>
          <a:p>
            <a:pPr eaLnBrk="1" hangingPunct="1">
              <a:buFontTx/>
              <a:buChar char="•"/>
            </a:pPr>
            <a:endParaRPr lang="en-US" dirty="0"/>
          </a:p>
          <a:p>
            <a:pPr eaLnBrk="1" hangingPunct="1">
              <a:buFontTx/>
              <a:buChar char="•"/>
            </a:pPr>
            <a:r>
              <a:rPr lang="en-US" dirty="0"/>
              <a:t> Correlation has no units</a:t>
            </a:r>
          </a:p>
        </p:txBody>
      </p:sp>
    </p:spTree>
    <p:extLst>
      <p:ext uri="{BB962C8B-B14F-4D97-AF65-F5344CB8AC3E}">
        <p14:creationId xmlns:p14="http://schemas.microsoft.com/office/powerpoint/2010/main" val="45435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5"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6"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Understanding </a:t>
            </a:r>
            <a:r>
              <a:rPr lang="en-US" sz="3200" b="1" dirty="0"/>
              <a:t>Correlation</a:t>
            </a:r>
          </a:p>
        </p:txBody>
      </p:sp>
      <p:sp>
        <p:nvSpPr>
          <p:cNvPr id="38918" name="Text Box 9"/>
          <p:cNvSpPr txBox="1">
            <a:spLocks noChangeArrowheads="1"/>
          </p:cNvSpPr>
          <p:nvPr/>
        </p:nvSpPr>
        <p:spPr bwMode="auto">
          <a:xfrm>
            <a:off x="838200" y="1676400"/>
            <a:ext cx="7772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dirty="0" smtClean="0"/>
              <a:t>We are going to use participant generated data to show how to find correlation using Excel</a:t>
            </a:r>
            <a:endParaRPr lang="en-US" dirty="0"/>
          </a:p>
        </p:txBody>
      </p:sp>
    </p:spTree>
    <p:extLst>
      <p:ext uri="{BB962C8B-B14F-4D97-AF65-F5344CB8AC3E}">
        <p14:creationId xmlns:p14="http://schemas.microsoft.com/office/powerpoint/2010/main" val="231541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5"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6"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Conclusions and Discussion</a:t>
            </a:r>
            <a:endParaRPr lang="en-US" sz="3200" b="1" dirty="0"/>
          </a:p>
        </p:txBody>
      </p:sp>
      <p:sp>
        <p:nvSpPr>
          <p:cNvPr id="38918" name="Text Box 9"/>
          <p:cNvSpPr txBox="1">
            <a:spLocks noChangeArrowheads="1"/>
          </p:cNvSpPr>
          <p:nvPr/>
        </p:nvSpPr>
        <p:spPr bwMode="auto">
          <a:xfrm>
            <a:off x="838200" y="1676400"/>
            <a:ext cx="77724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buFontTx/>
              <a:buChar char="•"/>
            </a:pPr>
            <a:r>
              <a:rPr lang="en-US" b="1" dirty="0"/>
              <a:t> </a:t>
            </a:r>
            <a:r>
              <a:rPr lang="en-US" sz="2800" dirty="0" smtClean="0"/>
              <a:t>In our own study we identified that students do not see any difference data source can make in their learning statistical concept.</a:t>
            </a:r>
          </a:p>
          <a:p>
            <a:pPr eaLnBrk="1" hangingPunct="1"/>
            <a:endParaRPr lang="en-US" sz="2800" dirty="0" smtClean="0"/>
          </a:p>
          <a:p>
            <a:pPr eaLnBrk="1" hangingPunct="1">
              <a:buFontTx/>
              <a:buChar char="•"/>
            </a:pPr>
            <a:r>
              <a:rPr lang="en-US" sz="2800" dirty="0" smtClean="0"/>
              <a:t>It is different than studies argued in literature.</a:t>
            </a:r>
          </a:p>
          <a:p>
            <a:pPr eaLnBrk="1" hangingPunct="1">
              <a:buFontTx/>
              <a:buChar char="•"/>
            </a:pPr>
            <a:endParaRPr lang="en-US" sz="2800" dirty="0" smtClean="0"/>
          </a:p>
          <a:p>
            <a:pPr eaLnBrk="1" hangingPunct="1">
              <a:buFontTx/>
              <a:buChar char="•"/>
            </a:pPr>
            <a:r>
              <a:rPr lang="en-US" sz="2800" dirty="0" smtClean="0"/>
              <a:t>What is your opinion?</a:t>
            </a:r>
          </a:p>
        </p:txBody>
      </p:sp>
    </p:spTree>
    <p:extLst>
      <p:ext uri="{BB962C8B-B14F-4D97-AF65-F5344CB8AC3E}">
        <p14:creationId xmlns:p14="http://schemas.microsoft.com/office/powerpoint/2010/main" val="4226535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5"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6"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Thank you</a:t>
            </a:r>
            <a:endParaRPr lang="en-US" sz="3200" b="1" dirty="0"/>
          </a:p>
        </p:txBody>
      </p:sp>
      <p:sp>
        <p:nvSpPr>
          <p:cNvPr id="38918" name="Text Box 9"/>
          <p:cNvSpPr txBox="1">
            <a:spLocks noChangeArrowheads="1"/>
          </p:cNvSpPr>
          <p:nvPr/>
        </p:nvSpPr>
        <p:spPr bwMode="auto">
          <a:xfrm>
            <a:off x="838200" y="1676400"/>
            <a:ext cx="7772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sz="2800" dirty="0" smtClean="0"/>
              <a:t>This study was done using grant money from Centre for Learning at the University of Windsor.</a:t>
            </a:r>
          </a:p>
        </p:txBody>
      </p:sp>
    </p:spTree>
    <p:extLst>
      <p:ext uri="{BB962C8B-B14F-4D97-AF65-F5344CB8AC3E}">
        <p14:creationId xmlns:p14="http://schemas.microsoft.com/office/powerpoint/2010/main" val="710806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5" name="Rectangle 7"/>
          <p:cNvSpPr>
            <a:spLocks noChangeArrowheads="1"/>
          </p:cNvSpPr>
          <p:nvPr/>
        </p:nvSpPr>
        <p:spPr bwMode="auto">
          <a:xfrm>
            <a:off x="0" y="-18256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sz="1800"/>
          </a:p>
        </p:txBody>
      </p:sp>
      <p:sp>
        <p:nvSpPr>
          <p:cNvPr id="38916" name="Text Box 6"/>
          <p:cNvSpPr txBox="1">
            <a:spLocks noChangeArrowheads="1"/>
          </p:cNvSpPr>
          <p:nvPr/>
        </p:nvSpPr>
        <p:spPr bwMode="auto">
          <a:xfrm>
            <a:off x="304800" y="152400"/>
            <a:ext cx="8610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sz="3200" b="1" dirty="0" smtClean="0"/>
              <a:t>References</a:t>
            </a:r>
            <a:endParaRPr lang="en-US" sz="3200" b="1" dirty="0"/>
          </a:p>
        </p:txBody>
      </p:sp>
      <p:sp>
        <p:nvSpPr>
          <p:cNvPr id="38918" name="Text Box 9"/>
          <p:cNvSpPr txBox="1">
            <a:spLocks noChangeArrowheads="1"/>
          </p:cNvSpPr>
          <p:nvPr/>
        </p:nvSpPr>
        <p:spPr bwMode="auto">
          <a:xfrm>
            <a:off x="755576" y="731838"/>
            <a:ext cx="785502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r>
              <a:rPr lang="en-CA" sz="2000" dirty="0" err="1"/>
              <a:t>Bisgaard</a:t>
            </a:r>
            <a:r>
              <a:rPr lang="en-CA" sz="2000" dirty="0"/>
              <a:t>, S., Teaching statistics to engineers, The American Statistician, Vol. 49, No. 1, February, </a:t>
            </a:r>
            <a:r>
              <a:rPr lang="en-CA" sz="2000" dirty="0" smtClean="0"/>
              <a:t>1991.</a:t>
            </a:r>
          </a:p>
          <a:p>
            <a:endParaRPr lang="en-CA" sz="2000" dirty="0" smtClean="0"/>
          </a:p>
          <a:p>
            <a:r>
              <a:rPr lang="en-CA" sz="2000" dirty="0" err="1"/>
              <a:t>Kvam</a:t>
            </a:r>
            <a:r>
              <a:rPr lang="en-CA" sz="2000" dirty="0"/>
              <a:t>, P.H., The effect of active learning methods on student retention in engineering statistics, The American Statistician, Vol. 54, No. 2, pp. 136-140, May 2000</a:t>
            </a:r>
            <a:r>
              <a:rPr lang="en-CA" sz="2000" dirty="0" smtClean="0"/>
              <a:t>.</a:t>
            </a:r>
          </a:p>
          <a:p>
            <a:endParaRPr lang="en-CA" sz="2000" dirty="0"/>
          </a:p>
          <a:p>
            <a:r>
              <a:rPr lang="en-CA" sz="2000" dirty="0" err="1" smtClean="0"/>
              <a:t>Strasser</a:t>
            </a:r>
            <a:r>
              <a:rPr lang="en-CA" sz="2000" dirty="0"/>
              <a:t>, S.E., and C. </a:t>
            </a:r>
            <a:r>
              <a:rPr lang="en-CA" sz="2000" dirty="0" err="1"/>
              <a:t>Ozgur</a:t>
            </a:r>
            <a:r>
              <a:rPr lang="en-CA" sz="2000" dirty="0"/>
              <a:t>, Undergraduate business statistics: a survey of topics and teaching methods, Interfaces, Vol. 25, No. 3, pp. 95-103, May-June, 1995</a:t>
            </a:r>
            <a:r>
              <a:rPr lang="en-CA" sz="2000" dirty="0" smtClean="0"/>
              <a:t>.</a:t>
            </a:r>
          </a:p>
          <a:p>
            <a:r>
              <a:rPr lang="en-CA" sz="2000" dirty="0" smtClean="0"/>
              <a:t> </a:t>
            </a:r>
          </a:p>
          <a:p>
            <a:r>
              <a:rPr lang="en-CA" sz="2000" dirty="0"/>
              <a:t>Tanner, M.A., The use of investigations in the introductory statistics course, The American Statistician, Vol. 39, No. 4, Part 1, pp. 306-310, November 1985</a:t>
            </a:r>
            <a:r>
              <a:rPr lang="en-CA" sz="2000" dirty="0" smtClean="0"/>
              <a:t>.</a:t>
            </a:r>
            <a:endParaRPr lang="en-CA" sz="2000" dirty="0"/>
          </a:p>
        </p:txBody>
      </p:sp>
    </p:spTree>
    <p:extLst>
      <p:ext uri="{BB962C8B-B14F-4D97-AF65-F5344CB8AC3E}">
        <p14:creationId xmlns:p14="http://schemas.microsoft.com/office/powerpoint/2010/main" val="1810117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CA" b="1" dirty="0" smtClean="0"/>
              <a:t>Learning Outcomes </a:t>
            </a:r>
            <a:r>
              <a:rPr lang="en-CA" b="1" dirty="0"/>
              <a:t>(LO</a:t>
            </a:r>
            <a:r>
              <a:rPr lang="en-CA" b="1" dirty="0" smtClean="0"/>
              <a:t>) </a:t>
            </a:r>
            <a:endParaRPr lang="en-CA" dirty="0" smtClean="0"/>
          </a:p>
        </p:txBody>
      </p:sp>
      <p:sp>
        <p:nvSpPr>
          <p:cNvPr id="3" name="Content Placeholder 2"/>
          <p:cNvSpPr>
            <a:spLocks noGrp="1"/>
          </p:cNvSpPr>
          <p:nvPr>
            <p:ph idx="1"/>
          </p:nvPr>
        </p:nvSpPr>
        <p:spPr>
          <a:xfrm>
            <a:off x="457200" y="1340768"/>
            <a:ext cx="8229600" cy="4785395"/>
          </a:xfrm>
        </p:spPr>
        <p:txBody>
          <a:bodyPr>
            <a:normAutofit/>
          </a:bodyPr>
          <a:lstStyle/>
          <a:p>
            <a:r>
              <a:rPr lang="en-CA" sz="2800" dirty="0"/>
              <a:t>LO1. How simple methods can be used to involve students in classes to generate data for statistical </a:t>
            </a:r>
            <a:r>
              <a:rPr lang="en-CA" sz="2800" dirty="0" smtClean="0"/>
              <a:t>analysis </a:t>
            </a:r>
            <a:endParaRPr lang="en-CA" sz="2800" dirty="0"/>
          </a:p>
          <a:p>
            <a:r>
              <a:rPr lang="en-CA" sz="2800" dirty="0"/>
              <a:t>LO2. How to uncover issues related to student learning </a:t>
            </a:r>
            <a:r>
              <a:rPr lang="en-CA" sz="2800" dirty="0" smtClean="0"/>
              <a:t>dilemma. Sometimes students think that they would learn better if something was done differently but in reality that might be wrong. But going through the process of identifying the real issue might uncover something important that needs attention. </a:t>
            </a:r>
          </a:p>
          <a:p>
            <a:pPr marL="0" indent="0">
              <a:buNone/>
            </a:pPr>
            <a:endParaRPr lang="en-CA" sz="2800" dirty="0"/>
          </a:p>
        </p:txBody>
      </p:sp>
    </p:spTree>
    <p:extLst>
      <p:ext uri="{BB962C8B-B14F-4D97-AF65-F5344CB8AC3E}">
        <p14:creationId xmlns:p14="http://schemas.microsoft.com/office/powerpoint/2010/main" val="249347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Introduction</a:t>
            </a:r>
            <a:endParaRPr lang="en-CA" b="1" dirty="0"/>
          </a:p>
        </p:txBody>
      </p:sp>
      <p:sp>
        <p:nvSpPr>
          <p:cNvPr id="3" name="Content Placeholder 2"/>
          <p:cNvSpPr>
            <a:spLocks noGrp="1"/>
          </p:cNvSpPr>
          <p:nvPr>
            <p:ph idx="1"/>
          </p:nvPr>
        </p:nvSpPr>
        <p:spPr>
          <a:xfrm>
            <a:off x="179512" y="1124744"/>
            <a:ext cx="8712968" cy="5472608"/>
          </a:xfrm>
        </p:spPr>
        <p:txBody>
          <a:bodyPr/>
          <a:lstStyle/>
          <a:p>
            <a:r>
              <a:rPr lang="en-CA" dirty="0" smtClean="0"/>
              <a:t>A survey was done to learn student </a:t>
            </a:r>
            <a:r>
              <a:rPr lang="en-CA" dirty="0"/>
              <a:t>e</a:t>
            </a:r>
            <a:r>
              <a:rPr lang="en-CA" dirty="0" smtClean="0"/>
              <a:t>xperience in statistical problem solving</a:t>
            </a:r>
          </a:p>
          <a:p>
            <a:r>
              <a:rPr lang="en-CA" dirty="0" smtClean="0"/>
              <a:t>Some of the statistical techniques are shown using </a:t>
            </a:r>
            <a:r>
              <a:rPr lang="en-CA" i="1" dirty="0" smtClean="0"/>
              <a:t>data provided in textbook</a:t>
            </a:r>
          </a:p>
          <a:p>
            <a:r>
              <a:rPr lang="en-CA" dirty="0" smtClean="0"/>
              <a:t>Other few concepts are shown using </a:t>
            </a:r>
            <a:r>
              <a:rPr lang="en-CA" i="1" dirty="0" smtClean="0"/>
              <a:t>data gathered from students</a:t>
            </a:r>
          </a:p>
          <a:p>
            <a:r>
              <a:rPr lang="en-CA" dirty="0" smtClean="0"/>
              <a:t>Students were asked to answer a few questions to identify relationship between learning the statistical concepts and the data used</a:t>
            </a:r>
            <a:endParaRPr lang="en-CA" dirty="0"/>
          </a:p>
        </p:txBody>
      </p:sp>
    </p:spTree>
    <p:extLst>
      <p:ext uri="{BB962C8B-B14F-4D97-AF65-F5344CB8AC3E}">
        <p14:creationId xmlns:p14="http://schemas.microsoft.com/office/powerpoint/2010/main" val="98980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CA" b="1" dirty="0" smtClean="0"/>
              <a:t>Related Literature</a:t>
            </a:r>
          </a:p>
        </p:txBody>
      </p:sp>
      <p:sp>
        <p:nvSpPr>
          <p:cNvPr id="3" name="Content Placeholder 2"/>
          <p:cNvSpPr>
            <a:spLocks noGrp="1"/>
          </p:cNvSpPr>
          <p:nvPr>
            <p:ph idx="1"/>
          </p:nvPr>
        </p:nvSpPr>
        <p:spPr/>
        <p:txBody>
          <a:bodyPr>
            <a:normAutofit/>
          </a:bodyPr>
          <a:lstStyle/>
          <a:p>
            <a:r>
              <a:rPr lang="en-CA" dirty="0" err="1" smtClean="0"/>
              <a:t>Strasser</a:t>
            </a:r>
            <a:r>
              <a:rPr lang="en-CA" dirty="0" smtClean="0"/>
              <a:t> </a:t>
            </a:r>
            <a:r>
              <a:rPr lang="en-CA" dirty="0"/>
              <a:t>and </a:t>
            </a:r>
            <a:r>
              <a:rPr lang="en-CA" dirty="0" err="1"/>
              <a:t>Ozgur</a:t>
            </a:r>
            <a:r>
              <a:rPr lang="en-CA" dirty="0"/>
              <a:t> (1995) reports that statistics instructors believe that a greater use of more </a:t>
            </a:r>
            <a:r>
              <a:rPr lang="en-CA" i="1" dirty="0"/>
              <a:t>relevant data </a:t>
            </a:r>
            <a:r>
              <a:rPr lang="en-CA" dirty="0"/>
              <a:t>in teaching statistics can improve the teaching and learning in statistics courses. </a:t>
            </a:r>
            <a:endParaRPr lang="en-CA" dirty="0" smtClean="0"/>
          </a:p>
        </p:txBody>
      </p:sp>
    </p:spTree>
    <p:extLst>
      <p:ext uri="{BB962C8B-B14F-4D97-AF65-F5344CB8AC3E}">
        <p14:creationId xmlns:p14="http://schemas.microsoft.com/office/powerpoint/2010/main" val="303595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CA" b="1" dirty="0" smtClean="0"/>
              <a:t>Related Literature</a:t>
            </a:r>
          </a:p>
        </p:txBody>
      </p:sp>
      <p:sp>
        <p:nvSpPr>
          <p:cNvPr id="3" name="Content Placeholder 2"/>
          <p:cNvSpPr>
            <a:spLocks noGrp="1"/>
          </p:cNvSpPr>
          <p:nvPr>
            <p:ph idx="1"/>
          </p:nvPr>
        </p:nvSpPr>
        <p:spPr/>
        <p:txBody>
          <a:bodyPr>
            <a:normAutofit/>
          </a:bodyPr>
          <a:lstStyle/>
          <a:p>
            <a:r>
              <a:rPr lang="en-CA" dirty="0" smtClean="0"/>
              <a:t>Tanner </a:t>
            </a:r>
            <a:r>
              <a:rPr lang="en-CA" dirty="0"/>
              <a:t>(1985) and </a:t>
            </a:r>
            <a:r>
              <a:rPr lang="en-CA" dirty="0" err="1"/>
              <a:t>Ledolter</a:t>
            </a:r>
            <a:r>
              <a:rPr lang="en-CA" dirty="0"/>
              <a:t> (1995) strongly believe that student involvement in data generation and/or collection process in statistics classes will make students more involved in the learning process. As a result, it ensures </a:t>
            </a:r>
            <a:r>
              <a:rPr lang="en-CA" i="1" dirty="0"/>
              <a:t>a deep learning.</a:t>
            </a:r>
          </a:p>
        </p:txBody>
      </p:sp>
    </p:spTree>
    <p:extLst>
      <p:ext uri="{BB962C8B-B14F-4D97-AF65-F5344CB8AC3E}">
        <p14:creationId xmlns:p14="http://schemas.microsoft.com/office/powerpoint/2010/main" val="273343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marL="0" indent="0"/>
            <a:r>
              <a:rPr lang="en-CA" b="1" dirty="0" smtClean="0"/>
              <a:t>Related Literature</a:t>
            </a:r>
          </a:p>
        </p:txBody>
      </p:sp>
      <p:sp>
        <p:nvSpPr>
          <p:cNvPr id="3" name="Content Placeholder 2"/>
          <p:cNvSpPr>
            <a:spLocks noGrp="1"/>
          </p:cNvSpPr>
          <p:nvPr>
            <p:ph idx="1"/>
          </p:nvPr>
        </p:nvSpPr>
        <p:spPr>
          <a:xfrm>
            <a:off x="457200" y="1124744"/>
            <a:ext cx="8229600" cy="5001419"/>
          </a:xfrm>
        </p:spPr>
        <p:txBody>
          <a:bodyPr>
            <a:normAutofit/>
          </a:bodyPr>
          <a:lstStyle/>
          <a:p>
            <a:r>
              <a:rPr lang="en-CA" sz="2800" dirty="0" err="1"/>
              <a:t>Bisgaard</a:t>
            </a:r>
            <a:r>
              <a:rPr lang="en-CA" sz="2800" dirty="0"/>
              <a:t> (1991) says that the best way to learn it (statistics) is by participating in all phases in details of real experimentation and through </a:t>
            </a:r>
            <a:r>
              <a:rPr lang="en-CA" sz="2800" dirty="0" smtClean="0"/>
              <a:t>data </a:t>
            </a:r>
            <a:r>
              <a:rPr lang="en-CA" sz="2800" dirty="0"/>
              <a:t>analysis of real data sets (not simulated</a:t>
            </a:r>
            <a:r>
              <a:rPr lang="en-CA" sz="2800" dirty="0" smtClean="0"/>
              <a:t>).</a:t>
            </a:r>
          </a:p>
          <a:p>
            <a:pPr marL="0" indent="0">
              <a:buNone/>
            </a:pPr>
            <a:endParaRPr lang="en-CA" sz="2800" dirty="0" smtClean="0"/>
          </a:p>
          <a:p>
            <a:endParaRPr lang="en-CA" sz="2800" dirty="0"/>
          </a:p>
        </p:txBody>
      </p:sp>
    </p:spTree>
    <p:extLst>
      <p:ext uri="{BB962C8B-B14F-4D97-AF65-F5344CB8AC3E}">
        <p14:creationId xmlns:p14="http://schemas.microsoft.com/office/powerpoint/2010/main" val="419334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marL="0" indent="0"/>
            <a:r>
              <a:rPr lang="en-CA" b="1" dirty="0" smtClean="0"/>
              <a:t>Related Literature</a:t>
            </a:r>
          </a:p>
        </p:txBody>
      </p:sp>
      <p:sp>
        <p:nvSpPr>
          <p:cNvPr id="3" name="Content Placeholder 2"/>
          <p:cNvSpPr>
            <a:spLocks noGrp="1"/>
          </p:cNvSpPr>
          <p:nvPr>
            <p:ph idx="1"/>
          </p:nvPr>
        </p:nvSpPr>
        <p:spPr>
          <a:xfrm>
            <a:off x="457200" y="1124744"/>
            <a:ext cx="8229600" cy="5001419"/>
          </a:xfrm>
        </p:spPr>
        <p:txBody>
          <a:bodyPr>
            <a:normAutofit/>
          </a:bodyPr>
          <a:lstStyle/>
          <a:p>
            <a:pPr marL="0" indent="0">
              <a:buNone/>
            </a:pPr>
            <a:endParaRPr lang="en-CA" sz="2800" dirty="0" smtClean="0"/>
          </a:p>
          <a:p>
            <a:r>
              <a:rPr lang="en-CA" sz="2800" dirty="0" smtClean="0"/>
              <a:t> </a:t>
            </a:r>
            <a:r>
              <a:rPr lang="en-CA" sz="2800" dirty="0" err="1"/>
              <a:t>Kvam</a:t>
            </a:r>
            <a:r>
              <a:rPr lang="en-CA" sz="2800" dirty="0"/>
              <a:t> (2000) suggests that long-term memory might be more easily recollected using a learning method for which the student is familiarized with the material through understanding real examples, rather than studying only the mathematical concepts and artificial problems practiced for homework. </a:t>
            </a:r>
          </a:p>
        </p:txBody>
      </p:sp>
    </p:spTree>
    <p:extLst>
      <p:ext uri="{BB962C8B-B14F-4D97-AF65-F5344CB8AC3E}">
        <p14:creationId xmlns:p14="http://schemas.microsoft.com/office/powerpoint/2010/main" val="119359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CA" b="1" dirty="0" smtClean="0"/>
              <a:t>What Students Learn in Introductory Statistics Classes</a:t>
            </a:r>
            <a:endParaRPr lang="en-CA" dirty="0" smtClean="0"/>
          </a:p>
        </p:txBody>
      </p:sp>
      <p:sp>
        <p:nvSpPr>
          <p:cNvPr id="3" name="Content Placeholder 2"/>
          <p:cNvSpPr>
            <a:spLocks noGrp="1"/>
          </p:cNvSpPr>
          <p:nvPr>
            <p:ph idx="1"/>
          </p:nvPr>
        </p:nvSpPr>
        <p:spPr>
          <a:xfrm>
            <a:off x="457200" y="1340768"/>
            <a:ext cx="8229600" cy="4785395"/>
          </a:xfrm>
        </p:spPr>
        <p:txBody>
          <a:bodyPr>
            <a:normAutofit/>
          </a:bodyPr>
          <a:lstStyle/>
          <a:p>
            <a:pPr>
              <a:defRPr/>
            </a:pPr>
            <a:r>
              <a:rPr lang="en-US" dirty="0"/>
              <a:t>T</a:t>
            </a:r>
            <a:r>
              <a:rPr lang="en-US" dirty="0" smtClean="0"/>
              <a:t>ools </a:t>
            </a:r>
            <a:r>
              <a:rPr lang="en-US" dirty="0"/>
              <a:t>and methods </a:t>
            </a:r>
            <a:r>
              <a:rPr lang="en-US" dirty="0" smtClean="0"/>
              <a:t>to</a:t>
            </a:r>
            <a:r>
              <a:rPr lang="en-US" dirty="0"/>
              <a:t>:</a:t>
            </a:r>
          </a:p>
          <a:p>
            <a:pPr marL="1085850" lvl="1" indent="-342900">
              <a:buFont typeface="Arial" pitchFamily="34" charset="0"/>
              <a:buChar char="•"/>
              <a:defRPr/>
            </a:pPr>
            <a:r>
              <a:rPr lang="en-US" dirty="0" smtClean="0"/>
              <a:t>Collect </a:t>
            </a:r>
            <a:r>
              <a:rPr lang="en-US" dirty="0"/>
              <a:t>data</a:t>
            </a:r>
          </a:p>
          <a:p>
            <a:pPr marL="1085850" lvl="1" indent="-342900">
              <a:buFont typeface="Arial" pitchFamily="34" charset="0"/>
              <a:buChar char="•"/>
              <a:defRPr/>
            </a:pPr>
            <a:r>
              <a:rPr lang="en-US" dirty="0"/>
              <a:t>Analyze small and large amounts of data</a:t>
            </a:r>
          </a:p>
          <a:p>
            <a:pPr marL="1085850" lvl="1" indent="-342900">
              <a:buFont typeface="Arial" pitchFamily="34" charset="0"/>
              <a:buChar char="•"/>
              <a:defRPr/>
            </a:pPr>
            <a:r>
              <a:rPr lang="en-US" dirty="0"/>
              <a:t>Analyze data real time </a:t>
            </a:r>
          </a:p>
          <a:p>
            <a:pPr marL="1085850" lvl="1" indent="-342900">
              <a:buFont typeface="Arial" pitchFamily="34" charset="0"/>
              <a:buChar char="•"/>
              <a:defRPr/>
            </a:pPr>
            <a:r>
              <a:rPr lang="en-US" dirty="0"/>
              <a:t>Interpret the results and help organizations in their decision </a:t>
            </a:r>
            <a:r>
              <a:rPr lang="en-US" dirty="0" smtClean="0"/>
              <a:t>making</a:t>
            </a:r>
          </a:p>
          <a:p>
            <a:pPr marL="685800">
              <a:defRPr/>
            </a:pPr>
            <a:r>
              <a:rPr lang="en-US" dirty="0" smtClean="0"/>
              <a:t>The </a:t>
            </a:r>
            <a:r>
              <a:rPr lang="en-US" dirty="0"/>
              <a:t>limitations </a:t>
            </a:r>
            <a:r>
              <a:rPr lang="en-US" dirty="0" smtClean="0"/>
              <a:t>of </a:t>
            </a:r>
            <a:r>
              <a:rPr lang="en-US" dirty="0"/>
              <a:t>the data </a:t>
            </a:r>
            <a:r>
              <a:rPr lang="en-US" dirty="0" smtClean="0"/>
              <a:t>to analyze </a:t>
            </a:r>
            <a:r>
              <a:rPr lang="en-US" dirty="0"/>
              <a:t>and the methods </a:t>
            </a:r>
            <a:r>
              <a:rPr lang="en-US" dirty="0" smtClean="0"/>
              <a:t>to use to get meaningful results</a:t>
            </a:r>
            <a:endParaRPr lang="en-US" dirty="0"/>
          </a:p>
          <a:p>
            <a:pPr marL="0" indent="0">
              <a:buNone/>
            </a:pPr>
            <a:endParaRPr lang="en-CA" sz="2800" dirty="0"/>
          </a:p>
        </p:txBody>
      </p:sp>
    </p:spTree>
    <p:extLst>
      <p:ext uri="{BB962C8B-B14F-4D97-AF65-F5344CB8AC3E}">
        <p14:creationId xmlns:p14="http://schemas.microsoft.com/office/powerpoint/2010/main" val="263063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1084</Words>
  <Application>Microsoft Office PowerPoint</Application>
  <PresentationFormat>On-screen Show (4:3)</PresentationFormat>
  <Paragraphs>115</Paragraphs>
  <Slides>26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Theme</vt:lpstr>
      <vt:lpstr>Student Engagement in Statistics Classes </vt:lpstr>
      <vt:lpstr>Agenda</vt:lpstr>
      <vt:lpstr>Learning Outcomes (LO) </vt:lpstr>
      <vt:lpstr>Introduction</vt:lpstr>
      <vt:lpstr>Related Literature</vt:lpstr>
      <vt:lpstr>Related Literature</vt:lpstr>
      <vt:lpstr>Related Literature</vt:lpstr>
      <vt:lpstr>Related Literature</vt:lpstr>
      <vt:lpstr>What Students Learn in Introductory Statistics Classes</vt:lpstr>
      <vt:lpstr>PowerPoint Presentation</vt:lpstr>
      <vt:lpstr>Let Us Generate Some Data</vt:lpstr>
      <vt:lpstr>Two Simple Statistical Concepts</vt:lpstr>
      <vt:lpstr>How to Make Scatter Plot Using Data Given in the Textbook (Correlation of Two Variables)</vt:lpstr>
      <vt:lpstr>How to Make Scatter Plot Using Data Given in the Textbook (Correlation of Two Variables)</vt:lpstr>
      <vt:lpstr>How to Make Scatter Plot Using Data Given in the Textbook (Correlation of Two Variables)</vt:lpstr>
      <vt:lpstr>How to Make Scatter Plot Using Data Given in the Textbook (Correlation of Two Variables)</vt:lpstr>
      <vt:lpstr>How to Make Scatter Plot Using Data Given in the Textbook (Correlation of Two Variables)</vt:lpstr>
      <vt:lpstr>How to Make Scatter Plot Using Data Given in the Textbook (Correlation of Two Variables)</vt:lpstr>
      <vt:lpstr>Understanding Correlation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Fouzia Baki</dc:creator>
  <cp:lastModifiedBy>Christina Moore</cp:lastModifiedBy>
  <cp:revision>23</cp:revision>
  <dcterms:created xsi:type="dcterms:W3CDTF">2014-05-14T17:38:59Z</dcterms:created>
  <dcterms:modified xsi:type="dcterms:W3CDTF">2014-05-22T00:42:02Z</dcterms:modified>
</cp:coreProperties>
</file>