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3" r:id="rId3"/>
    <p:sldId id="258" r:id="rId4"/>
    <p:sldId id="259" r:id="rId5"/>
    <p:sldId id="260" r:id="rId6"/>
    <p:sldId id="261" r:id="rId7"/>
    <p:sldId id="266" r:id="rId8"/>
    <p:sldId id="267" r:id="rId9"/>
    <p:sldId id="268" r:id="rId10"/>
    <p:sldId id="269" r:id="rId11"/>
    <p:sldId id="270" r:id="rId12"/>
    <p:sldId id="265" r:id="rId13"/>
    <p:sldId id="272" r:id="rId14"/>
    <p:sldId id="273" r:id="rId15"/>
    <p:sldId id="275" r:id="rId16"/>
    <p:sldId id="262" r:id="rId17"/>
    <p:sldId id="276"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4660"/>
  </p:normalViewPr>
  <p:slideViewPr>
    <p:cSldViewPr snapToGrid="0">
      <p:cViewPr>
        <p:scale>
          <a:sx n="53" d="100"/>
          <a:sy n="53" d="100"/>
        </p:scale>
        <p:origin x="1884" y="13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AB2D7-CA90-4AD1-95A9-ACDF8644E2A5}"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404296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B2D7-CA90-4AD1-95A9-ACDF8644E2A5}"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1758702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B2D7-CA90-4AD1-95A9-ACDF8644E2A5}"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272910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AB2D7-CA90-4AD1-95A9-ACDF8644E2A5}"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368277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AB2D7-CA90-4AD1-95A9-ACDF8644E2A5}"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347330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AB2D7-CA90-4AD1-95A9-ACDF8644E2A5}"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117314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AB2D7-CA90-4AD1-95A9-ACDF8644E2A5}" type="datetimeFigureOut">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321343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AB2D7-CA90-4AD1-95A9-ACDF8644E2A5}" type="datetimeFigureOut">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33138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AB2D7-CA90-4AD1-95A9-ACDF8644E2A5}" type="datetimeFigureOut">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19395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AB2D7-CA90-4AD1-95A9-ACDF8644E2A5}"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26575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AB2D7-CA90-4AD1-95A9-ACDF8644E2A5}"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A882DA-B689-4079-9841-004706D8B3AF}" type="slidenum">
              <a:rPr lang="en-US" smtClean="0"/>
              <a:t>‹#›</a:t>
            </a:fld>
            <a:endParaRPr lang="en-US"/>
          </a:p>
        </p:txBody>
      </p:sp>
    </p:spTree>
    <p:extLst>
      <p:ext uri="{BB962C8B-B14F-4D97-AF65-F5344CB8AC3E}">
        <p14:creationId xmlns:p14="http://schemas.microsoft.com/office/powerpoint/2010/main" val="40814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AB2D7-CA90-4AD1-95A9-ACDF8644E2A5}" type="datetimeFigureOut">
              <a:rPr lang="en-US" smtClean="0"/>
              <a:t>10/26/2017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882DA-B689-4079-9841-004706D8B3AF}" type="slidenum">
              <a:rPr lang="en-US" smtClean="0"/>
              <a:t>‹#›</a:t>
            </a:fld>
            <a:endParaRPr lang="en-US"/>
          </a:p>
        </p:txBody>
      </p:sp>
    </p:spTree>
    <p:extLst>
      <p:ext uri="{BB962C8B-B14F-4D97-AF65-F5344CB8AC3E}">
        <p14:creationId xmlns:p14="http://schemas.microsoft.com/office/powerpoint/2010/main" val="281503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hyperlink" Target="http://members.educause.edu/malcolm-brow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374" t="11790" r="27310" b="4702"/>
          <a:stretch/>
        </p:blipFill>
        <p:spPr>
          <a:xfrm>
            <a:off x="346510" y="203406"/>
            <a:ext cx="5813658" cy="6551376"/>
          </a:xfrm>
          <a:prstGeom prst="rect">
            <a:avLst/>
          </a:prstGeom>
        </p:spPr>
      </p:pic>
      <p:sp>
        <p:nvSpPr>
          <p:cNvPr id="5" name="TextBox 4"/>
          <p:cNvSpPr txBox="1"/>
          <p:nvPr/>
        </p:nvSpPr>
        <p:spPr>
          <a:xfrm>
            <a:off x="6641431" y="385010"/>
            <a:ext cx="4899260" cy="5940088"/>
          </a:xfrm>
          <a:prstGeom prst="rect">
            <a:avLst/>
          </a:prstGeom>
          <a:noFill/>
        </p:spPr>
        <p:txBody>
          <a:bodyPr wrap="square" rtlCol="0">
            <a:spAutoFit/>
          </a:bodyPr>
          <a:lstStyle/>
          <a:p>
            <a:pPr algn="ctr"/>
            <a:r>
              <a:rPr lang="en-US" sz="2000" b="1" u="sng" dirty="0" smtClean="0"/>
              <a:t>Overview of Classroom Resources</a:t>
            </a:r>
          </a:p>
          <a:p>
            <a:pPr algn="ctr"/>
            <a:endParaRPr lang="en-US" sz="2000" dirty="0"/>
          </a:p>
          <a:p>
            <a:pPr algn="ctr"/>
            <a:r>
              <a:rPr lang="en-US" sz="2000" dirty="0" smtClean="0"/>
              <a:t>George Preisinger</a:t>
            </a:r>
          </a:p>
          <a:p>
            <a:endParaRPr lang="en-US" sz="2000" dirty="0" smtClean="0"/>
          </a:p>
          <a:p>
            <a:pPr marL="285750" indent="-285750">
              <a:buFont typeface="Arial" panose="020B0604020202020204" pitchFamily="34" charset="0"/>
              <a:buChar char="•"/>
            </a:pPr>
            <a:r>
              <a:rPr lang="en-US" sz="2000" dirty="0" smtClean="0"/>
              <a:t>Classroom Overview – The OU Perspective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Recognize how furniture influences the learning environment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Learn how room attributes and amenities can make the learning environment comfortable, productive, and safe.</a:t>
            </a:r>
          </a:p>
          <a:p>
            <a:endParaRPr lang="en-US" sz="2000" dirty="0"/>
          </a:p>
          <a:p>
            <a:pPr algn="ctr"/>
            <a:r>
              <a:rPr lang="en-US" sz="2000" dirty="0" smtClean="0"/>
              <a:t>Adam Gordon</a:t>
            </a:r>
          </a:p>
          <a:p>
            <a:endParaRPr lang="en-US" sz="2000" dirty="0"/>
          </a:p>
          <a:p>
            <a:pPr marL="285750" indent="-285750">
              <a:buFont typeface="Arial" panose="020B0604020202020204" pitchFamily="34" charset="0"/>
              <a:buChar char="•"/>
            </a:pPr>
            <a:r>
              <a:rPr lang="en-US" sz="2000" dirty="0" smtClean="0"/>
              <a:t>Identify the technology available and how you can us 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Explore BYOD options for student learning</a:t>
            </a:r>
            <a:endParaRPr lang="en-US" sz="2000" dirty="0"/>
          </a:p>
        </p:txBody>
      </p:sp>
    </p:spTree>
    <p:extLst>
      <p:ext uri="{BB962C8B-B14F-4D97-AF65-F5344CB8AC3E}">
        <p14:creationId xmlns:p14="http://schemas.microsoft.com/office/powerpoint/2010/main" val="2400483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rouette-table-slide3"/>
          <p:cNvPicPr>
            <a:picLocks noChangeAspect="1" noChangeArrowheads="1"/>
          </p:cNvPicPr>
          <p:nvPr/>
        </p:nvPicPr>
        <p:blipFill rotWithShape="1">
          <a:blip r:embed="rId2">
            <a:extLst>
              <a:ext uri="{28A0092B-C50C-407E-A947-70E740481C1C}">
                <a14:useLocalDpi xmlns:a14="http://schemas.microsoft.com/office/drawing/2010/main" val="0"/>
              </a:ext>
            </a:extLst>
          </a:blip>
          <a:srcRect r="51235"/>
          <a:stretch/>
        </p:blipFill>
        <p:spPr bwMode="auto">
          <a:xfrm>
            <a:off x="22485" y="0"/>
            <a:ext cx="6835515" cy="4818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7611" t="37260" r="20000" b="22872"/>
          <a:stretch/>
        </p:blipFill>
        <p:spPr>
          <a:xfrm>
            <a:off x="5356485" y="4127898"/>
            <a:ext cx="6835515" cy="2730102"/>
          </a:xfrm>
          <a:prstGeom prst="rect">
            <a:avLst/>
          </a:prstGeom>
        </p:spPr>
      </p:pic>
      <p:pic>
        <p:nvPicPr>
          <p:cNvPr id="6" name="Picture 5"/>
          <p:cNvPicPr>
            <a:picLocks noChangeAspect="1"/>
          </p:cNvPicPr>
          <p:nvPr/>
        </p:nvPicPr>
        <p:blipFill rotWithShape="1">
          <a:blip r:embed="rId3"/>
          <a:srcRect l="11363" t="13994" r="72493" b="66743"/>
          <a:stretch/>
        </p:blipFill>
        <p:spPr>
          <a:xfrm>
            <a:off x="632893" y="5071354"/>
            <a:ext cx="2056592" cy="1533730"/>
          </a:xfrm>
          <a:prstGeom prst="rect">
            <a:avLst/>
          </a:prstGeom>
        </p:spPr>
      </p:pic>
      <p:sp>
        <p:nvSpPr>
          <p:cNvPr id="8" name="TextBox 7"/>
          <p:cNvSpPr txBox="1"/>
          <p:nvPr/>
        </p:nvSpPr>
        <p:spPr>
          <a:xfrm>
            <a:off x="6858000" y="803574"/>
            <a:ext cx="5223112" cy="2308324"/>
          </a:xfrm>
          <a:prstGeom prst="rect">
            <a:avLst/>
          </a:prstGeom>
          <a:solidFill>
            <a:schemeClr val="bg1"/>
          </a:solidFill>
        </p:spPr>
        <p:txBody>
          <a:bodyPr wrap="square" rtlCol="0">
            <a:spAutoFit/>
          </a:bodyPr>
          <a:lstStyle/>
          <a:p>
            <a:r>
              <a:rPr lang="en-US" dirty="0" smtClean="0"/>
              <a:t>Student furniture standard (table &amp; chair)</a:t>
            </a:r>
          </a:p>
          <a:p>
            <a:endParaRPr lang="en-US" dirty="0" smtClean="0"/>
          </a:p>
          <a:p>
            <a:r>
              <a:rPr lang="en-US" dirty="0" smtClean="0"/>
              <a:t>5</a:t>
            </a:r>
            <a:r>
              <a:rPr lang="en-US" dirty="0" smtClean="0"/>
              <a:t>’ table for two chairs</a:t>
            </a:r>
          </a:p>
          <a:p>
            <a:r>
              <a:rPr lang="en-US" dirty="0" smtClean="0"/>
              <a:t>7.5’ table for three chairs</a:t>
            </a:r>
          </a:p>
          <a:p>
            <a:r>
              <a:rPr lang="en-US" dirty="0" smtClean="0"/>
              <a:t>2.5’ </a:t>
            </a:r>
            <a:r>
              <a:rPr lang="en-US" dirty="0" smtClean="0"/>
              <a:t>min </a:t>
            </a:r>
            <a:r>
              <a:rPr lang="en-US" dirty="0" smtClean="0"/>
              <a:t>table top space </a:t>
            </a:r>
            <a:r>
              <a:rPr lang="en-US" dirty="0" smtClean="0"/>
              <a:t>per </a:t>
            </a:r>
            <a:r>
              <a:rPr lang="en-US" dirty="0" smtClean="0"/>
              <a:t>chair</a:t>
            </a:r>
          </a:p>
          <a:p>
            <a:r>
              <a:rPr lang="en-US" dirty="0" smtClean="0"/>
              <a:t>Table depth = 20</a:t>
            </a:r>
            <a:r>
              <a:rPr lang="en-US" dirty="0" smtClean="0"/>
              <a:t>” – 24”</a:t>
            </a:r>
            <a:endParaRPr lang="en-US" dirty="0" smtClean="0"/>
          </a:p>
          <a:p>
            <a:r>
              <a:rPr lang="en-US" dirty="0" smtClean="0"/>
              <a:t>Casters on </a:t>
            </a:r>
            <a:r>
              <a:rPr lang="en-US" dirty="0" smtClean="0"/>
              <a:t>tables</a:t>
            </a:r>
          </a:p>
          <a:p>
            <a:r>
              <a:rPr lang="en-US" dirty="0" smtClean="0"/>
              <a:t>Tables with “nesting” desired for optimum flexibility</a:t>
            </a:r>
            <a:endParaRPr lang="en-US" dirty="0"/>
          </a:p>
        </p:txBody>
      </p:sp>
    </p:spTree>
    <p:extLst>
      <p:ext uri="{BB962C8B-B14F-4D97-AF65-F5344CB8AC3E}">
        <p14:creationId xmlns:p14="http://schemas.microsoft.com/office/powerpoint/2010/main" val="3812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embed.widencdn.net/img/ki/b5yxkajnkv/1500px@1x/batestechnicalcollege_class2_strive4lc_pirouette.jpg?q=80"/>
          <p:cNvPicPr>
            <a:picLocks noChangeAspect="1" noChangeArrowheads="1"/>
          </p:cNvPicPr>
          <p:nvPr/>
        </p:nvPicPr>
        <p:blipFill rotWithShape="1">
          <a:blip r:embed="rId2">
            <a:extLst>
              <a:ext uri="{28A0092B-C50C-407E-A947-70E740481C1C}">
                <a14:useLocalDpi xmlns:a14="http://schemas.microsoft.com/office/drawing/2010/main" val="0"/>
              </a:ext>
            </a:extLst>
          </a:blip>
          <a:srcRect l="17587" t="15446" r="17574"/>
          <a:stretch/>
        </p:blipFill>
        <p:spPr bwMode="auto">
          <a:xfrm>
            <a:off x="6158207" y="-51213"/>
            <a:ext cx="6033793" cy="6871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embed.widencdn.net/img/ki/7axwefe95j/1500px@1x/strive-task-stool_armless.jpg?q=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547"/>
            <a:ext cx="2695081" cy="44199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97916" y="5968388"/>
            <a:ext cx="3794500" cy="461665"/>
          </a:xfrm>
          <a:prstGeom prst="rect">
            <a:avLst/>
          </a:prstGeom>
          <a:noFill/>
        </p:spPr>
        <p:txBody>
          <a:bodyPr wrap="none" rtlCol="0">
            <a:spAutoFit/>
          </a:bodyPr>
          <a:lstStyle/>
          <a:p>
            <a:r>
              <a:rPr lang="en-US" sz="2400" dirty="0" smtClean="0"/>
              <a:t>Casters and upholstered seat</a:t>
            </a:r>
            <a:endParaRPr lang="en-US" sz="2400" dirty="0"/>
          </a:p>
        </p:txBody>
      </p:sp>
      <p:sp>
        <p:nvSpPr>
          <p:cNvPr id="8" name="TextBox 7"/>
          <p:cNvSpPr txBox="1"/>
          <p:nvPr/>
        </p:nvSpPr>
        <p:spPr>
          <a:xfrm>
            <a:off x="1924205" y="4548482"/>
            <a:ext cx="2341923" cy="1200329"/>
          </a:xfrm>
          <a:prstGeom prst="rect">
            <a:avLst/>
          </a:prstGeom>
          <a:noFill/>
        </p:spPr>
        <p:txBody>
          <a:bodyPr wrap="none" rtlCol="0">
            <a:spAutoFit/>
          </a:bodyPr>
          <a:lstStyle/>
          <a:p>
            <a:pPr algn="ctr"/>
            <a:r>
              <a:rPr lang="en-US" sz="2400" dirty="0" smtClean="0"/>
              <a:t>Strive Stack Chair</a:t>
            </a:r>
          </a:p>
          <a:p>
            <a:pPr algn="ctr"/>
            <a:r>
              <a:rPr lang="en-US" sz="2400" dirty="0" smtClean="0"/>
              <a:t>&amp;</a:t>
            </a:r>
            <a:endParaRPr lang="en-US" sz="2400" dirty="0"/>
          </a:p>
          <a:p>
            <a:pPr algn="ctr"/>
            <a:r>
              <a:rPr lang="en-US" sz="2400" dirty="0" smtClean="0"/>
              <a:t>Strive </a:t>
            </a:r>
            <a:r>
              <a:rPr lang="en-US" sz="2400" dirty="0"/>
              <a:t>Task Stool</a:t>
            </a:r>
          </a:p>
        </p:txBody>
      </p:sp>
      <p:pic>
        <p:nvPicPr>
          <p:cNvPr id="5" name="Picture 4"/>
          <p:cNvPicPr>
            <a:picLocks noChangeAspect="1"/>
          </p:cNvPicPr>
          <p:nvPr/>
        </p:nvPicPr>
        <p:blipFill rotWithShape="1">
          <a:blip r:embed="rId4"/>
          <a:srcRect l="10773" t="13878" r="69648" b="75980"/>
          <a:stretch/>
        </p:blipFill>
        <p:spPr>
          <a:xfrm>
            <a:off x="2621068" y="2224965"/>
            <a:ext cx="2591099" cy="838921"/>
          </a:xfrm>
          <a:prstGeom prst="rect">
            <a:avLst/>
          </a:prstGeom>
        </p:spPr>
      </p:pic>
      <p:pic>
        <p:nvPicPr>
          <p:cNvPr id="9" name="Picture 8" descr="https://embed.widencdn.net/img/ki/xw1ory9hry/1500px@1x/strive-task-stool_uphseatback_cantarm_front.jpg?q=8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60" t="2107" r="20939" b="15730"/>
          <a:stretch/>
        </p:blipFill>
        <p:spPr bwMode="auto">
          <a:xfrm>
            <a:off x="3535902" y="242946"/>
            <a:ext cx="2256545" cy="408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9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grayscl/>
          </a:blip>
          <a:srcRect l="45159" t="14794" r="33650" b="5080"/>
          <a:stretch/>
        </p:blipFill>
        <p:spPr>
          <a:xfrm rot="5400000">
            <a:off x="2770448" y="-1463988"/>
            <a:ext cx="2960225" cy="6995885"/>
          </a:xfrm>
          <a:prstGeom prst="rect">
            <a:avLst/>
          </a:prstGeom>
        </p:spPr>
      </p:pic>
      <p:sp>
        <p:nvSpPr>
          <p:cNvPr id="5" name="TextBox 4"/>
          <p:cNvSpPr txBox="1"/>
          <p:nvPr/>
        </p:nvSpPr>
        <p:spPr>
          <a:xfrm>
            <a:off x="737026" y="146749"/>
            <a:ext cx="8786636" cy="369332"/>
          </a:xfrm>
          <a:prstGeom prst="rect">
            <a:avLst/>
          </a:prstGeom>
          <a:noFill/>
        </p:spPr>
        <p:txBody>
          <a:bodyPr wrap="none" rtlCol="0">
            <a:spAutoFit/>
          </a:bodyPr>
          <a:lstStyle/>
          <a:p>
            <a:pPr algn="ctr"/>
            <a:r>
              <a:rPr lang="en-US" dirty="0"/>
              <a:t>Convert room 102 MSC from a 108 seat classroom to two 48 seat active learning classrooms</a:t>
            </a:r>
          </a:p>
        </p:txBody>
      </p:sp>
      <p:grpSp>
        <p:nvGrpSpPr>
          <p:cNvPr id="4" name="Group 3"/>
          <p:cNvGrpSpPr/>
          <p:nvPr/>
        </p:nvGrpSpPr>
        <p:grpSpPr>
          <a:xfrm>
            <a:off x="752618" y="3728339"/>
            <a:ext cx="7093403" cy="2920813"/>
            <a:chOff x="183243" y="2356338"/>
            <a:chExt cx="8842410" cy="3640992"/>
          </a:xfrm>
        </p:grpSpPr>
        <p:grpSp>
          <p:nvGrpSpPr>
            <p:cNvPr id="6" name="Group 5"/>
            <p:cNvGrpSpPr/>
            <p:nvPr/>
          </p:nvGrpSpPr>
          <p:grpSpPr>
            <a:xfrm>
              <a:off x="183243" y="2356338"/>
              <a:ext cx="8842410" cy="3640992"/>
              <a:chOff x="228600" y="2324100"/>
              <a:chExt cx="8728529" cy="3594100"/>
            </a:xfrm>
          </p:grpSpPr>
          <p:pic>
            <p:nvPicPr>
              <p:cNvPr id="193" name="Picture 192"/>
              <p:cNvPicPr>
                <a:picLocks noChangeAspect="1"/>
              </p:cNvPicPr>
              <p:nvPr/>
            </p:nvPicPr>
            <p:blipFill rotWithShape="1">
              <a:blip r:embed="rId3"/>
              <a:srcRect l="8810" t="34418" r="13571" b="14444"/>
              <a:stretch/>
            </p:blipFill>
            <p:spPr>
              <a:xfrm>
                <a:off x="228600" y="2324100"/>
                <a:ext cx="8728529" cy="3594100"/>
              </a:xfrm>
              <a:prstGeom prst="rect">
                <a:avLst/>
              </a:prstGeom>
            </p:spPr>
          </p:pic>
          <p:sp>
            <p:nvSpPr>
              <p:cNvPr id="194" name="Rectangle 193"/>
              <p:cNvSpPr/>
              <p:nvPr/>
            </p:nvSpPr>
            <p:spPr>
              <a:xfrm>
                <a:off x="4466492" y="2679700"/>
                <a:ext cx="63500" cy="2882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p:cNvGrpSpPr/>
              <p:nvPr/>
            </p:nvGrpSpPr>
            <p:grpSpPr>
              <a:xfrm>
                <a:off x="391795" y="2781300"/>
                <a:ext cx="675092" cy="1104900"/>
                <a:chOff x="391795" y="2781300"/>
                <a:chExt cx="675092" cy="1104900"/>
              </a:xfrm>
            </p:grpSpPr>
            <p:sp>
              <p:nvSpPr>
                <p:cNvPr id="200" name="Rectangle 199"/>
                <p:cNvSpPr/>
                <p:nvPr/>
              </p:nvSpPr>
              <p:spPr>
                <a:xfrm>
                  <a:off x="391795" y="2781300"/>
                  <a:ext cx="321310" cy="1104900"/>
                </a:xfrm>
                <a:prstGeom prst="rect">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 name="Picture 200"/>
                <p:cNvPicPr>
                  <a:picLocks noChangeAspect="1"/>
                </p:cNvPicPr>
                <p:nvPr/>
              </p:nvPicPr>
              <p:blipFill rotWithShape="1">
                <a:blip r:embed="rId3"/>
                <a:srcRect l="77814" t="34883" r="19006" b="59742"/>
                <a:stretch/>
              </p:blipFill>
              <p:spPr>
                <a:xfrm rot="5400000">
                  <a:off x="699176" y="3472023"/>
                  <a:ext cx="357586" cy="377837"/>
                </a:xfrm>
                <a:prstGeom prst="rect">
                  <a:avLst/>
                </a:prstGeom>
                <a:ln>
                  <a:noFill/>
                </a:ln>
              </p:spPr>
            </p:pic>
          </p:grpSp>
          <p:grpSp>
            <p:nvGrpSpPr>
              <p:cNvPr id="196" name="Group 195"/>
              <p:cNvGrpSpPr/>
              <p:nvPr/>
            </p:nvGrpSpPr>
            <p:grpSpPr>
              <a:xfrm flipH="1">
                <a:off x="8075208" y="2734835"/>
                <a:ext cx="675092" cy="1104900"/>
                <a:chOff x="391795" y="2781300"/>
                <a:chExt cx="675092" cy="1104900"/>
              </a:xfrm>
            </p:grpSpPr>
            <p:sp>
              <p:nvSpPr>
                <p:cNvPr id="198" name="Rectangle 197"/>
                <p:cNvSpPr/>
                <p:nvPr/>
              </p:nvSpPr>
              <p:spPr>
                <a:xfrm>
                  <a:off x="391795" y="2781300"/>
                  <a:ext cx="321310" cy="1104900"/>
                </a:xfrm>
                <a:prstGeom prst="rect">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198"/>
                <p:cNvPicPr>
                  <a:picLocks noChangeAspect="1"/>
                </p:cNvPicPr>
                <p:nvPr/>
              </p:nvPicPr>
              <p:blipFill rotWithShape="1">
                <a:blip r:embed="rId3"/>
                <a:srcRect l="77814" t="34883" r="19006" b="59742"/>
                <a:stretch/>
              </p:blipFill>
              <p:spPr>
                <a:xfrm rot="5400000">
                  <a:off x="699176" y="3472023"/>
                  <a:ext cx="357586" cy="377837"/>
                </a:xfrm>
                <a:prstGeom prst="rect">
                  <a:avLst/>
                </a:prstGeom>
                <a:ln>
                  <a:noFill/>
                </a:ln>
              </p:spPr>
            </p:pic>
          </p:grpSp>
          <p:sp>
            <p:nvSpPr>
              <p:cNvPr id="197" name="Rectangle 196"/>
              <p:cNvSpPr/>
              <p:nvPr/>
            </p:nvSpPr>
            <p:spPr>
              <a:xfrm>
                <a:off x="4879731" y="2781300"/>
                <a:ext cx="1529861" cy="1650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rot="10800000">
              <a:off x="3726512" y="3787390"/>
              <a:ext cx="697451" cy="587830"/>
              <a:chOff x="518159" y="3246332"/>
              <a:chExt cx="697451" cy="631871"/>
            </a:xfrm>
          </p:grpSpPr>
          <p:grpSp>
            <p:nvGrpSpPr>
              <p:cNvPr id="183" name="Group 182"/>
              <p:cNvGrpSpPr/>
              <p:nvPr/>
            </p:nvGrpSpPr>
            <p:grpSpPr>
              <a:xfrm>
                <a:off x="518159" y="3246332"/>
                <a:ext cx="697451" cy="303806"/>
                <a:chOff x="365759" y="3421997"/>
                <a:chExt cx="697451" cy="303806"/>
              </a:xfrm>
            </p:grpSpPr>
            <p:sp>
              <p:nvSpPr>
                <p:cNvPr id="189" name="Rounded Rectangle 18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rot="10800000">
                <a:off x="518159" y="3574397"/>
                <a:ext cx="697451" cy="303806"/>
                <a:chOff x="365759" y="3421997"/>
                <a:chExt cx="697451" cy="303806"/>
              </a:xfrm>
            </p:grpSpPr>
            <p:sp>
              <p:nvSpPr>
                <p:cNvPr id="185" name="Rounded Rectangle 18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rot="10800000">
              <a:off x="3726512" y="4761549"/>
              <a:ext cx="697451" cy="587830"/>
              <a:chOff x="518159" y="3246332"/>
              <a:chExt cx="697451" cy="631871"/>
            </a:xfrm>
          </p:grpSpPr>
          <p:grpSp>
            <p:nvGrpSpPr>
              <p:cNvPr id="173" name="Group 172"/>
              <p:cNvGrpSpPr/>
              <p:nvPr/>
            </p:nvGrpSpPr>
            <p:grpSpPr>
              <a:xfrm>
                <a:off x="518159" y="3246332"/>
                <a:ext cx="697451" cy="303806"/>
                <a:chOff x="365759" y="3421997"/>
                <a:chExt cx="697451" cy="303806"/>
              </a:xfrm>
            </p:grpSpPr>
            <p:sp>
              <p:nvSpPr>
                <p:cNvPr id="179" name="Rounded Rectangle 17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rot="10800000">
                <a:off x="518159" y="3574397"/>
                <a:ext cx="697451" cy="303806"/>
                <a:chOff x="365759" y="3421997"/>
                <a:chExt cx="697451" cy="303806"/>
              </a:xfrm>
            </p:grpSpPr>
            <p:sp>
              <p:nvSpPr>
                <p:cNvPr id="175" name="Rounded Rectangle 17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rot="10800000">
              <a:off x="500920" y="4120803"/>
              <a:ext cx="697451" cy="587830"/>
              <a:chOff x="518159" y="3246332"/>
              <a:chExt cx="697451" cy="631871"/>
            </a:xfrm>
          </p:grpSpPr>
          <p:grpSp>
            <p:nvGrpSpPr>
              <p:cNvPr id="163" name="Group 162"/>
              <p:cNvGrpSpPr/>
              <p:nvPr/>
            </p:nvGrpSpPr>
            <p:grpSpPr>
              <a:xfrm>
                <a:off x="518159" y="3246332"/>
                <a:ext cx="697451" cy="303806"/>
                <a:chOff x="365759" y="3421997"/>
                <a:chExt cx="697451" cy="303806"/>
              </a:xfrm>
            </p:grpSpPr>
            <p:sp>
              <p:nvSpPr>
                <p:cNvPr id="169" name="Rounded Rectangle 16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7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p:cNvGrpSpPr/>
              <p:nvPr/>
            </p:nvGrpSpPr>
            <p:grpSpPr>
              <a:xfrm rot="10800000">
                <a:off x="518159" y="3574397"/>
                <a:ext cx="697451" cy="303806"/>
                <a:chOff x="365759" y="3421997"/>
                <a:chExt cx="697451" cy="303806"/>
              </a:xfrm>
            </p:grpSpPr>
            <p:sp>
              <p:nvSpPr>
                <p:cNvPr id="165" name="Rounded Rectangle 16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rot="10800000">
              <a:off x="500920" y="4992410"/>
              <a:ext cx="697451" cy="587830"/>
              <a:chOff x="518159" y="3246332"/>
              <a:chExt cx="697451" cy="631871"/>
            </a:xfrm>
          </p:grpSpPr>
          <p:grpSp>
            <p:nvGrpSpPr>
              <p:cNvPr id="153" name="Group 152"/>
              <p:cNvGrpSpPr/>
              <p:nvPr/>
            </p:nvGrpSpPr>
            <p:grpSpPr>
              <a:xfrm>
                <a:off x="518159" y="3246332"/>
                <a:ext cx="697451" cy="303806"/>
                <a:chOff x="365759" y="3421997"/>
                <a:chExt cx="697451" cy="303806"/>
              </a:xfrm>
            </p:grpSpPr>
            <p:sp>
              <p:nvSpPr>
                <p:cNvPr id="159" name="Rounded Rectangle 15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rot="10800000">
                <a:off x="518159" y="3574397"/>
                <a:ext cx="697451" cy="303806"/>
                <a:chOff x="365759" y="3421997"/>
                <a:chExt cx="697451" cy="303806"/>
              </a:xfrm>
            </p:grpSpPr>
            <p:sp>
              <p:nvSpPr>
                <p:cNvPr id="155" name="Rounded Rectangle 15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rot="16200000">
              <a:off x="2596002" y="3878035"/>
              <a:ext cx="697451" cy="587830"/>
              <a:chOff x="518159" y="3246332"/>
              <a:chExt cx="697451" cy="631871"/>
            </a:xfrm>
          </p:grpSpPr>
          <p:grpSp>
            <p:nvGrpSpPr>
              <p:cNvPr id="143" name="Group 142"/>
              <p:cNvGrpSpPr/>
              <p:nvPr/>
            </p:nvGrpSpPr>
            <p:grpSpPr>
              <a:xfrm>
                <a:off x="518159" y="3246332"/>
                <a:ext cx="697451" cy="303806"/>
                <a:chOff x="365759" y="3421997"/>
                <a:chExt cx="697451" cy="303806"/>
              </a:xfrm>
            </p:grpSpPr>
            <p:sp>
              <p:nvSpPr>
                <p:cNvPr id="149" name="Rounded Rectangle 14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rot="10800000">
                <a:off x="518159" y="3574397"/>
                <a:ext cx="697451" cy="303806"/>
                <a:chOff x="365759" y="3421997"/>
                <a:chExt cx="697451" cy="303806"/>
              </a:xfrm>
            </p:grpSpPr>
            <p:sp>
              <p:nvSpPr>
                <p:cNvPr id="145" name="Rounded Rectangle 14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rot="16200000">
              <a:off x="2596002" y="4852194"/>
              <a:ext cx="697451" cy="587830"/>
              <a:chOff x="518159" y="3246332"/>
              <a:chExt cx="697451" cy="631871"/>
            </a:xfrm>
          </p:grpSpPr>
          <p:grpSp>
            <p:nvGrpSpPr>
              <p:cNvPr id="133" name="Group 132"/>
              <p:cNvGrpSpPr/>
              <p:nvPr/>
            </p:nvGrpSpPr>
            <p:grpSpPr>
              <a:xfrm>
                <a:off x="518159" y="3246332"/>
                <a:ext cx="697451" cy="303806"/>
                <a:chOff x="365759" y="3421997"/>
                <a:chExt cx="697451" cy="303806"/>
              </a:xfrm>
            </p:grpSpPr>
            <p:sp>
              <p:nvSpPr>
                <p:cNvPr id="139" name="Rounded Rectangle 13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rot="10800000">
                <a:off x="518159" y="3574397"/>
                <a:ext cx="697451" cy="303806"/>
                <a:chOff x="365759" y="3421997"/>
                <a:chExt cx="697451" cy="303806"/>
              </a:xfrm>
            </p:grpSpPr>
            <p:sp>
              <p:nvSpPr>
                <p:cNvPr id="135" name="Rounded Rectangle 13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rot="16200000">
              <a:off x="1562746" y="3878036"/>
              <a:ext cx="697451" cy="587830"/>
              <a:chOff x="518159" y="3246332"/>
              <a:chExt cx="697451" cy="631871"/>
            </a:xfrm>
          </p:grpSpPr>
          <p:grpSp>
            <p:nvGrpSpPr>
              <p:cNvPr id="123" name="Group 122"/>
              <p:cNvGrpSpPr/>
              <p:nvPr/>
            </p:nvGrpSpPr>
            <p:grpSpPr>
              <a:xfrm>
                <a:off x="518159" y="3246332"/>
                <a:ext cx="697451" cy="303806"/>
                <a:chOff x="365759" y="3421997"/>
                <a:chExt cx="697451" cy="303806"/>
              </a:xfrm>
            </p:grpSpPr>
            <p:sp>
              <p:nvSpPr>
                <p:cNvPr id="129" name="Rounded Rectangle 12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rot="10800000">
                <a:off x="518159" y="3574397"/>
                <a:ext cx="697451" cy="303806"/>
                <a:chOff x="365759" y="3421997"/>
                <a:chExt cx="697451" cy="303806"/>
              </a:xfrm>
            </p:grpSpPr>
            <p:sp>
              <p:nvSpPr>
                <p:cNvPr id="125" name="Rounded Rectangle 12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rot="16200000">
              <a:off x="1562746" y="4852195"/>
              <a:ext cx="697451" cy="587830"/>
              <a:chOff x="518159" y="3246332"/>
              <a:chExt cx="697451" cy="631871"/>
            </a:xfrm>
          </p:grpSpPr>
          <p:grpSp>
            <p:nvGrpSpPr>
              <p:cNvPr id="113" name="Group 112"/>
              <p:cNvGrpSpPr/>
              <p:nvPr/>
            </p:nvGrpSpPr>
            <p:grpSpPr>
              <a:xfrm>
                <a:off x="518159" y="3246332"/>
                <a:ext cx="697451" cy="303806"/>
                <a:chOff x="365759" y="3421997"/>
                <a:chExt cx="697451" cy="303806"/>
              </a:xfrm>
            </p:grpSpPr>
            <p:sp>
              <p:nvSpPr>
                <p:cNvPr id="119" name="Rounded Rectangle 11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10800000">
                <a:off x="518159" y="3574397"/>
                <a:ext cx="697451" cy="303806"/>
                <a:chOff x="365759" y="3421997"/>
                <a:chExt cx="697451" cy="303806"/>
              </a:xfrm>
            </p:grpSpPr>
            <p:sp>
              <p:nvSpPr>
                <p:cNvPr id="115" name="Rounded Rectangle 11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4584335" y="4774199"/>
              <a:ext cx="697451" cy="587830"/>
              <a:chOff x="518159" y="3246332"/>
              <a:chExt cx="697451" cy="631871"/>
            </a:xfrm>
          </p:grpSpPr>
          <p:grpSp>
            <p:nvGrpSpPr>
              <p:cNvPr id="103" name="Group 102"/>
              <p:cNvGrpSpPr/>
              <p:nvPr/>
            </p:nvGrpSpPr>
            <p:grpSpPr>
              <a:xfrm>
                <a:off x="518159" y="3246332"/>
                <a:ext cx="697451" cy="303806"/>
                <a:chOff x="365759" y="3421997"/>
                <a:chExt cx="697451" cy="303806"/>
              </a:xfrm>
            </p:grpSpPr>
            <p:sp>
              <p:nvSpPr>
                <p:cNvPr id="109" name="Rounded Rectangle 10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rot="10800000">
                <a:off x="518159" y="3574397"/>
                <a:ext cx="697451" cy="303806"/>
                <a:chOff x="365759" y="3421997"/>
                <a:chExt cx="697451" cy="303806"/>
              </a:xfrm>
            </p:grpSpPr>
            <p:sp>
              <p:nvSpPr>
                <p:cNvPr id="105" name="Rounded Rectangle 10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a:off x="4584335" y="3800040"/>
              <a:ext cx="697451" cy="587830"/>
              <a:chOff x="518159" y="3246332"/>
              <a:chExt cx="697451" cy="631871"/>
            </a:xfrm>
          </p:grpSpPr>
          <p:grpSp>
            <p:nvGrpSpPr>
              <p:cNvPr id="93" name="Group 92"/>
              <p:cNvGrpSpPr/>
              <p:nvPr/>
            </p:nvGrpSpPr>
            <p:grpSpPr>
              <a:xfrm>
                <a:off x="518159" y="3246332"/>
                <a:ext cx="697451" cy="303806"/>
                <a:chOff x="365759" y="3421997"/>
                <a:chExt cx="697451" cy="303806"/>
              </a:xfrm>
            </p:grpSpPr>
            <p:sp>
              <p:nvSpPr>
                <p:cNvPr id="99" name="Rounded Rectangle 9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10800000">
                <a:off x="518159" y="3574397"/>
                <a:ext cx="697451" cy="303806"/>
                <a:chOff x="365759" y="3421997"/>
                <a:chExt cx="697451" cy="303806"/>
              </a:xfrm>
            </p:grpSpPr>
            <p:sp>
              <p:nvSpPr>
                <p:cNvPr id="95" name="Rounded Rectangle 9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7980845" y="4919354"/>
              <a:ext cx="697451" cy="587830"/>
              <a:chOff x="518159" y="3246332"/>
              <a:chExt cx="697451" cy="631871"/>
            </a:xfrm>
          </p:grpSpPr>
          <p:grpSp>
            <p:nvGrpSpPr>
              <p:cNvPr id="83" name="Group 82"/>
              <p:cNvGrpSpPr/>
              <p:nvPr/>
            </p:nvGrpSpPr>
            <p:grpSpPr>
              <a:xfrm>
                <a:off x="518159" y="3246332"/>
                <a:ext cx="697451" cy="303806"/>
                <a:chOff x="365759" y="3421997"/>
                <a:chExt cx="697451" cy="303806"/>
              </a:xfrm>
            </p:grpSpPr>
            <p:sp>
              <p:nvSpPr>
                <p:cNvPr id="89" name="Rounded Rectangle 8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rot="10800000">
                <a:off x="518159" y="3574397"/>
                <a:ext cx="697451" cy="303806"/>
                <a:chOff x="365759" y="3421997"/>
                <a:chExt cx="697451" cy="303806"/>
              </a:xfrm>
            </p:grpSpPr>
            <p:sp>
              <p:nvSpPr>
                <p:cNvPr id="85" name="Rounded Rectangle 8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7980845" y="4047747"/>
              <a:ext cx="697451" cy="587830"/>
              <a:chOff x="518159" y="3246332"/>
              <a:chExt cx="697451" cy="631871"/>
            </a:xfrm>
          </p:grpSpPr>
          <p:grpSp>
            <p:nvGrpSpPr>
              <p:cNvPr id="73" name="Group 72"/>
              <p:cNvGrpSpPr/>
              <p:nvPr/>
            </p:nvGrpSpPr>
            <p:grpSpPr>
              <a:xfrm>
                <a:off x="518159" y="3246332"/>
                <a:ext cx="697451" cy="303806"/>
                <a:chOff x="365759" y="3421997"/>
                <a:chExt cx="697451" cy="303806"/>
              </a:xfrm>
            </p:grpSpPr>
            <p:sp>
              <p:nvSpPr>
                <p:cNvPr id="79" name="Rounded Rectangle 7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10800000">
                <a:off x="518159" y="3574397"/>
                <a:ext cx="697451" cy="303806"/>
                <a:chOff x="365759" y="3421997"/>
                <a:chExt cx="697451" cy="303806"/>
              </a:xfrm>
            </p:grpSpPr>
            <p:sp>
              <p:nvSpPr>
                <p:cNvPr id="75" name="Rounded Rectangle 7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rot="5400000">
              <a:off x="5766121" y="4854474"/>
              <a:ext cx="697451" cy="587830"/>
              <a:chOff x="518159" y="3246332"/>
              <a:chExt cx="697451" cy="631871"/>
            </a:xfrm>
          </p:grpSpPr>
          <p:grpSp>
            <p:nvGrpSpPr>
              <p:cNvPr id="63" name="Group 62"/>
              <p:cNvGrpSpPr/>
              <p:nvPr/>
            </p:nvGrpSpPr>
            <p:grpSpPr>
              <a:xfrm>
                <a:off x="518159" y="3246332"/>
                <a:ext cx="697451" cy="303806"/>
                <a:chOff x="365759" y="3421997"/>
                <a:chExt cx="697451" cy="303806"/>
              </a:xfrm>
            </p:grpSpPr>
            <p:sp>
              <p:nvSpPr>
                <p:cNvPr id="69" name="Rounded Rectangle 6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rot="10800000">
                <a:off x="518159" y="3574397"/>
                <a:ext cx="697451" cy="303806"/>
                <a:chOff x="365759" y="3421997"/>
                <a:chExt cx="697451" cy="303806"/>
              </a:xfrm>
            </p:grpSpPr>
            <p:sp>
              <p:nvSpPr>
                <p:cNvPr id="65" name="Rounded Rectangle 6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rot="5400000">
              <a:off x="5766121" y="3880315"/>
              <a:ext cx="697451" cy="587830"/>
              <a:chOff x="518159" y="3246332"/>
              <a:chExt cx="697451" cy="631871"/>
            </a:xfrm>
          </p:grpSpPr>
          <p:grpSp>
            <p:nvGrpSpPr>
              <p:cNvPr id="53" name="Group 52"/>
              <p:cNvGrpSpPr/>
              <p:nvPr/>
            </p:nvGrpSpPr>
            <p:grpSpPr>
              <a:xfrm>
                <a:off x="518159" y="3246332"/>
                <a:ext cx="697451" cy="303806"/>
                <a:chOff x="365759" y="3421997"/>
                <a:chExt cx="697451" cy="303806"/>
              </a:xfrm>
            </p:grpSpPr>
            <p:sp>
              <p:nvSpPr>
                <p:cNvPr id="59" name="Rounded Rectangle 5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rot="10800000">
                <a:off x="518159" y="3574397"/>
                <a:ext cx="697451" cy="303806"/>
                <a:chOff x="365759" y="3421997"/>
                <a:chExt cx="697451" cy="303806"/>
              </a:xfrm>
            </p:grpSpPr>
            <p:sp>
              <p:nvSpPr>
                <p:cNvPr id="55" name="Rounded Rectangle 5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p:cNvGrpSpPr/>
            <p:nvPr/>
          </p:nvGrpSpPr>
          <p:grpSpPr>
            <a:xfrm rot="5400000">
              <a:off x="6799377" y="4854473"/>
              <a:ext cx="697451" cy="587830"/>
              <a:chOff x="518159" y="3246332"/>
              <a:chExt cx="697451" cy="631871"/>
            </a:xfrm>
          </p:grpSpPr>
          <p:grpSp>
            <p:nvGrpSpPr>
              <p:cNvPr id="43" name="Group 42"/>
              <p:cNvGrpSpPr/>
              <p:nvPr/>
            </p:nvGrpSpPr>
            <p:grpSpPr>
              <a:xfrm>
                <a:off x="518159" y="3246332"/>
                <a:ext cx="697451" cy="303806"/>
                <a:chOff x="365759" y="3421997"/>
                <a:chExt cx="697451" cy="303806"/>
              </a:xfrm>
            </p:grpSpPr>
            <p:sp>
              <p:nvSpPr>
                <p:cNvPr id="49" name="Rounded Rectangle 4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10800000">
                <a:off x="518159" y="3574397"/>
                <a:ext cx="697451" cy="303806"/>
                <a:chOff x="365759" y="3421997"/>
                <a:chExt cx="697451" cy="303806"/>
              </a:xfrm>
            </p:grpSpPr>
            <p:sp>
              <p:nvSpPr>
                <p:cNvPr id="45" name="Rounded Rectangle 4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rot="5400000">
              <a:off x="6799377" y="3880314"/>
              <a:ext cx="697451" cy="587830"/>
              <a:chOff x="518159" y="3246332"/>
              <a:chExt cx="697451" cy="631871"/>
            </a:xfrm>
          </p:grpSpPr>
          <p:grpSp>
            <p:nvGrpSpPr>
              <p:cNvPr id="33" name="Group 32"/>
              <p:cNvGrpSpPr/>
              <p:nvPr/>
            </p:nvGrpSpPr>
            <p:grpSpPr>
              <a:xfrm>
                <a:off x="518159" y="3246332"/>
                <a:ext cx="697451" cy="303806"/>
                <a:chOff x="365759" y="3421997"/>
                <a:chExt cx="697451" cy="303806"/>
              </a:xfrm>
            </p:grpSpPr>
            <p:sp>
              <p:nvSpPr>
                <p:cNvPr id="39" name="Rounded Rectangle 38"/>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rot="10800000">
                <a:off x="518159" y="3574397"/>
                <a:ext cx="697451" cy="303806"/>
                <a:chOff x="365759" y="3421997"/>
                <a:chExt cx="697451" cy="303806"/>
              </a:xfrm>
            </p:grpSpPr>
            <p:sp>
              <p:nvSpPr>
                <p:cNvPr id="35" name="Rounded Rectangle 34"/>
                <p:cNvSpPr/>
                <p:nvPr/>
              </p:nvSpPr>
              <p:spPr>
                <a:xfrm>
                  <a:off x="401889" y="3425738"/>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38838" y="3421997"/>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59904" y="3429491"/>
                  <a:ext cx="141000" cy="14294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5759" y="3510643"/>
                  <a:ext cx="697451" cy="215160"/>
                </a:xfrm>
                <a:prstGeom prst="rect">
                  <a:avLst/>
                </a:prstGeom>
                <a:pattFill prst="wdDn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3587398" y="3004665"/>
              <a:ext cx="610524" cy="395727"/>
              <a:chOff x="3563596" y="2911818"/>
              <a:chExt cx="610524" cy="395727"/>
            </a:xfrm>
          </p:grpSpPr>
          <p:sp>
            <p:nvSpPr>
              <p:cNvPr id="31" name="Rounded Rectangle 30"/>
              <p:cNvSpPr/>
              <p:nvPr/>
            </p:nvSpPr>
            <p:spPr>
              <a:xfrm>
                <a:off x="3657601" y="2911818"/>
                <a:ext cx="194654" cy="20137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63596" y="3050849"/>
                <a:ext cx="610524" cy="256696"/>
              </a:xfrm>
              <a:prstGeom prst="rect">
                <a:avLst/>
              </a:prstGeom>
              <a:pattFill prst="wdUp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flipH="1">
              <a:off x="4868235" y="3003040"/>
              <a:ext cx="610524" cy="395727"/>
              <a:chOff x="3563596" y="2911818"/>
              <a:chExt cx="610524" cy="395727"/>
            </a:xfrm>
          </p:grpSpPr>
          <p:sp>
            <p:nvSpPr>
              <p:cNvPr id="29" name="Rounded Rectangle 28"/>
              <p:cNvSpPr/>
              <p:nvPr/>
            </p:nvSpPr>
            <p:spPr>
              <a:xfrm>
                <a:off x="3657601" y="2911818"/>
                <a:ext cx="194654" cy="20137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563596" y="3050849"/>
                <a:ext cx="610524" cy="256696"/>
              </a:xfrm>
              <a:prstGeom prst="rect">
                <a:avLst/>
              </a:prstGeom>
              <a:pattFill prst="wdUp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2733279" y="3203377"/>
              <a:ext cx="229981" cy="17966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200253" y="3176255"/>
              <a:ext cx="320349" cy="216426"/>
            </a:xfrm>
            <a:prstGeom prst="rect">
              <a:avLst/>
            </a:prstGeom>
            <a:pattFill prst="wdUp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22723" y="3210434"/>
              <a:ext cx="218256" cy="190792"/>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566348" y="3182341"/>
              <a:ext cx="320349" cy="216426"/>
            </a:xfrm>
            <a:prstGeom prst="rect">
              <a:avLst/>
            </a:prstGeom>
            <a:pattFill prst="wdUpDiag">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4256752" y="5476271"/>
            <a:ext cx="2129630" cy="863511"/>
            <a:chOff x="4577071" y="4078430"/>
            <a:chExt cx="2631489" cy="1067002"/>
          </a:xfrm>
        </p:grpSpPr>
        <p:sp>
          <p:nvSpPr>
            <p:cNvPr id="203" name="Oval 202"/>
            <p:cNvSpPr/>
            <p:nvPr/>
          </p:nvSpPr>
          <p:spPr>
            <a:xfrm>
              <a:off x="6043513" y="5051214"/>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6045987" y="4078430"/>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115238" y="5054584"/>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117712" y="4081800"/>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H="1" flipV="1">
              <a:off x="4577071" y="5095301"/>
              <a:ext cx="2600812"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6088627" y="4123598"/>
              <a:ext cx="4441" cy="9436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7155857" y="4115659"/>
              <a:ext cx="4441" cy="9436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flipH="1">
            <a:off x="2080113" y="5483106"/>
            <a:ext cx="2129630" cy="863511"/>
            <a:chOff x="4577071" y="4078430"/>
            <a:chExt cx="2631489" cy="1067002"/>
          </a:xfrm>
        </p:grpSpPr>
        <p:sp>
          <p:nvSpPr>
            <p:cNvPr id="211" name="Oval 210"/>
            <p:cNvSpPr/>
            <p:nvPr/>
          </p:nvSpPr>
          <p:spPr>
            <a:xfrm>
              <a:off x="6043513" y="5051214"/>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045987" y="4078430"/>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115238" y="5054584"/>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7117712" y="4081800"/>
              <a:ext cx="90848" cy="90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p:cNvCxnSpPr/>
            <p:nvPr/>
          </p:nvCxnSpPr>
          <p:spPr>
            <a:xfrm flipH="1" flipV="1">
              <a:off x="4577071" y="5095301"/>
              <a:ext cx="2600812"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6088627" y="4123598"/>
              <a:ext cx="4441" cy="9436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7155857" y="4115659"/>
              <a:ext cx="4441" cy="9436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8" name="Picture 217"/>
          <p:cNvPicPr>
            <a:picLocks noChangeAspect="1"/>
          </p:cNvPicPr>
          <p:nvPr/>
        </p:nvPicPr>
        <p:blipFill rotWithShape="1">
          <a:blip r:embed="rId4"/>
          <a:srcRect l="7951" t="22754" r="64590" b="41836"/>
          <a:stretch/>
        </p:blipFill>
        <p:spPr>
          <a:xfrm>
            <a:off x="9141732" y="4407836"/>
            <a:ext cx="3041083" cy="2451022"/>
          </a:xfrm>
          <a:prstGeom prst="rect">
            <a:avLst/>
          </a:prstGeom>
        </p:spPr>
      </p:pic>
      <p:pic>
        <p:nvPicPr>
          <p:cNvPr id="219" name="Picture 218"/>
          <p:cNvPicPr>
            <a:picLocks noChangeAspect="1"/>
          </p:cNvPicPr>
          <p:nvPr/>
        </p:nvPicPr>
        <p:blipFill rotWithShape="1">
          <a:blip r:embed="rId5"/>
          <a:srcRect l="44590" t="15541" r="34754" b="26230"/>
          <a:stretch/>
        </p:blipFill>
        <p:spPr>
          <a:xfrm>
            <a:off x="9663735" y="3976"/>
            <a:ext cx="2514032" cy="4429486"/>
          </a:xfrm>
          <a:prstGeom prst="rect">
            <a:avLst/>
          </a:prstGeom>
        </p:spPr>
      </p:pic>
      <p:sp>
        <p:nvSpPr>
          <p:cNvPr id="3" name="TextBox 2"/>
          <p:cNvSpPr txBox="1"/>
          <p:nvPr/>
        </p:nvSpPr>
        <p:spPr>
          <a:xfrm>
            <a:off x="7888576" y="1627048"/>
            <a:ext cx="1501821" cy="1477328"/>
          </a:xfrm>
          <a:prstGeom prst="rect">
            <a:avLst/>
          </a:prstGeom>
          <a:noFill/>
        </p:spPr>
        <p:txBody>
          <a:bodyPr wrap="none" rtlCol="0">
            <a:spAutoFit/>
          </a:bodyPr>
          <a:lstStyle/>
          <a:p>
            <a:pPr algn="ctr"/>
            <a:r>
              <a:rPr lang="en-US" dirty="0" smtClean="0"/>
              <a:t>Table Casters</a:t>
            </a:r>
          </a:p>
          <a:p>
            <a:pPr algn="ctr"/>
            <a:r>
              <a:rPr lang="en-US" dirty="0" smtClean="0"/>
              <a:t>Whiteboards</a:t>
            </a:r>
          </a:p>
          <a:p>
            <a:pPr algn="ctr"/>
            <a:r>
              <a:rPr lang="en-US" dirty="0" smtClean="0"/>
              <a:t>AC Power</a:t>
            </a:r>
          </a:p>
          <a:p>
            <a:pPr algn="ctr"/>
            <a:r>
              <a:rPr lang="en-US" dirty="0" smtClean="0"/>
              <a:t>Storage closet</a:t>
            </a:r>
          </a:p>
          <a:p>
            <a:pPr algn="ctr"/>
            <a:r>
              <a:rPr lang="en-US" dirty="0" smtClean="0"/>
              <a:t>Right-size</a:t>
            </a:r>
            <a:endParaRPr lang="en-US" dirty="0"/>
          </a:p>
        </p:txBody>
      </p:sp>
    </p:spTree>
    <p:extLst>
      <p:ext uri="{BB962C8B-B14F-4D97-AF65-F5344CB8AC3E}">
        <p14:creationId xmlns:p14="http://schemas.microsoft.com/office/powerpoint/2010/main" val="2070974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524000" y="-17432"/>
            <a:ext cx="8991600" cy="6847879"/>
            <a:chOff x="0" y="-17432"/>
            <a:chExt cx="8991600" cy="6847879"/>
          </a:xfrm>
        </p:grpSpPr>
        <p:pic>
          <p:nvPicPr>
            <p:cNvPr id="4" name="Picture 3"/>
            <p:cNvPicPr>
              <a:picLocks noChangeAspect="1"/>
            </p:cNvPicPr>
            <p:nvPr/>
          </p:nvPicPr>
          <p:blipFill rotWithShape="1">
            <a:blip r:embed="rId2"/>
            <a:srcRect l="15848" t="14712" r="27706" b="11390"/>
            <a:stretch/>
          </p:blipFill>
          <p:spPr>
            <a:xfrm>
              <a:off x="418451" y="-17432"/>
              <a:ext cx="8369085" cy="6847879"/>
            </a:xfrm>
            <a:prstGeom prst="rect">
              <a:avLst/>
            </a:prstGeom>
          </p:spPr>
        </p:pic>
        <p:sp>
          <p:nvSpPr>
            <p:cNvPr id="2" name="Rectangle 1"/>
            <p:cNvSpPr/>
            <p:nvPr/>
          </p:nvSpPr>
          <p:spPr>
            <a:xfrm>
              <a:off x="657726" y="3588444"/>
              <a:ext cx="1447699" cy="28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48303" y="3630375"/>
              <a:ext cx="1812151" cy="2962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35579" t="21051" r="39287" b="45704"/>
            <a:stretch/>
          </p:blipFill>
          <p:spPr>
            <a:xfrm rot="10800000">
              <a:off x="1473583" y="3738592"/>
              <a:ext cx="3726756" cy="3080639"/>
            </a:xfrm>
            <a:prstGeom prst="rect">
              <a:avLst/>
            </a:prstGeom>
          </p:spPr>
        </p:pic>
        <p:sp>
          <p:nvSpPr>
            <p:cNvPr id="8" name="TextBox 7"/>
            <p:cNvSpPr txBox="1"/>
            <p:nvPr/>
          </p:nvSpPr>
          <p:spPr>
            <a:xfrm>
              <a:off x="785374" y="274318"/>
              <a:ext cx="6933693" cy="369332"/>
            </a:xfrm>
            <a:prstGeom prst="rect">
              <a:avLst/>
            </a:prstGeom>
            <a:noFill/>
          </p:spPr>
          <p:txBody>
            <a:bodyPr wrap="none" rtlCol="0">
              <a:spAutoFit/>
            </a:bodyPr>
            <a:lstStyle/>
            <a:p>
              <a:r>
                <a:rPr lang="en-US" dirty="0">
                  <a:solidFill>
                    <a:srgbClr val="FF0000"/>
                  </a:solidFill>
                </a:rPr>
                <a:t>Room layout example configured with 35 seats (budget reflects 25 seats)</a:t>
              </a:r>
              <a:endParaRPr lang="en-US" dirty="0">
                <a:solidFill>
                  <a:srgbClr val="FF0000"/>
                </a:solidFill>
              </a:endParaRPr>
            </a:p>
          </p:txBody>
        </p:sp>
        <p:sp>
          <p:nvSpPr>
            <p:cNvPr id="18" name="Rectangle 17"/>
            <p:cNvSpPr/>
            <p:nvPr/>
          </p:nvSpPr>
          <p:spPr>
            <a:xfrm>
              <a:off x="0" y="0"/>
              <a:ext cx="8787536" cy="61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96224" y="0"/>
              <a:ext cx="891311" cy="68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24700" y="6524625"/>
              <a:ext cx="1866900" cy="284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15175" y="5229225"/>
              <a:ext cx="1866900"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57726" y="781050"/>
              <a:ext cx="7057524" cy="2807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33450" y="3728967"/>
              <a:ext cx="5248275" cy="2863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181588" y="4562561"/>
            <a:ext cx="1403348" cy="2030341"/>
            <a:chOff x="3657588" y="4562560"/>
            <a:chExt cx="1403348" cy="2030341"/>
          </a:xfrm>
        </p:grpSpPr>
        <p:sp>
          <p:nvSpPr>
            <p:cNvPr id="26" name="Rounded Rectangle 25"/>
            <p:cNvSpPr/>
            <p:nvPr/>
          </p:nvSpPr>
          <p:spPr>
            <a:xfrm>
              <a:off x="3657588" y="49093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657588" y="5417883"/>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657588" y="59236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721302" y="49093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720949" y="541788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707462" y="59236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913145" y="4562560"/>
              <a:ext cx="888274" cy="2030341"/>
            </a:xfrm>
            <a:custGeom>
              <a:avLst/>
              <a:gdLst>
                <a:gd name="connsiteX0" fmla="*/ 0 w 888274"/>
                <a:gd name="connsiteY0" fmla="*/ 123164 h 2030341"/>
                <a:gd name="connsiteX1" fmla="*/ 104503 w 888274"/>
                <a:gd name="connsiteY1" fmla="*/ 67181 h 2030341"/>
                <a:gd name="connsiteX2" fmla="*/ 242596 w 888274"/>
                <a:gd name="connsiteY2" fmla="*/ 22394 h 2030341"/>
                <a:gd name="connsiteX3" fmla="*/ 358295 w 888274"/>
                <a:gd name="connsiteY3" fmla="*/ 0 h 2030341"/>
                <a:gd name="connsiteX4" fmla="*/ 503853 w 888274"/>
                <a:gd name="connsiteY4" fmla="*/ 0 h 2030341"/>
                <a:gd name="connsiteX5" fmla="*/ 604624 w 888274"/>
                <a:gd name="connsiteY5" fmla="*/ 11197 h 2030341"/>
                <a:gd name="connsiteX6" fmla="*/ 720323 w 888274"/>
                <a:gd name="connsiteY6" fmla="*/ 44787 h 2030341"/>
                <a:gd name="connsiteX7" fmla="*/ 809897 w 888274"/>
                <a:gd name="connsiteY7" fmla="*/ 74645 h 2030341"/>
                <a:gd name="connsiteX8" fmla="*/ 850952 w 888274"/>
                <a:gd name="connsiteY8" fmla="*/ 93306 h 2030341"/>
                <a:gd name="connsiteX9" fmla="*/ 873345 w 888274"/>
                <a:gd name="connsiteY9" fmla="*/ 108235 h 2030341"/>
                <a:gd name="connsiteX10" fmla="*/ 888274 w 888274"/>
                <a:gd name="connsiteY10" fmla="*/ 119432 h 2030341"/>
                <a:gd name="connsiteX11" fmla="*/ 888274 w 888274"/>
                <a:gd name="connsiteY11" fmla="*/ 1985555 h 2030341"/>
                <a:gd name="connsiteX12" fmla="*/ 877077 w 888274"/>
                <a:gd name="connsiteY12" fmla="*/ 2011680 h 2030341"/>
                <a:gd name="connsiteX13" fmla="*/ 862148 w 888274"/>
                <a:gd name="connsiteY13" fmla="*/ 2030341 h 2030341"/>
                <a:gd name="connsiteX14" fmla="*/ 29858 w 888274"/>
                <a:gd name="connsiteY14" fmla="*/ 2030341 h 2030341"/>
                <a:gd name="connsiteX15" fmla="*/ 11197 w 888274"/>
                <a:gd name="connsiteY15" fmla="*/ 2019145 h 2030341"/>
                <a:gd name="connsiteX16" fmla="*/ 11197 w 888274"/>
                <a:gd name="connsiteY16" fmla="*/ 2019145 h 2030341"/>
                <a:gd name="connsiteX17" fmla="*/ 0 w 888274"/>
                <a:gd name="connsiteY17" fmla="*/ 123164 h 20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274" h="2030341">
                  <a:moveTo>
                    <a:pt x="0" y="123164"/>
                  </a:moveTo>
                  <a:lnTo>
                    <a:pt x="104503" y="67181"/>
                  </a:lnTo>
                  <a:lnTo>
                    <a:pt x="242596" y="22394"/>
                  </a:lnTo>
                  <a:lnTo>
                    <a:pt x="358295" y="0"/>
                  </a:lnTo>
                  <a:lnTo>
                    <a:pt x="503853" y="0"/>
                  </a:lnTo>
                  <a:lnTo>
                    <a:pt x="604624" y="11197"/>
                  </a:lnTo>
                  <a:lnTo>
                    <a:pt x="720323" y="44787"/>
                  </a:lnTo>
                  <a:lnTo>
                    <a:pt x="809897" y="74645"/>
                  </a:lnTo>
                  <a:lnTo>
                    <a:pt x="850952" y="93306"/>
                  </a:lnTo>
                  <a:lnTo>
                    <a:pt x="873345" y="108235"/>
                  </a:lnTo>
                  <a:lnTo>
                    <a:pt x="888274" y="119432"/>
                  </a:lnTo>
                  <a:lnTo>
                    <a:pt x="888274" y="1985555"/>
                  </a:lnTo>
                  <a:lnTo>
                    <a:pt x="877077" y="2011680"/>
                  </a:lnTo>
                  <a:lnTo>
                    <a:pt x="862148" y="2030341"/>
                  </a:lnTo>
                  <a:lnTo>
                    <a:pt x="29858" y="2030341"/>
                  </a:lnTo>
                  <a:lnTo>
                    <a:pt x="11197" y="2019145"/>
                  </a:lnTo>
                  <a:lnTo>
                    <a:pt x="11197" y="2019145"/>
                  </a:lnTo>
                  <a:cubicBezTo>
                    <a:pt x="7465" y="1389640"/>
                    <a:pt x="3732" y="760134"/>
                    <a:pt x="0" y="123164"/>
                  </a:cubicBezTo>
                  <a:close/>
                </a:path>
              </a:pathLst>
            </a:custGeom>
            <a:solidFill>
              <a:schemeClr val="bg1">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967354" y="6471712"/>
              <a:ext cx="783772" cy="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7588896" y="3601616"/>
            <a:ext cx="895558" cy="1242839"/>
            <a:chOff x="6064896" y="3601615"/>
            <a:chExt cx="895558" cy="1242839"/>
          </a:xfrm>
        </p:grpSpPr>
        <p:sp>
          <p:nvSpPr>
            <p:cNvPr id="35" name="Rounded Rectangle 34"/>
            <p:cNvSpPr/>
            <p:nvPr/>
          </p:nvSpPr>
          <p:spPr>
            <a:xfrm>
              <a:off x="6620820" y="381153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2"/>
            <a:srcRect l="21771" t="55605" r="73773" b="30983"/>
            <a:stretch/>
          </p:blipFill>
          <p:spPr>
            <a:xfrm rot="10800000">
              <a:off x="6064896" y="3601615"/>
              <a:ext cx="660607" cy="1242839"/>
            </a:xfrm>
            <a:prstGeom prst="rect">
              <a:avLst/>
            </a:prstGeom>
          </p:spPr>
        </p:pic>
      </p:grpSp>
      <p:grpSp>
        <p:nvGrpSpPr>
          <p:cNvPr id="37" name="Group 36"/>
          <p:cNvGrpSpPr/>
          <p:nvPr/>
        </p:nvGrpSpPr>
        <p:grpSpPr>
          <a:xfrm>
            <a:off x="3015118" y="4562560"/>
            <a:ext cx="1403348" cy="2030341"/>
            <a:chOff x="3657588" y="4562560"/>
            <a:chExt cx="1403348" cy="2030341"/>
          </a:xfrm>
        </p:grpSpPr>
        <p:sp>
          <p:nvSpPr>
            <p:cNvPr id="38" name="Rounded Rectangle 37"/>
            <p:cNvSpPr/>
            <p:nvPr/>
          </p:nvSpPr>
          <p:spPr>
            <a:xfrm>
              <a:off x="3657588" y="49093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657588" y="5417883"/>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657588" y="59236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721302" y="49093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720949" y="541788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707462" y="59236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913145" y="4562560"/>
              <a:ext cx="888274" cy="2030341"/>
            </a:xfrm>
            <a:custGeom>
              <a:avLst/>
              <a:gdLst>
                <a:gd name="connsiteX0" fmla="*/ 0 w 888274"/>
                <a:gd name="connsiteY0" fmla="*/ 123164 h 2030341"/>
                <a:gd name="connsiteX1" fmla="*/ 104503 w 888274"/>
                <a:gd name="connsiteY1" fmla="*/ 67181 h 2030341"/>
                <a:gd name="connsiteX2" fmla="*/ 242596 w 888274"/>
                <a:gd name="connsiteY2" fmla="*/ 22394 h 2030341"/>
                <a:gd name="connsiteX3" fmla="*/ 358295 w 888274"/>
                <a:gd name="connsiteY3" fmla="*/ 0 h 2030341"/>
                <a:gd name="connsiteX4" fmla="*/ 503853 w 888274"/>
                <a:gd name="connsiteY4" fmla="*/ 0 h 2030341"/>
                <a:gd name="connsiteX5" fmla="*/ 604624 w 888274"/>
                <a:gd name="connsiteY5" fmla="*/ 11197 h 2030341"/>
                <a:gd name="connsiteX6" fmla="*/ 720323 w 888274"/>
                <a:gd name="connsiteY6" fmla="*/ 44787 h 2030341"/>
                <a:gd name="connsiteX7" fmla="*/ 809897 w 888274"/>
                <a:gd name="connsiteY7" fmla="*/ 74645 h 2030341"/>
                <a:gd name="connsiteX8" fmla="*/ 850952 w 888274"/>
                <a:gd name="connsiteY8" fmla="*/ 93306 h 2030341"/>
                <a:gd name="connsiteX9" fmla="*/ 873345 w 888274"/>
                <a:gd name="connsiteY9" fmla="*/ 108235 h 2030341"/>
                <a:gd name="connsiteX10" fmla="*/ 888274 w 888274"/>
                <a:gd name="connsiteY10" fmla="*/ 119432 h 2030341"/>
                <a:gd name="connsiteX11" fmla="*/ 888274 w 888274"/>
                <a:gd name="connsiteY11" fmla="*/ 1985555 h 2030341"/>
                <a:gd name="connsiteX12" fmla="*/ 877077 w 888274"/>
                <a:gd name="connsiteY12" fmla="*/ 2011680 h 2030341"/>
                <a:gd name="connsiteX13" fmla="*/ 862148 w 888274"/>
                <a:gd name="connsiteY13" fmla="*/ 2030341 h 2030341"/>
                <a:gd name="connsiteX14" fmla="*/ 29858 w 888274"/>
                <a:gd name="connsiteY14" fmla="*/ 2030341 h 2030341"/>
                <a:gd name="connsiteX15" fmla="*/ 11197 w 888274"/>
                <a:gd name="connsiteY15" fmla="*/ 2019145 h 2030341"/>
                <a:gd name="connsiteX16" fmla="*/ 11197 w 888274"/>
                <a:gd name="connsiteY16" fmla="*/ 2019145 h 2030341"/>
                <a:gd name="connsiteX17" fmla="*/ 0 w 888274"/>
                <a:gd name="connsiteY17" fmla="*/ 123164 h 20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274" h="2030341">
                  <a:moveTo>
                    <a:pt x="0" y="123164"/>
                  </a:moveTo>
                  <a:lnTo>
                    <a:pt x="104503" y="67181"/>
                  </a:lnTo>
                  <a:lnTo>
                    <a:pt x="242596" y="22394"/>
                  </a:lnTo>
                  <a:lnTo>
                    <a:pt x="358295" y="0"/>
                  </a:lnTo>
                  <a:lnTo>
                    <a:pt x="503853" y="0"/>
                  </a:lnTo>
                  <a:lnTo>
                    <a:pt x="604624" y="11197"/>
                  </a:lnTo>
                  <a:lnTo>
                    <a:pt x="720323" y="44787"/>
                  </a:lnTo>
                  <a:lnTo>
                    <a:pt x="809897" y="74645"/>
                  </a:lnTo>
                  <a:lnTo>
                    <a:pt x="850952" y="93306"/>
                  </a:lnTo>
                  <a:lnTo>
                    <a:pt x="873345" y="108235"/>
                  </a:lnTo>
                  <a:lnTo>
                    <a:pt x="888274" y="119432"/>
                  </a:lnTo>
                  <a:lnTo>
                    <a:pt x="888274" y="1985555"/>
                  </a:lnTo>
                  <a:lnTo>
                    <a:pt x="877077" y="2011680"/>
                  </a:lnTo>
                  <a:lnTo>
                    <a:pt x="862148" y="2030341"/>
                  </a:lnTo>
                  <a:lnTo>
                    <a:pt x="29858" y="2030341"/>
                  </a:lnTo>
                  <a:lnTo>
                    <a:pt x="11197" y="2019145"/>
                  </a:lnTo>
                  <a:lnTo>
                    <a:pt x="11197" y="2019145"/>
                  </a:lnTo>
                  <a:cubicBezTo>
                    <a:pt x="7465" y="1389640"/>
                    <a:pt x="3732" y="760134"/>
                    <a:pt x="0" y="123164"/>
                  </a:cubicBezTo>
                  <a:close/>
                </a:path>
              </a:pathLst>
            </a:custGeom>
            <a:solidFill>
              <a:schemeClr val="bg1">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967354" y="6471712"/>
              <a:ext cx="783772" cy="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10800000">
            <a:off x="2831461" y="779331"/>
            <a:ext cx="1403348" cy="2030341"/>
            <a:chOff x="3657588" y="4562560"/>
            <a:chExt cx="1403348" cy="2030341"/>
          </a:xfrm>
        </p:grpSpPr>
        <p:sp>
          <p:nvSpPr>
            <p:cNvPr id="47" name="Rounded Rectangle 46"/>
            <p:cNvSpPr/>
            <p:nvPr/>
          </p:nvSpPr>
          <p:spPr>
            <a:xfrm>
              <a:off x="3657588" y="48712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3657588" y="5379783"/>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3657588" y="58855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4721302" y="487120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4720949" y="5379782"/>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4707462" y="5885595"/>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913145" y="4562560"/>
              <a:ext cx="888274" cy="2030341"/>
            </a:xfrm>
            <a:custGeom>
              <a:avLst/>
              <a:gdLst>
                <a:gd name="connsiteX0" fmla="*/ 0 w 888274"/>
                <a:gd name="connsiteY0" fmla="*/ 123164 h 2030341"/>
                <a:gd name="connsiteX1" fmla="*/ 104503 w 888274"/>
                <a:gd name="connsiteY1" fmla="*/ 67181 h 2030341"/>
                <a:gd name="connsiteX2" fmla="*/ 242596 w 888274"/>
                <a:gd name="connsiteY2" fmla="*/ 22394 h 2030341"/>
                <a:gd name="connsiteX3" fmla="*/ 358295 w 888274"/>
                <a:gd name="connsiteY3" fmla="*/ 0 h 2030341"/>
                <a:gd name="connsiteX4" fmla="*/ 503853 w 888274"/>
                <a:gd name="connsiteY4" fmla="*/ 0 h 2030341"/>
                <a:gd name="connsiteX5" fmla="*/ 604624 w 888274"/>
                <a:gd name="connsiteY5" fmla="*/ 11197 h 2030341"/>
                <a:gd name="connsiteX6" fmla="*/ 720323 w 888274"/>
                <a:gd name="connsiteY6" fmla="*/ 44787 h 2030341"/>
                <a:gd name="connsiteX7" fmla="*/ 809897 w 888274"/>
                <a:gd name="connsiteY7" fmla="*/ 74645 h 2030341"/>
                <a:gd name="connsiteX8" fmla="*/ 850952 w 888274"/>
                <a:gd name="connsiteY8" fmla="*/ 93306 h 2030341"/>
                <a:gd name="connsiteX9" fmla="*/ 873345 w 888274"/>
                <a:gd name="connsiteY9" fmla="*/ 108235 h 2030341"/>
                <a:gd name="connsiteX10" fmla="*/ 888274 w 888274"/>
                <a:gd name="connsiteY10" fmla="*/ 119432 h 2030341"/>
                <a:gd name="connsiteX11" fmla="*/ 888274 w 888274"/>
                <a:gd name="connsiteY11" fmla="*/ 1985555 h 2030341"/>
                <a:gd name="connsiteX12" fmla="*/ 877077 w 888274"/>
                <a:gd name="connsiteY12" fmla="*/ 2011680 h 2030341"/>
                <a:gd name="connsiteX13" fmla="*/ 862148 w 888274"/>
                <a:gd name="connsiteY13" fmla="*/ 2030341 h 2030341"/>
                <a:gd name="connsiteX14" fmla="*/ 29858 w 888274"/>
                <a:gd name="connsiteY14" fmla="*/ 2030341 h 2030341"/>
                <a:gd name="connsiteX15" fmla="*/ 11197 w 888274"/>
                <a:gd name="connsiteY15" fmla="*/ 2019145 h 2030341"/>
                <a:gd name="connsiteX16" fmla="*/ 11197 w 888274"/>
                <a:gd name="connsiteY16" fmla="*/ 2019145 h 2030341"/>
                <a:gd name="connsiteX17" fmla="*/ 0 w 888274"/>
                <a:gd name="connsiteY17" fmla="*/ 123164 h 20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274" h="2030341">
                  <a:moveTo>
                    <a:pt x="0" y="123164"/>
                  </a:moveTo>
                  <a:lnTo>
                    <a:pt x="104503" y="67181"/>
                  </a:lnTo>
                  <a:lnTo>
                    <a:pt x="242596" y="22394"/>
                  </a:lnTo>
                  <a:lnTo>
                    <a:pt x="358295" y="0"/>
                  </a:lnTo>
                  <a:lnTo>
                    <a:pt x="503853" y="0"/>
                  </a:lnTo>
                  <a:lnTo>
                    <a:pt x="604624" y="11197"/>
                  </a:lnTo>
                  <a:lnTo>
                    <a:pt x="720323" y="44787"/>
                  </a:lnTo>
                  <a:lnTo>
                    <a:pt x="809897" y="74645"/>
                  </a:lnTo>
                  <a:lnTo>
                    <a:pt x="850952" y="93306"/>
                  </a:lnTo>
                  <a:lnTo>
                    <a:pt x="873345" y="108235"/>
                  </a:lnTo>
                  <a:lnTo>
                    <a:pt x="888274" y="119432"/>
                  </a:lnTo>
                  <a:lnTo>
                    <a:pt x="888274" y="1985555"/>
                  </a:lnTo>
                  <a:lnTo>
                    <a:pt x="877077" y="2011680"/>
                  </a:lnTo>
                  <a:lnTo>
                    <a:pt x="862148" y="2030341"/>
                  </a:lnTo>
                  <a:lnTo>
                    <a:pt x="29858" y="2030341"/>
                  </a:lnTo>
                  <a:lnTo>
                    <a:pt x="11197" y="2019145"/>
                  </a:lnTo>
                  <a:lnTo>
                    <a:pt x="11197" y="2019145"/>
                  </a:lnTo>
                  <a:cubicBezTo>
                    <a:pt x="7465" y="1389640"/>
                    <a:pt x="3732" y="760134"/>
                    <a:pt x="0" y="123164"/>
                  </a:cubicBezTo>
                  <a:close/>
                </a:path>
              </a:pathLst>
            </a:custGeom>
            <a:solidFill>
              <a:schemeClr val="bg1">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967354" y="6471712"/>
              <a:ext cx="783772" cy="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rot="10800000">
            <a:off x="5000043" y="794255"/>
            <a:ext cx="1403348" cy="2030341"/>
            <a:chOff x="3657588" y="4562560"/>
            <a:chExt cx="1403348" cy="2030341"/>
          </a:xfrm>
        </p:grpSpPr>
        <p:sp>
          <p:nvSpPr>
            <p:cNvPr id="56" name="Rounded Rectangle 55"/>
            <p:cNvSpPr/>
            <p:nvPr/>
          </p:nvSpPr>
          <p:spPr>
            <a:xfrm>
              <a:off x="3657588" y="488072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3657588" y="5389308"/>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3657588" y="5895120"/>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4721302" y="488072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4720949" y="538930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4707462" y="5895120"/>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3913145" y="4562560"/>
              <a:ext cx="888274" cy="2030341"/>
            </a:xfrm>
            <a:custGeom>
              <a:avLst/>
              <a:gdLst>
                <a:gd name="connsiteX0" fmla="*/ 0 w 888274"/>
                <a:gd name="connsiteY0" fmla="*/ 123164 h 2030341"/>
                <a:gd name="connsiteX1" fmla="*/ 104503 w 888274"/>
                <a:gd name="connsiteY1" fmla="*/ 67181 h 2030341"/>
                <a:gd name="connsiteX2" fmla="*/ 242596 w 888274"/>
                <a:gd name="connsiteY2" fmla="*/ 22394 h 2030341"/>
                <a:gd name="connsiteX3" fmla="*/ 358295 w 888274"/>
                <a:gd name="connsiteY3" fmla="*/ 0 h 2030341"/>
                <a:gd name="connsiteX4" fmla="*/ 503853 w 888274"/>
                <a:gd name="connsiteY4" fmla="*/ 0 h 2030341"/>
                <a:gd name="connsiteX5" fmla="*/ 604624 w 888274"/>
                <a:gd name="connsiteY5" fmla="*/ 11197 h 2030341"/>
                <a:gd name="connsiteX6" fmla="*/ 720323 w 888274"/>
                <a:gd name="connsiteY6" fmla="*/ 44787 h 2030341"/>
                <a:gd name="connsiteX7" fmla="*/ 809897 w 888274"/>
                <a:gd name="connsiteY7" fmla="*/ 74645 h 2030341"/>
                <a:gd name="connsiteX8" fmla="*/ 850952 w 888274"/>
                <a:gd name="connsiteY8" fmla="*/ 93306 h 2030341"/>
                <a:gd name="connsiteX9" fmla="*/ 873345 w 888274"/>
                <a:gd name="connsiteY9" fmla="*/ 108235 h 2030341"/>
                <a:gd name="connsiteX10" fmla="*/ 888274 w 888274"/>
                <a:gd name="connsiteY10" fmla="*/ 119432 h 2030341"/>
                <a:gd name="connsiteX11" fmla="*/ 888274 w 888274"/>
                <a:gd name="connsiteY11" fmla="*/ 1985555 h 2030341"/>
                <a:gd name="connsiteX12" fmla="*/ 877077 w 888274"/>
                <a:gd name="connsiteY12" fmla="*/ 2011680 h 2030341"/>
                <a:gd name="connsiteX13" fmla="*/ 862148 w 888274"/>
                <a:gd name="connsiteY13" fmla="*/ 2030341 h 2030341"/>
                <a:gd name="connsiteX14" fmla="*/ 29858 w 888274"/>
                <a:gd name="connsiteY14" fmla="*/ 2030341 h 2030341"/>
                <a:gd name="connsiteX15" fmla="*/ 11197 w 888274"/>
                <a:gd name="connsiteY15" fmla="*/ 2019145 h 2030341"/>
                <a:gd name="connsiteX16" fmla="*/ 11197 w 888274"/>
                <a:gd name="connsiteY16" fmla="*/ 2019145 h 2030341"/>
                <a:gd name="connsiteX17" fmla="*/ 0 w 888274"/>
                <a:gd name="connsiteY17" fmla="*/ 123164 h 20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274" h="2030341">
                  <a:moveTo>
                    <a:pt x="0" y="123164"/>
                  </a:moveTo>
                  <a:lnTo>
                    <a:pt x="104503" y="67181"/>
                  </a:lnTo>
                  <a:lnTo>
                    <a:pt x="242596" y="22394"/>
                  </a:lnTo>
                  <a:lnTo>
                    <a:pt x="358295" y="0"/>
                  </a:lnTo>
                  <a:lnTo>
                    <a:pt x="503853" y="0"/>
                  </a:lnTo>
                  <a:lnTo>
                    <a:pt x="604624" y="11197"/>
                  </a:lnTo>
                  <a:lnTo>
                    <a:pt x="720323" y="44787"/>
                  </a:lnTo>
                  <a:lnTo>
                    <a:pt x="809897" y="74645"/>
                  </a:lnTo>
                  <a:lnTo>
                    <a:pt x="850952" y="93306"/>
                  </a:lnTo>
                  <a:lnTo>
                    <a:pt x="873345" y="108235"/>
                  </a:lnTo>
                  <a:lnTo>
                    <a:pt x="888274" y="119432"/>
                  </a:lnTo>
                  <a:lnTo>
                    <a:pt x="888274" y="1985555"/>
                  </a:lnTo>
                  <a:lnTo>
                    <a:pt x="877077" y="2011680"/>
                  </a:lnTo>
                  <a:lnTo>
                    <a:pt x="862148" y="2030341"/>
                  </a:lnTo>
                  <a:lnTo>
                    <a:pt x="29858" y="2030341"/>
                  </a:lnTo>
                  <a:lnTo>
                    <a:pt x="11197" y="2019145"/>
                  </a:lnTo>
                  <a:lnTo>
                    <a:pt x="11197" y="2019145"/>
                  </a:lnTo>
                  <a:cubicBezTo>
                    <a:pt x="7465" y="1389640"/>
                    <a:pt x="3732" y="760134"/>
                    <a:pt x="0" y="123164"/>
                  </a:cubicBezTo>
                  <a:close/>
                </a:path>
              </a:pathLst>
            </a:custGeom>
            <a:solidFill>
              <a:schemeClr val="bg1">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967354" y="6471712"/>
              <a:ext cx="783772" cy="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rot="10800000">
            <a:off x="7172585" y="794808"/>
            <a:ext cx="1403348" cy="2030341"/>
            <a:chOff x="3657588" y="4562560"/>
            <a:chExt cx="1403348" cy="2030341"/>
          </a:xfrm>
        </p:grpSpPr>
        <p:sp>
          <p:nvSpPr>
            <p:cNvPr id="65" name="Rounded Rectangle 64"/>
            <p:cNvSpPr/>
            <p:nvPr/>
          </p:nvSpPr>
          <p:spPr>
            <a:xfrm>
              <a:off x="3657588" y="488072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657588" y="5389308"/>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3657588" y="5895120"/>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4721302" y="488072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4720949" y="5389307"/>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707462" y="5895120"/>
              <a:ext cx="339634" cy="38442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913145" y="4562560"/>
              <a:ext cx="888274" cy="2030341"/>
            </a:xfrm>
            <a:custGeom>
              <a:avLst/>
              <a:gdLst>
                <a:gd name="connsiteX0" fmla="*/ 0 w 888274"/>
                <a:gd name="connsiteY0" fmla="*/ 123164 h 2030341"/>
                <a:gd name="connsiteX1" fmla="*/ 104503 w 888274"/>
                <a:gd name="connsiteY1" fmla="*/ 67181 h 2030341"/>
                <a:gd name="connsiteX2" fmla="*/ 242596 w 888274"/>
                <a:gd name="connsiteY2" fmla="*/ 22394 h 2030341"/>
                <a:gd name="connsiteX3" fmla="*/ 358295 w 888274"/>
                <a:gd name="connsiteY3" fmla="*/ 0 h 2030341"/>
                <a:gd name="connsiteX4" fmla="*/ 503853 w 888274"/>
                <a:gd name="connsiteY4" fmla="*/ 0 h 2030341"/>
                <a:gd name="connsiteX5" fmla="*/ 604624 w 888274"/>
                <a:gd name="connsiteY5" fmla="*/ 11197 h 2030341"/>
                <a:gd name="connsiteX6" fmla="*/ 720323 w 888274"/>
                <a:gd name="connsiteY6" fmla="*/ 44787 h 2030341"/>
                <a:gd name="connsiteX7" fmla="*/ 809897 w 888274"/>
                <a:gd name="connsiteY7" fmla="*/ 74645 h 2030341"/>
                <a:gd name="connsiteX8" fmla="*/ 850952 w 888274"/>
                <a:gd name="connsiteY8" fmla="*/ 93306 h 2030341"/>
                <a:gd name="connsiteX9" fmla="*/ 873345 w 888274"/>
                <a:gd name="connsiteY9" fmla="*/ 108235 h 2030341"/>
                <a:gd name="connsiteX10" fmla="*/ 888274 w 888274"/>
                <a:gd name="connsiteY10" fmla="*/ 119432 h 2030341"/>
                <a:gd name="connsiteX11" fmla="*/ 888274 w 888274"/>
                <a:gd name="connsiteY11" fmla="*/ 1985555 h 2030341"/>
                <a:gd name="connsiteX12" fmla="*/ 877077 w 888274"/>
                <a:gd name="connsiteY12" fmla="*/ 2011680 h 2030341"/>
                <a:gd name="connsiteX13" fmla="*/ 862148 w 888274"/>
                <a:gd name="connsiteY13" fmla="*/ 2030341 h 2030341"/>
                <a:gd name="connsiteX14" fmla="*/ 29858 w 888274"/>
                <a:gd name="connsiteY14" fmla="*/ 2030341 h 2030341"/>
                <a:gd name="connsiteX15" fmla="*/ 11197 w 888274"/>
                <a:gd name="connsiteY15" fmla="*/ 2019145 h 2030341"/>
                <a:gd name="connsiteX16" fmla="*/ 11197 w 888274"/>
                <a:gd name="connsiteY16" fmla="*/ 2019145 h 2030341"/>
                <a:gd name="connsiteX17" fmla="*/ 0 w 888274"/>
                <a:gd name="connsiteY17" fmla="*/ 123164 h 20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274" h="2030341">
                  <a:moveTo>
                    <a:pt x="0" y="123164"/>
                  </a:moveTo>
                  <a:lnTo>
                    <a:pt x="104503" y="67181"/>
                  </a:lnTo>
                  <a:lnTo>
                    <a:pt x="242596" y="22394"/>
                  </a:lnTo>
                  <a:lnTo>
                    <a:pt x="358295" y="0"/>
                  </a:lnTo>
                  <a:lnTo>
                    <a:pt x="503853" y="0"/>
                  </a:lnTo>
                  <a:lnTo>
                    <a:pt x="604624" y="11197"/>
                  </a:lnTo>
                  <a:lnTo>
                    <a:pt x="720323" y="44787"/>
                  </a:lnTo>
                  <a:lnTo>
                    <a:pt x="809897" y="74645"/>
                  </a:lnTo>
                  <a:lnTo>
                    <a:pt x="850952" y="93306"/>
                  </a:lnTo>
                  <a:lnTo>
                    <a:pt x="873345" y="108235"/>
                  </a:lnTo>
                  <a:lnTo>
                    <a:pt x="888274" y="119432"/>
                  </a:lnTo>
                  <a:lnTo>
                    <a:pt x="888274" y="1985555"/>
                  </a:lnTo>
                  <a:lnTo>
                    <a:pt x="877077" y="2011680"/>
                  </a:lnTo>
                  <a:lnTo>
                    <a:pt x="862148" y="2030341"/>
                  </a:lnTo>
                  <a:lnTo>
                    <a:pt x="29858" y="2030341"/>
                  </a:lnTo>
                  <a:lnTo>
                    <a:pt x="11197" y="2019145"/>
                  </a:lnTo>
                  <a:lnTo>
                    <a:pt x="11197" y="2019145"/>
                  </a:lnTo>
                  <a:cubicBezTo>
                    <a:pt x="7465" y="1389640"/>
                    <a:pt x="3732" y="760134"/>
                    <a:pt x="0" y="123164"/>
                  </a:cubicBezTo>
                  <a:close/>
                </a:path>
              </a:pathLst>
            </a:custGeom>
            <a:solidFill>
              <a:schemeClr val="bg1">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967354" y="6471712"/>
              <a:ext cx="783772" cy="494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3302797" y="31648"/>
            <a:ext cx="5585568" cy="646331"/>
          </a:xfrm>
          <a:prstGeom prst="rect">
            <a:avLst/>
          </a:prstGeom>
          <a:noFill/>
        </p:spPr>
        <p:txBody>
          <a:bodyPr wrap="none" rtlCol="0">
            <a:spAutoFit/>
          </a:bodyPr>
          <a:lstStyle/>
          <a:p>
            <a:pPr algn="ctr"/>
            <a:r>
              <a:rPr lang="en-US" dirty="0"/>
              <a:t>Room 164 &amp; 168 South Foundation Hall (30 seat capacity)</a:t>
            </a:r>
          </a:p>
          <a:p>
            <a:pPr algn="ctr"/>
            <a:r>
              <a:rPr lang="en-US" u="sng" dirty="0"/>
              <a:t>Collaboration/Group Work Table Arrangement</a:t>
            </a:r>
            <a:endParaRPr lang="en-US" u="sng" dirty="0"/>
          </a:p>
        </p:txBody>
      </p:sp>
    </p:spTree>
    <p:extLst>
      <p:ext uri="{BB962C8B-B14F-4D97-AF65-F5344CB8AC3E}">
        <p14:creationId xmlns:p14="http://schemas.microsoft.com/office/powerpoint/2010/main" val="1173306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66438" y="8095"/>
            <a:ext cx="8377070" cy="6788584"/>
            <a:chOff x="28576" y="-962024"/>
            <a:chExt cx="10096500" cy="8181974"/>
          </a:xfrm>
        </p:grpSpPr>
        <p:pic>
          <p:nvPicPr>
            <p:cNvPr id="4" name="Picture 3"/>
            <p:cNvPicPr>
              <a:picLocks noChangeAspect="1"/>
            </p:cNvPicPr>
            <p:nvPr/>
          </p:nvPicPr>
          <p:blipFill rotWithShape="1">
            <a:blip r:embed="rId2"/>
            <a:srcRect l="15848" t="14712" r="27706" b="11390"/>
            <a:stretch/>
          </p:blipFill>
          <p:spPr>
            <a:xfrm>
              <a:off x="28576" y="-962024"/>
              <a:ext cx="10096500" cy="8181974"/>
            </a:xfrm>
            <a:prstGeom prst="rect">
              <a:avLst/>
            </a:prstGeom>
          </p:spPr>
        </p:pic>
        <p:sp>
          <p:nvSpPr>
            <p:cNvPr id="2" name="Rectangle 1"/>
            <p:cNvSpPr/>
            <p:nvPr/>
          </p:nvSpPr>
          <p:spPr>
            <a:xfrm>
              <a:off x="321293" y="3394791"/>
              <a:ext cx="1746510" cy="298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29219" y="3334440"/>
              <a:ext cx="2186187" cy="313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1293" y="9525"/>
              <a:ext cx="8488619" cy="486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1294" y="2189145"/>
              <a:ext cx="7480037" cy="474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a:srcRect l="21476" t="54946" r="73445" b="30128"/>
            <a:stretch/>
          </p:blipFill>
          <p:spPr>
            <a:xfrm rot="16499455">
              <a:off x="1863734" y="4989955"/>
              <a:ext cx="797810" cy="1668610"/>
            </a:xfrm>
            <a:prstGeom prst="rect">
              <a:avLst/>
            </a:prstGeom>
          </p:spPr>
        </p:pic>
        <p:pic>
          <p:nvPicPr>
            <p:cNvPr id="154" name="Picture 153"/>
            <p:cNvPicPr>
              <a:picLocks noChangeAspect="1"/>
            </p:cNvPicPr>
            <p:nvPr/>
          </p:nvPicPr>
          <p:blipFill rotWithShape="1">
            <a:blip r:embed="rId2"/>
            <a:srcRect l="21476" t="54946" r="73445" b="38940"/>
            <a:stretch/>
          </p:blipFill>
          <p:spPr>
            <a:xfrm rot="10800000">
              <a:off x="477030" y="5444380"/>
              <a:ext cx="797810" cy="683443"/>
            </a:xfrm>
            <a:prstGeom prst="rect">
              <a:avLst/>
            </a:prstGeom>
          </p:spPr>
        </p:pic>
        <p:sp>
          <p:nvSpPr>
            <p:cNvPr id="297" name="TextBox 296"/>
            <p:cNvSpPr txBox="1"/>
            <p:nvPr/>
          </p:nvSpPr>
          <p:spPr>
            <a:xfrm>
              <a:off x="1421017" y="-606104"/>
              <a:ext cx="7631736" cy="445139"/>
            </a:xfrm>
            <a:prstGeom prst="rect">
              <a:avLst/>
            </a:prstGeom>
            <a:noFill/>
          </p:spPr>
          <p:txBody>
            <a:bodyPr wrap="none" rtlCol="0">
              <a:spAutoFit/>
            </a:bodyPr>
            <a:lstStyle/>
            <a:p>
              <a:r>
                <a:rPr lang="en-US" dirty="0">
                  <a:solidFill>
                    <a:srgbClr val="FF0000"/>
                  </a:solidFill>
                </a:rPr>
                <a:t>Room to contain 28 student chairs/Computer Comforts KOI tables</a:t>
              </a:r>
              <a:endParaRPr lang="en-US" dirty="0">
                <a:solidFill>
                  <a:srgbClr val="FF0000"/>
                </a:solidFill>
              </a:endParaRPr>
            </a:p>
          </p:txBody>
        </p:sp>
        <p:sp>
          <p:nvSpPr>
            <p:cNvPr id="9" name="TextBox 8"/>
            <p:cNvSpPr txBox="1"/>
            <p:nvPr/>
          </p:nvSpPr>
          <p:spPr>
            <a:xfrm>
              <a:off x="2881888" y="6550689"/>
              <a:ext cx="3993575" cy="445139"/>
            </a:xfrm>
            <a:prstGeom prst="rect">
              <a:avLst/>
            </a:prstGeom>
            <a:noFill/>
          </p:spPr>
          <p:txBody>
            <a:bodyPr wrap="none" rtlCol="0">
              <a:spAutoFit/>
            </a:bodyPr>
            <a:lstStyle/>
            <a:p>
              <a:r>
                <a:rPr lang="en-US" dirty="0">
                  <a:solidFill>
                    <a:srgbClr val="FF0000"/>
                  </a:solidFill>
                </a:rPr>
                <a:t>Front of room (projection screen)</a:t>
              </a:r>
              <a:endParaRPr lang="en-US" dirty="0">
                <a:solidFill>
                  <a:srgbClr val="FF0000"/>
                </a:solidFill>
              </a:endParaRPr>
            </a:p>
          </p:txBody>
        </p:sp>
        <p:sp>
          <p:nvSpPr>
            <p:cNvPr id="10" name="TextBox 9"/>
            <p:cNvSpPr txBox="1"/>
            <p:nvPr/>
          </p:nvSpPr>
          <p:spPr>
            <a:xfrm>
              <a:off x="294785" y="6112126"/>
              <a:ext cx="1504971" cy="445139"/>
            </a:xfrm>
            <a:prstGeom prst="rect">
              <a:avLst/>
            </a:prstGeom>
            <a:noFill/>
          </p:spPr>
          <p:txBody>
            <a:bodyPr wrap="none" rtlCol="0">
              <a:spAutoFit/>
            </a:bodyPr>
            <a:lstStyle/>
            <a:p>
              <a:r>
                <a:rPr lang="en-US" dirty="0"/>
                <a:t>Laptop cart</a:t>
              </a:r>
              <a:endParaRPr lang="en-US" dirty="0"/>
            </a:p>
          </p:txBody>
        </p:sp>
        <p:sp>
          <p:nvSpPr>
            <p:cNvPr id="11" name="TextBox 10"/>
            <p:cNvSpPr txBox="1"/>
            <p:nvPr/>
          </p:nvSpPr>
          <p:spPr>
            <a:xfrm>
              <a:off x="1759353" y="6267060"/>
              <a:ext cx="2242929" cy="445139"/>
            </a:xfrm>
            <a:prstGeom prst="rect">
              <a:avLst/>
            </a:prstGeom>
            <a:noFill/>
          </p:spPr>
          <p:txBody>
            <a:bodyPr wrap="none" rtlCol="0">
              <a:spAutoFit/>
            </a:bodyPr>
            <a:lstStyle/>
            <a:p>
              <a:r>
                <a:rPr lang="en-US" dirty="0"/>
                <a:t>Presentation desk</a:t>
              </a:r>
              <a:endParaRPr lang="en-US" dirty="0"/>
            </a:p>
          </p:txBody>
        </p:sp>
        <p:grpSp>
          <p:nvGrpSpPr>
            <p:cNvPr id="177" name="Group 176"/>
            <p:cNvGrpSpPr/>
            <p:nvPr/>
          </p:nvGrpSpPr>
          <p:grpSpPr>
            <a:xfrm rot="19409791">
              <a:off x="5846155" y="320875"/>
              <a:ext cx="2698797" cy="2725355"/>
              <a:chOff x="2295165" y="2114486"/>
              <a:chExt cx="2698797" cy="2725355"/>
            </a:xfrm>
          </p:grpSpPr>
          <p:grpSp>
            <p:nvGrpSpPr>
              <p:cNvPr id="178" name="Group 177"/>
              <p:cNvGrpSpPr/>
              <p:nvPr/>
            </p:nvGrpSpPr>
            <p:grpSpPr>
              <a:xfrm rot="3131875">
                <a:off x="4152996" y="2703887"/>
                <a:ext cx="889866" cy="792066"/>
                <a:chOff x="4277670" y="756737"/>
                <a:chExt cx="889866" cy="792066"/>
              </a:xfrm>
            </p:grpSpPr>
            <p:sp>
              <p:nvSpPr>
                <p:cNvPr id="197" name="Rounded Rectangle 196"/>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Freeform 197"/>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506546" y="2114486"/>
                <a:ext cx="889866" cy="792066"/>
                <a:chOff x="4277670" y="756737"/>
                <a:chExt cx="889866" cy="792066"/>
              </a:xfrm>
            </p:grpSpPr>
            <p:sp>
              <p:nvSpPr>
                <p:cNvPr id="195" name="Rounded Rectangle 194"/>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Freeform 195"/>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rot="18525745">
                <a:off x="2666259" y="2246667"/>
                <a:ext cx="889866" cy="792066"/>
                <a:chOff x="4277670" y="756737"/>
                <a:chExt cx="889866" cy="792066"/>
              </a:xfrm>
            </p:grpSpPr>
            <p:sp>
              <p:nvSpPr>
                <p:cNvPr id="193" name="Rounded Rectangle 192"/>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Freeform 193"/>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rot="15471788">
                <a:off x="2246265" y="3006034"/>
                <a:ext cx="889866" cy="792066"/>
                <a:chOff x="4277670" y="756737"/>
                <a:chExt cx="889866" cy="792066"/>
              </a:xfrm>
            </p:grpSpPr>
            <p:sp>
              <p:nvSpPr>
                <p:cNvPr id="191" name="Rounded Rectangle 190"/>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Freeform 191"/>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p:cNvGrpSpPr/>
              <p:nvPr/>
            </p:nvGrpSpPr>
            <p:grpSpPr>
              <a:xfrm rot="6209258">
                <a:off x="4079090" y="3554822"/>
                <a:ext cx="889866" cy="792066"/>
                <a:chOff x="4277670" y="756737"/>
                <a:chExt cx="889866" cy="792066"/>
              </a:xfrm>
            </p:grpSpPr>
            <p:sp>
              <p:nvSpPr>
                <p:cNvPr id="189" name="Rounded Rectangle 188"/>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0" name="Freeform 189"/>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p:cNvGrpSpPr/>
              <p:nvPr/>
            </p:nvGrpSpPr>
            <p:grpSpPr>
              <a:xfrm rot="9151006">
                <a:off x="3391717" y="4047775"/>
                <a:ext cx="889866" cy="792066"/>
                <a:chOff x="4277670" y="756737"/>
                <a:chExt cx="889866" cy="792066"/>
              </a:xfrm>
            </p:grpSpPr>
            <p:sp>
              <p:nvSpPr>
                <p:cNvPr id="187" name="Rounded Rectangle 186"/>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Freeform 187"/>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rot="12421788">
                <a:off x="2561628" y="3800936"/>
                <a:ext cx="889866" cy="792066"/>
                <a:chOff x="4277670" y="756737"/>
                <a:chExt cx="889866" cy="792066"/>
              </a:xfrm>
            </p:grpSpPr>
            <p:sp>
              <p:nvSpPr>
                <p:cNvPr id="185" name="Rounded Rectangle 184"/>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Freeform 185"/>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 name="Group 224"/>
            <p:cNvGrpSpPr/>
            <p:nvPr/>
          </p:nvGrpSpPr>
          <p:grpSpPr>
            <a:xfrm>
              <a:off x="3223258" y="3166911"/>
              <a:ext cx="2698797" cy="2725355"/>
              <a:chOff x="2295165" y="2114486"/>
              <a:chExt cx="2698797" cy="2725355"/>
            </a:xfrm>
          </p:grpSpPr>
          <p:grpSp>
            <p:nvGrpSpPr>
              <p:cNvPr id="228" name="Group 227"/>
              <p:cNvGrpSpPr/>
              <p:nvPr/>
            </p:nvGrpSpPr>
            <p:grpSpPr>
              <a:xfrm rot="3131875">
                <a:off x="4152996" y="2703887"/>
                <a:ext cx="889866" cy="792066"/>
                <a:chOff x="4277670" y="756737"/>
                <a:chExt cx="889866" cy="792066"/>
              </a:xfrm>
            </p:grpSpPr>
            <p:sp>
              <p:nvSpPr>
                <p:cNvPr id="248" name="Rounded Rectangle 247"/>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9" name="Freeform 248"/>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3506546" y="2114486"/>
                <a:ext cx="889866" cy="792066"/>
                <a:chOff x="4277670" y="756737"/>
                <a:chExt cx="889866" cy="792066"/>
              </a:xfrm>
            </p:grpSpPr>
            <p:sp>
              <p:nvSpPr>
                <p:cNvPr id="245" name="Rounded Rectangle 244"/>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7" name="Freeform 246"/>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p:cNvGrpSpPr/>
              <p:nvPr/>
            </p:nvGrpSpPr>
            <p:grpSpPr>
              <a:xfrm rot="18525745">
                <a:off x="2666259" y="2246667"/>
                <a:ext cx="889866" cy="792066"/>
                <a:chOff x="4277670" y="756737"/>
                <a:chExt cx="889866" cy="792066"/>
              </a:xfrm>
            </p:grpSpPr>
            <p:sp>
              <p:nvSpPr>
                <p:cNvPr id="243" name="Rounded Rectangle 242"/>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4" name="Freeform 243"/>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rot="15471788">
                <a:off x="2246265" y="3006034"/>
                <a:ext cx="889866" cy="792066"/>
                <a:chOff x="4277670" y="756737"/>
                <a:chExt cx="889866" cy="792066"/>
              </a:xfrm>
            </p:grpSpPr>
            <p:sp>
              <p:nvSpPr>
                <p:cNvPr id="241" name="Rounded Rectangle 240"/>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2" name="Freeform 241"/>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rot="6209258">
                <a:off x="4079090" y="3554822"/>
                <a:ext cx="889866" cy="792066"/>
                <a:chOff x="4277670" y="756737"/>
                <a:chExt cx="889866" cy="792066"/>
              </a:xfrm>
            </p:grpSpPr>
            <p:sp>
              <p:nvSpPr>
                <p:cNvPr id="239" name="Rounded Rectangle 238"/>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Freeform 239"/>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rot="9151006">
                <a:off x="3391717" y="4047775"/>
                <a:ext cx="889866" cy="792066"/>
                <a:chOff x="4277670" y="756737"/>
                <a:chExt cx="889866" cy="792066"/>
              </a:xfrm>
            </p:grpSpPr>
            <p:sp>
              <p:nvSpPr>
                <p:cNvPr id="237" name="Rounded Rectangle 236"/>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Freeform 237"/>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rot="12421788">
                <a:off x="2561628" y="3800936"/>
                <a:ext cx="889866" cy="792066"/>
                <a:chOff x="4277670" y="756737"/>
                <a:chExt cx="889866" cy="792066"/>
              </a:xfrm>
            </p:grpSpPr>
            <p:sp>
              <p:nvSpPr>
                <p:cNvPr id="235" name="Rounded Rectangle 234"/>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Freeform 235"/>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p:cNvGrpSpPr/>
            <p:nvPr/>
          </p:nvGrpSpPr>
          <p:grpSpPr>
            <a:xfrm rot="572946">
              <a:off x="725398" y="290971"/>
              <a:ext cx="2698797" cy="2725355"/>
              <a:chOff x="2295165" y="2114486"/>
              <a:chExt cx="2698797" cy="2725355"/>
            </a:xfrm>
          </p:grpSpPr>
          <p:grpSp>
            <p:nvGrpSpPr>
              <p:cNvPr id="251" name="Group 250"/>
              <p:cNvGrpSpPr/>
              <p:nvPr/>
            </p:nvGrpSpPr>
            <p:grpSpPr>
              <a:xfrm rot="3131875">
                <a:off x="4152996" y="2703887"/>
                <a:ext cx="889866" cy="792066"/>
                <a:chOff x="4277670" y="756737"/>
                <a:chExt cx="889866" cy="792066"/>
              </a:xfrm>
            </p:grpSpPr>
            <p:sp>
              <p:nvSpPr>
                <p:cNvPr id="270" name="Rounded Rectangle 269"/>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Freeform 270"/>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p:cNvGrpSpPr/>
              <p:nvPr/>
            </p:nvGrpSpPr>
            <p:grpSpPr>
              <a:xfrm>
                <a:off x="3506546" y="2114486"/>
                <a:ext cx="889866" cy="792066"/>
                <a:chOff x="4277670" y="756737"/>
                <a:chExt cx="889866" cy="792066"/>
              </a:xfrm>
            </p:grpSpPr>
            <p:sp>
              <p:nvSpPr>
                <p:cNvPr id="268" name="Rounded Rectangle 267"/>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Freeform 268"/>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rot="18525745">
                <a:off x="2666259" y="2246667"/>
                <a:ext cx="889866" cy="792066"/>
                <a:chOff x="4277670" y="756737"/>
                <a:chExt cx="889866" cy="792066"/>
              </a:xfrm>
            </p:grpSpPr>
            <p:sp>
              <p:nvSpPr>
                <p:cNvPr id="266" name="Rounded Rectangle 265"/>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Freeform 266"/>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253"/>
              <p:cNvGrpSpPr/>
              <p:nvPr/>
            </p:nvGrpSpPr>
            <p:grpSpPr>
              <a:xfrm rot="15471788">
                <a:off x="2246265" y="3006034"/>
                <a:ext cx="889866" cy="792066"/>
                <a:chOff x="4277670" y="756737"/>
                <a:chExt cx="889866" cy="792066"/>
              </a:xfrm>
            </p:grpSpPr>
            <p:sp>
              <p:nvSpPr>
                <p:cNvPr id="264" name="Rounded Rectangle 263"/>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Freeform 264"/>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rot="6209258">
                <a:off x="4079090" y="3554822"/>
                <a:ext cx="889866" cy="792066"/>
                <a:chOff x="4277670" y="756737"/>
                <a:chExt cx="889866" cy="792066"/>
              </a:xfrm>
            </p:grpSpPr>
            <p:sp>
              <p:nvSpPr>
                <p:cNvPr id="262" name="Rounded Rectangle 261"/>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Freeform 262"/>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p:cNvGrpSpPr/>
              <p:nvPr/>
            </p:nvGrpSpPr>
            <p:grpSpPr>
              <a:xfrm rot="9151006">
                <a:off x="3391717" y="4047775"/>
                <a:ext cx="889866" cy="792066"/>
                <a:chOff x="4277670" y="756737"/>
                <a:chExt cx="889866" cy="792066"/>
              </a:xfrm>
            </p:grpSpPr>
            <p:sp>
              <p:nvSpPr>
                <p:cNvPr id="260" name="Rounded Rectangle 259"/>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Freeform 260"/>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p:cNvGrpSpPr/>
              <p:nvPr/>
            </p:nvGrpSpPr>
            <p:grpSpPr>
              <a:xfrm rot="12421788">
                <a:off x="2561628" y="3800936"/>
                <a:ext cx="889866" cy="792066"/>
                <a:chOff x="4277670" y="756737"/>
                <a:chExt cx="889866" cy="792066"/>
              </a:xfrm>
            </p:grpSpPr>
            <p:sp>
              <p:nvSpPr>
                <p:cNvPr id="258" name="Rounded Rectangle 257"/>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Freeform 258"/>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3" name="Group 272"/>
            <p:cNvGrpSpPr/>
            <p:nvPr/>
          </p:nvGrpSpPr>
          <p:grpSpPr>
            <a:xfrm rot="1326243">
              <a:off x="1138513" y="3481473"/>
              <a:ext cx="889866" cy="792066"/>
              <a:chOff x="4277670" y="756737"/>
              <a:chExt cx="889866" cy="792066"/>
            </a:xfrm>
          </p:grpSpPr>
          <p:sp>
            <p:nvSpPr>
              <p:cNvPr id="275" name="Rounded Rectangle 274"/>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 name="Freeform 275"/>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p:cNvGrpSpPr/>
            <p:nvPr/>
          </p:nvGrpSpPr>
          <p:grpSpPr>
            <a:xfrm rot="12216341">
              <a:off x="809559" y="4150113"/>
              <a:ext cx="889866" cy="792066"/>
              <a:chOff x="4277670" y="756737"/>
              <a:chExt cx="889866" cy="792066"/>
            </a:xfrm>
          </p:grpSpPr>
          <p:sp>
            <p:nvSpPr>
              <p:cNvPr id="209" name="Rounded Rectangle 208"/>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0" name="Freeform 209"/>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p:cNvGrpSpPr/>
            <p:nvPr/>
          </p:nvGrpSpPr>
          <p:grpSpPr>
            <a:xfrm rot="17674647">
              <a:off x="6709876" y="3616853"/>
              <a:ext cx="1577648" cy="1657595"/>
              <a:chOff x="367601" y="3061018"/>
              <a:chExt cx="1577648" cy="1657595"/>
            </a:xfrm>
          </p:grpSpPr>
          <p:grpSp>
            <p:nvGrpSpPr>
              <p:cNvPr id="279" name="Group 278"/>
              <p:cNvGrpSpPr/>
              <p:nvPr/>
            </p:nvGrpSpPr>
            <p:grpSpPr>
              <a:xfrm rot="3735594">
                <a:off x="1104283" y="3109918"/>
                <a:ext cx="889866" cy="792066"/>
                <a:chOff x="4277670" y="756737"/>
                <a:chExt cx="889866" cy="792066"/>
              </a:xfrm>
            </p:grpSpPr>
            <p:sp>
              <p:nvSpPr>
                <p:cNvPr id="286" name="Rounded Rectangle 285"/>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7" name="Freeform 286"/>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p:cNvGrpSpPr/>
              <p:nvPr/>
            </p:nvGrpSpPr>
            <p:grpSpPr>
              <a:xfrm rot="10800000">
                <a:off x="894247" y="3926547"/>
                <a:ext cx="889866" cy="792066"/>
                <a:chOff x="4277670" y="756737"/>
                <a:chExt cx="889866" cy="792066"/>
              </a:xfrm>
            </p:grpSpPr>
            <p:sp>
              <p:nvSpPr>
                <p:cNvPr id="284" name="Rounded Rectangle 283"/>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5" name="Freeform 284"/>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p:cNvGrpSpPr/>
              <p:nvPr/>
            </p:nvGrpSpPr>
            <p:grpSpPr>
              <a:xfrm rot="18268538">
                <a:off x="318701" y="3339432"/>
                <a:ext cx="889866" cy="792066"/>
                <a:chOff x="4277670" y="756737"/>
                <a:chExt cx="889866" cy="792066"/>
              </a:xfrm>
            </p:grpSpPr>
            <p:sp>
              <p:nvSpPr>
                <p:cNvPr id="282" name="Rounded Rectangle 281"/>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3" name="Freeform 282"/>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8" name="Group 287"/>
            <p:cNvGrpSpPr/>
            <p:nvPr/>
          </p:nvGrpSpPr>
          <p:grpSpPr>
            <a:xfrm rot="19148229">
              <a:off x="3919856" y="1109505"/>
              <a:ext cx="1577648" cy="1657595"/>
              <a:chOff x="367601" y="3061018"/>
              <a:chExt cx="1577648" cy="1657595"/>
            </a:xfrm>
          </p:grpSpPr>
          <p:grpSp>
            <p:nvGrpSpPr>
              <p:cNvPr id="289" name="Group 288"/>
              <p:cNvGrpSpPr/>
              <p:nvPr/>
            </p:nvGrpSpPr>
            <p:grpSpPr>
              <a:xfrm rot="3735594">
                <a:off x="1104283" y="3109918"/>
                <a:ext cx="889866" cy="792066"/>
                <a:chOff x="4277670" y="756737"/>
                <a:chExt cx="889866" cy="792066"/>
              </a:xfrm>
            </p:grpSpPr>
            <p:sp>
              <p:nvSpPr>
                <p:cNvPr id="296" name="Rounded Rectangle 295"/>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8" name="Freeform 297"/>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p:cNvGrpSpPr/>
              <p:nvPr/>
            </p:nvGrpSpPr>
            <p:grpSpPr>
              <a:xfrm rot="10800000">
                <a:off x="894247" y="3926547"/>
                <a:ext cx="889866" cy="792066"/>
                <a:chOff x="4277670" y="756737"/>
                <a:chExt cx="889866" cy="792066"/>
              </a:xfrm>
            </p:grpSpPr>
            <p:sp>
              <p:nvSpPr>
                <p:cNvPr id="294" name="Rounded Rectangle 293"/>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5" name="Freeform 294"/>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p:cNvGrpSpPr/>
              <p:nvPr/>
            </p:nvGrpSpPr>
            <p:grpSpPr>
              <a:xfrm rot="18268538">
                <a:off x="318701" y="3339432"/>
                <a:ext cx="889866" cy="792066"/>
                <a:chOff x="4277670" y="756737"/>
                <a:chExt cx="889866" cy="792066"/>
              </a:xfrm>
            </p:grpSpPr>
            <p:sp>
              <p:nvSpPr>
                <p:cNvPr id="292" name="Rounded Rectangle 291"/>
                <p:cNvSpPr/>
                <p:nvPr/>
              </p:nvSpPr>
              <p:spPr>
                <a:xfrm rot="10800000">
                  <a:off x="4429772" y="756737"/>
                  <a:ext cx="465386" cy="353778"/>
                </a:xfrm>
                <a:prstGeom prst="roundRect">
                  <a:avLst/>
                </a:prstGeom>
                <a:solidFill>
                  <a:srgbClr val="FEAA7C"/>
                </a:solidFill>
                <a:ln w="22225">
                  <a:solidFill>
                    <a:srgbClr val="1F2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Freeform 292"/>
                <p:cNvSpPr/>
                <p:nvPr/>
              </p:nvSpPr>
              <p:spPr>
                <a:xfrm>
                  <a:off x="4277670" y="958253"/>
                  <a:ext cx="889866" cy="590550"/>
                </a:xfrm>
                <a:custGeom>
                  <a:avLst/>
                  <a:gdLst>
                    <a:gd name="connsiteX0" fmla="*/ 711994 w 914400"/>
                    <a:gd name="connsiteY0" fmla="*/ 0 h 723900"/>
                    <a:gd name="connsiteX1" fmla="*/ 71438 w 914400"/>
                    <a:gd name="connsiteY1" fmla="*/ 2381 h 723900"/>
                    <a:gd name="connsiteX2" fmla="*/ 47625 w 914400"/>
                    <a:gd name="connsiteY2" fmla="*/ 4762 h 723900"/>
                    <a:gd name="connsiteX3" fmla="*/ 16669 w 914400"/>
                    <a:gd name="connsiteY3" fmla="*/ 19050 h 723900"/>
                    <a:gd name="connsiteX4" fmla="*/ 4763 w 914400"/>
                    <a:gd name="connsiteY4" fmla="*/ 38100 h 723900"/>
                    <a:gd name="connsiteX5" fmla="*/ 0 w 914400"/>
                    <a:gd name="connsiteY5" fmla="*/ 61912 h 723900"/>
                    <a:gd name="connsiteX6" fmla="*/ 7144 w 914400"/>
                    <a:gd name="connsiteY6" fmla="*/ 88106 h 723900"/>
                    <a:gd name="connsiteX7" fmla="*/ 23813 w 914400"/>
                    <a:gd name="connsiteY7" fmla="*/ 126206 h 723900"/>
                    <a:gd name="connsiteX8" fmla="*/ 52388 w 914400"/>
                    <a:gd name="connsiteY8" fmla="*/ 185737 h 723900"/>
                    <a:gd name="connsiteX9" fmla="*/ 71438 w 914400"/>
                    <a:gd name="connsiteY9" fmla="*/ 254794 h 723900"/>
                    <a:gd name="connsiteX10" fmla="*/ 76200 w 914400"/>
                    <a:gd name="connsiteY10" fmla="*/ 307181 h 723900"/>
                    <a:gd name="connsiteX11" fmla="*/ 76200 w 914400"/>
                    <a:gd name="connsiteY11" fmla="*/ 381000 h 723900"/>
                    <a:gd name="connsiteX12" fmla="*/ 64294 w 914400"/>
                    <a:gd name="connsiteY12" fmla="*/ 454819 h 723900"/>
                    <a:gd name="connsiteX13" fmla="*/ 35719 w 914400"/>
                    <a:gd name="connsiteY13" fmla="*/ 516731 h 723900"/>
                    <a:gd name="connsiteX14" fmla="*/ 23813 w 914400"/>
                    <a:gd name="connsiteY14" fmla="*/ 540544 h 723900"/>
                    <a:gd name="connsiteX15" fmla="*/ 4763 w 914400"/>
                    <a:gd name="connsiteY15" fmla="*/ 585787 h 723900"/>
                    <a:gd name="connsiteX16" fmla="*/ 2381 w 914400"/>
                    <a:gd name="connsiteY16" fmla="*/ 628650 h 723900"/>
                    <a:gd name="connsiteX17" fmla="*/ 16669 w 914400"/>
                    <a:gd name="connsiteY17" fmla="*/ 652462 h 723900"/>
                    <a:gd name="connsiteX18" fmla="*/ 30956 w 914400"/>
                    <a:gd name="connsiteY18" fmla="*/ 678656 h 723900"/>
                    <a:gd name="connsiteX19" fmla="*/ 45244 w 914400"/>
                    <a:gd name="connsiteY19" fmla="*/ 692944 h 723900"/>
                    <a:gd name="connsiteX20" fmla="*/ 73819 w 914400"/>
                    <a:gd name="connsiteY20" fmla="*/ 704850 h 723900"/>
                    <a:gd name="connsiteX21" fmla="*/ 100013 w 914400"/>
                    <a:gd name="connsiteY21" fmla="*/ 702469 h 723900"/>
                    <a:gd name="connsiteX22" fmla="*/ 133350 w 914400"/>
                    <a:gd name="connsiteY22" fmla="*/ 692944 h 723900"/>
                    <a:gd name="connsiteX23" fmla="*/ 178594 w 914400"/>
                    <a:gd name="connsiteY23" fmla="*/ 666750 h 723900"/>
                    <a:gd name="connsiteX24" fmla="*/ 202406 w 914400"/>
                    <a:gd name="connsiteY24" fmla="*/ 657225 h 723900"/>
                    <a:gd name="connsiteX25" fmla="*/ 252413 w 914400"/>
                    <a:gd name="connsiteY25" fmla="*/ 645319 h 723900"/>
                    <a:gd name="connsiteX26" fmla="*/ 321469 w 914400"/>
                    <a:gd name="connsiteY26" fmla="*/ 642937 h 723900"/>
                    <a:gd name="connsiteX27" fmla="*/ 347663 w 914400"/>
                    <a:gd name="connsiteY27" fmla="*/ 647700 h 723900"/>
                    <a:gd name="connsiteX28" fmla="*/ 392906 w 914400"/>
                    <a:gd name="connsiteY28" fmla="*/ 666750 h 723900"/>
                    <a:gd name="connsiteX29" fmla="*/ 431006 w 914400"/>
                    <a:gd name="connsiteY29" fmla="*/ 688181 h 723900"/>
                    <a:gd name="connsiteX30" fmla="*/ 459581 w 914400"/>
                    <a:gd name="connsiteY30" fmla="*/ 704850 h 723900"/>
                    <a:gd name="connsiteX31" fmla="*/ 500063 w 914400"/>
                    <a:gd name="connsiteY31" fmla="*/ 716756 h 723900"/>
                    <a:gd name="connsiteX32" fmla="*/ 528638 w 914400"/>
                    <a:gd name="connsiteY32" fmla="*/ 723900 h 723900"/>
                    <a:gd name="connsiteX33" fmla="*/ 604838 w 914400"/>
                    <a:gd name="connsiteY33" fmla="*/ 723900 h 723900"/>
                    <a:gd name="connsiteX34" fmla="*/ 640556 w 914400"/>
                    <a:gd name="connsiteY34" fmla="*/ 719137 h 723900"/>
                    <a:gd name="connsiteX35" fmla="*/ 700088 w 914400"/>
                    <a:gd name="connsiteY35" fmla="*/ 697706 h 723900"/>
                    <a:gd name="connsiteX36" fmla="*/ 740569 w 914400"/>
                    <a:gd name="connsiteY36" fmla="*/ 678656 h 723900"/>
                    <a:gd name="connsiteX37" fmla="*/ 771525 w 914400"/>
                    <a:gd name="connsiteY37" fmla="*/ 652462 h 723900"/>
                    <a:gd name="connsiteX38" fmla="*/ 807244 w 914400"/>
                    <a:gd name="connsiteY38" fmla="*/ 631031 h 723900"/>
                    <a:gd name="connsiteX39" fmla="*/ 847725 w 914400"/>
                    <a:gd name="connsiteY39" fmla="*/ 581025 h 723900"/>
                    <a:gd name="connsiteX40" fmla="*/ 873919 w 914400"/>
                    <a:gd name="connsiteY40" fmla="*/ 542925 h 723900"/>
                    <a:gd name="connsiteX41" fmla="*/ 892969 w 914400"/>
                    <a:gd name="connsiteY41" fmla="*/ 502444 h 723900"/>
                    <a:gd name="connsiteX42" fmla="*/ 909638 w 914400"/>
                    <a:gd name="connsiteY42" fmla="*/ 426244 h 723900"/>
                    <a:gd name="connsiteX43" fmla="*/ 914400 w 914400"/>
                    <a:gd name="connsiteY43" fmla="*/ 395287 h 723900"/>
                    <a:gd name="connsiteX44" fmla="*/ 912019 w 914400"/>
                    <a:gd name="connsiteY44" fmla="*/ 240506 h 723900"/>
                    <a:gd name="connsiteX45" fmla="*/ 897731 w 914400"/>
                    <a:gd name="connsiteY45" fmla="*/ 183356 h 723900"/>
                    <a:gd name="connsiteX46" fmla="*/ 876300 w 914400"/>
                    <a:gd name="connsiteY46" fmla="*/ 135731 h 723900"/>
                    <a:gd name="connsiteX47" fmla="*/ 857250 w 914400"/>
                    <a:gd name="connsiteY47" fmla="*/ 107156 h 723900"/>
                    <a:gd name="connsiteX48" fmla="*/ 831056 w 914400"/>
                    <a:gd name="connsiteY48" fmla="*/ 76200 h 723900"/>
                    <a:gd name="connsiteX49" fmla="*/ 812006 w 914400"/>
                    <a:gd name="connsiteY49" fmla="*/ 52387 h 723900"/>
                    <a:gd name="connsiteX50" fmla="*/ 781050 w 914400"/>
                    <a:gd name="connsiteY50" fmla="*/ 30956 h 723900"/>
                    <a:gd name="connsiteX51" fmla="*/ 711994 w 914400"/>
                    <a:gd name="connsiteY51"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0" h="723900">
                      <a:moveTo>
                        <a:pt x="711994" y="0"/>
                      </a:moveTo>
                      <a:lnTo>
                        <a:pt x="71438" y="2381"/>
                      </a:lnTo>
                      <a:lnTo>
                        <a:pt x="47625" y="4762"/>
                      </a:lnTo>
                      <a:lnTo>
                        <a:pt x="16669" y="19050"/>
                      </a:lnTo>
                      <a:lnTo>
                        <a:pt x="4763" y="38100"/>
                      </a:lnTo>
                      <a:lnTo>
                        <a:pt x="0" y="61912"/>
                      </a:lnTo>
                      <a:lnTo>
                        <a:pt x="7144" y="88106"/>
                      </a:lnTo>
                      <a:lnTo>
                        <a:pt x="23813" y="126206"/>
                      </a:lnTo>
                      <a:lnTo>
                        <a:pt x="52388" y="185737"/>
                      </a:lnTo>
                      <a:lnTo>
                        <a:pt x="71438" y="254794"/>
                      </a:lnTo>
                      <a:lnTo>
                        <a:pt x="76200" y="307181"/>
                      </a:lnTo>
                      <a:lnTo>
                        <a:pt x="76200" y="381000"/>
                      </a:lnTo>
                      <a:lnTo>
                        <a:pt x="64294" y="454819"/>
                      </a:lnTo>
                      <a:lnTo>
                        <a:pt x="35719" y="516731"/>
                      </a:lnTo>
                      <a:lnTo>
                        <a:pt x="23813" y="540544"/>
                      </a:lnTo>
                      <a:lnTo>
                        <a:pt x="4763" y="585787"/>
                      </a:lnTo>
                      <a:lnTo>
                        <a:pt x="2381" y="628650"/>
                      </a:lnTo>
                      <a:lnTo>
                        <a:pt x="16669" y="652462"/>
                      </a:lnTo>
                      <a:lnTo>
                        <a:pt x="30956" y="678656"/>
                      </a:lnTo>
                      <a:lnTo>
                        <a:pt x="45244" y="692944"/>
                      </a:lnTo>
                      <a:lnTo>
                        <a:pt x="73819" y="704850"/>
                      </a:lnTo>
                      <a:lnTo>
                        <a:pt x="100013" y="702469"/>
                      </a:lnTo>
                      <a:lnTo>
                        <a:pt x="133350" y="692944"/>
                      </a:lnTo>
                      <a:lnTo>
                        <a:pt x="178594" y="666750"/>
                      </a:lnTo>
                      <a:lnTo>
                        <a:pt x="202406" y="657225"/>
                      </a:lnTo>
                      <a:lnTo>
                        <a:pt x="252413" y="645319"/>
                      </a:lnTo>
                      <a:lnTo>
                        <a:pt x="321469" y="642937"/>
                      </a:lnTo>
                      <a:lnTo>
                        <a:pt x="347663" y="647700"/>
                      </a:lnTo>
                      <a:lnTo>
                        <a:pt x="392906" y="666750"/>
                      </a:lnTo>
                      <a:lnTo>
                        <a:pt x="431006" y="688181"/>
                      </a:lnTo>
                      <a:lnTo>
                        <a:pt x="459581" y="704850"/>
                      </a:lnTo>
                      <a:lnTo>
                        <a:pt x="500063" y="716756"/>
                      </a:lnTo>
                      <a:lnTo>
                        <a:pt x="528638" y="723900"/>
                      </a:lnTo>
                      <a:lnTo>
                        <a:pt x="604838" y="723900"/>
                      </a:lnTo>
                      <a:lnTo>
                        <a:pt x="640556" y="719137"/>
                      </a:lnTo>
                      <a:lnTo>
                        <a:pt x="700088" y="697706"/>
                      </a:lnTo>
                      <a:lnTo>
                        <a:pt x="740569" y="678656"/>
                      </a:lnTo>
                      <a:lnTo>
                        <a:pt x="771525" y="652462"/>
                      </a:lnTo>
                      <a:lnTo>
                        <a:pt x="807244" y="631031"/>
                      </a:lnTo>
                      <a:lnTo>
                        <a:pt x="847725" y="581025"/>
                      </a:lnTo>
                      <a:lnTo>
                        <a:pt x="873919" y="542925"/>
                      </a:lnTo>
                      <a:lnTo>
                        <a:pt x="892969" y="502444"/>
                      </a:lnTo>
                      <a:lnTo>
                        <a:pt x="909638" y="426244"/>
                      </a:lnTo>
                      <a:lnTo>
                        <a:pt x="914400" y="395287"/>
                      </a:lnTo>
                      <a:cubicBezTo>
                        <a:pt x="913606" y="343693"/>
                        <a:pt x="912813" y="292100"/>
                        <a:pt x="912019" y="240506"/>
                      </a:cubicBezTo>
                      <a:lnTo>
                        <a:pt x="897731" y="183356"/>
                      </a:lnTo>
                      <a:lnTo>
                        <a:pt x="876300" y="135731"/>
                      </a:lnTo>
                      <a:lnTo>
                        <a:pt x="857250" y="107156"/>
                      </a:lnTo>
                      <a:lnTo>
                        <a:pt x="831056" y="76200"/>
                      </a:lnTo>
                      <a:lnTo>
                        <a:pt x="812006" y="52387"/>
                      </a:lnTo>
                      <a:lnTo>
                        <a:pt x="781050" y="30956"/>
                      </a:lnTo>
                      <a:lnTo>
                        <a:pt x="711994" y="0"/>
                      </a:lnTo>
                      <a:close/>
                    </a:path>
                  </a:pathLst>
                </a:custGeom>
                <a:solidFill>
                  <a:srgbClr val="FEAA7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 name="Group 15"/>
          <p:cNvGrpSpPr/>
          <p:nvPr/>
        </p:nvGrpSpPr>
        <p:grpSpPr>
          <a:xfrm>
            <a:off x="5004988" y="2548788"/>
            <a:ext cx="5778986" cy="1914349"/>
            <a:chOff x="2133457" y="2548787"/>
            <a:chExt cx="5778986" cy="1914349"/>
          </a:xfrm>
        </p:grpSpPr>
        <p:grpSp>
          <p:nvGrpSpPr>
            <p:cNvPr id="15" name="Group 14"/>
            <p:cNvGrpSpPr/>
            <p:nvPr/>
          </p:nvGrpSpPr>
          <p:grpSpPr>
            <a:xfrm>
              <a:off x="2133457" y="2548787"/>
              <a:ext cx="5772582" cy="1914349"/>
              <a:chOff x="2133457" y="2548787"/>
              <a:chExt cx="5772582" cy="1914349"/>
            </a:xfrm>
          </p:grpSpPr>
          <p:sp>
            <p:nvSpPr>
              <p:cNvPr id="13" name="Rectangle 12"/>
              <p:cNvSpPr/>
              <p:nvPr/>
            </p:nvSpPr>
            <p:spPr>
              <a:xfrm>
                <a:off x="2163831" y="2551736"/>
                <a:ext cx="5742208" cy="154894"/>
              </a:xfrm>
              <a:prstGeom prst="rect">
                <a:avLst/>
              </a:prstGeom>
              <a:solidFill>
                <a:srgbClr val="C00000">
                  <a:alpha val="3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133457" y="2548787"/>
                <a:ext cx="4407036" cy="1914349"/>
                <a:chOff x="2133457" y="2548787"/>
                <a:chExt cx="4407036" cy="1914349"/>
              </a:xfrm>
            </p:grpSpPr>
            <p:sp>
              <p:nvSpPr>
                <p:cNvPr id="12" name="Oval 11"/>
                <p:cNvSpPr/>
                <p:nvPr/>
              </p:nvSpPr>
              <p:spPr>
                <a:xfrm>
                  <a:off x="6378063" y="2550034"/>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2142421" y="2549394"/>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4369393" y="2548787"/>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6369099" y="4300706"/>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133457" y="4300066"/>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360429" y="4299459"/>
                  <a:ext cx="162430" cy="16243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Rectangle 124"/>
            <p:cNvSpPr/>
            <p:nvPr/>
          </p:nvSpPr>
          <p:spPr>
            <a:xfrm>
              <a:off x="2170235" y="4302408"/>
              <a:ext cx="5742208" cy="154894"/>
            </a:xfrm>
            <a:prstGeom prst="rect">
              <a:avLst/>
            </a:prstGeom>
            <a:solidFill>
              <a:srgbClr val="C00000">
                <a:alpha val="3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ectangle 126"/>
          <p:cNvSpPr/>
          <p:nvPr/>
        </p:nvSpPr>
        <p:spPr>
          <a:xfrm>
            <a:off x="3696794" y="793988"/>
            <a:ext cx="60303" cy="4450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10717769" y="809898"/>
            <a:ext cx="76850" cy="428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3713673" y="790274"/>
            <a:ext cx="7080946" cy="60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930495" y="6260467"/>
            <a:ext cx="530003" cy="309747"/>
          </a:xfrm>
          <a:prstGeom prst="rect">
            <a:avLst/>
          </a:prstGeom>
          <a:solidFill>
            <a:schemeClr val="bg2">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2" descr="http://www.computercomforts.com/assets/images/koi_tabl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34" r="20787"/>
          <a:stretch/>
        </p:blipFill>
        <p:spPr bwMode="auto">
          <a:xfrm>
            <a:off x="820532" y="2520273"/>
            <a:ext cx="2561594" cy="2907103"/>
          </a:xfrm>
          <a:prstGeom prst="rect">
            <a:avLst/>
          </a:prstGeom>
          <a:solidFill>
            <a:srgbClr val="3A3A3C"/>
          </a:solidFill>
          <a:extLst/>
        </p:spPr>
      </p:pic>
      <p:sp>
        <p:nvSpPr>
          <p:cNvPr id="123" name="Freeform 122"/>
          <p:cNvSpPr/>
          <p:nvPr/>
        </p:nvSpPr>
        <p:spPr>
          <a:xfrm>
            <a:off x="871494" y="2554955"/>
            <a:ext cx="2472374" cy="757146"/>
          </a:xfrm>
          <a:custGeom>
            <a:avLst/>
            <a:gdLst>
              <a:gd name="connsiteX0" fmla="*/ 2472374 w 2472374"/>
              <a:gd name="connsiteY0" fmla="*/ 282474 h 757146"/>
              <a:gd name="connsiteX1" fmla="*/ 2239406 w 2472374"/>
              <a:gd name="connsiteY1" fmla="*/ 361100 h 757146"/>
              <a:gd name="connsiteX2" fmla="*/ 1875393 w 2472374"/>
              <a:gd name="connsiteY2" fmla="*/ 477584 h 757146"/>
              <a:gd name="connsiteX3" fmla="*/ 940609 w 2472374"/>
              <a:gd name="connsiteY3" fmla="*/ 754234 h 757146"/>
              <a:gd name="connsiteX4" fmla="*/ 888191 w 2472374"/>
              <a:gd name="connsiteY4" fmla="*/ 757146 h 757146"/>
              <a:gd name="connsiteX5" fmla="*/ 850334 w 2472374"/>
              <a:gd name="connsiteY5" fmla="*/ 757146 h 757146"/>
              <a:gd name="connsiteX6" fmla="*/ 757146 w 2472374"/>
              <a:gd name="connsiteY6" fmla="*/ 754234 h 757146"/>
              <a:gd name="connsiteX7" fmla="*/ 669783 w 2472374"/>
              <a:gd name="connsiteY7" fmla="*/ 751322 h 757146"/>
              <a:gd name="connsiteX8" fmla="*/ 588244 w 2472374"/>
              <a:gd name="connsiteY8" fmla="*/ 745498 h 757146"/>
              <a:gd name="connsiteX9" fmla="*/ 500881 w 2472374"/>
              <a:gd name="connsiteY9" fmla="*/ 728025 h 757146"/>
              <a:gd name="connsiteX10" fmla="*/ 430991 w 2472374"/>
              <a:gd name="connsiteY10" fmla="*/ 716377 h 757146"/>
              <a:gd name="connsiteX11" fmla="*/ 358188 w 2472374"/>
              <a:gd name="connsiteY11" fmla="*/ 701816 h 757146"/>
              <a:gd name="connsiteX12" fmla="*/ 288298 w 2472374"/>
              <a:gd name="connsiteY12" fmla="*/ 684344 h 757146"/>
              <a:gd name="connsiteX13" fmla="*/ 186374 w 2472374"/>
              <a:gd name="connsiteY13" fmla="*/ 652311 h 757146"/>
              <a:gd name="connsiteX14" fmla="*/ 113572 w 2472374"/>
              <a:gd name="connsiteY14" fmla="*/ 614453 h 757146"/>
              <a:gd name="connsiteX15" fmla="*/ 55330 w 2472374"/>
              <a:gd name="connsiteY15" fmla="*/ 576596 h 757146"/>
              <a:gd name="connsiteX16" fmla="*/ 26209 w 2472374"/>
              <a:gd name="connsiteY16" fmla="*/ 547475 h 757146"/>
              <a:gd name="connsiteX17" fmla="*/ 8736 w 2472374"/>
              <a:gd name="connsiteY17" fmla="*/ 521266 h 757146"/>
              <a:gd name="connsiteX18" fmla="*/ 0 w 2472374"/>
              <a:gd name="connsiteY18" fmla="*/ 489233 h 757146"/>
              <a:gd name="connsiteX19" fmla="*/ 0 w 2472374"/>
              <a:gd name="connsiteY19" fmla="*/ 465936 h 757146"/>
              <a:gd name="connsiteX20" fmla="*/ 5824 w 2472374"/>
              <a:gd name="connsiteY20" fmla="*/ 433903 h 757146"/>
              <a:gd name="connsiteX21" fmla="*/ 23297 w 2472374"/>
              <a:gd name="connsiteY21" fmla="*/ 413518 h 757146"/>
              <a:gd name="connsiteX22" fmla="*/ 34945 w 2472374"/>
              <a:gd name="connsiteY22" fmla="*/ 390221 h 757146"/>
              <a:gd name="connsiteX23" fmla="*/ 69890 w 2472374"/>
              <a:gd name="connsiteY23" fmla="*/ 366925 h 757146"/>
              <a:gd name="connsiteX24" fmla="*/ 99011 w 2472374"/>
              <a:gd name="connsiteY24" fmla="*/ 334891 h 757146"/>
              <a:gd name="connsiteX25" fmla="*/ 165990 w 2472374"/>
              <a:gd name="connsiteY25" fmla="*/ 302858 h 757146"/>
              <a:gd name="connsiteX26" fmla="*/ 224232 w 2472374"/>
              <a:gd name="connsiteY26" fmla="*/ 279561 h 757146"/>
              <a:gd name="connsiteX27" fmla="*/ 308683 w 2472374"/>
              <a:gd name="connsiteY27" fmla="*/ 250440 h 757146"/>
              <a:gd name="connsiteX28" fmla="*/ 390221 w 2472374"/>
              <a:gd name="connsiteY28" fmla="*/ 230056 h 757146"/>
              <a:gd name="connsiteX29" fmla="*/ 468848 w 2472374"/>
              <a:gd name="connsiteY29" fmla="*/ 212583 h 757146"/>
              <a:gd name="connsiteX30" fmla="*/ 556211 w 2472374"/>
              <a:gd name="connsiteY30" fmla="*/ 198023 h 757146"/>
              <a:gd name="connsiteX31" fmla="*/ 640662 w 2472374"/>
              <a:gd name="connsiteY31" fmla="*/ 186374 h 757146"/>
              <a:gd name="connsiteX32" fmla="*/ 751322 w 2472374"/>
              <a:gd name="connsiteY32" fmla="*/ 177638 h 757146"/>
              <a:gd name="connsiteX33" fmla="*/ 879455 w 2472374"/>
              <a:gd name="connsiteY33" fmla="*/ 163077 h 757146"/>
              <a:gd name="connsiteX34" fmla="*/ 987202 w 2472374"/>
              <a:gd name="connsiteY34" fmla="*/ 148517 h 757146"/>
              <a:gd name="connsiteX35" fmla="*/ 1097862 w 2472374"/>
              <a:gd name="connsiteY35" fmla="*/ 125220 h 757146"/>
              <a:gd name="connsiteX36" fmla="*/ 1191049 w 2472374"/>
              <a:gd name="connsiteY36" fmla="*/ 96099 h 757146"/>
              <a:gd name="connsiteX37" fmla="*/ 1252204 w 2472374"/>
              <a:gd name="connsiteY37" fmla="*/ 69890 h 757146"/>
              <a:gd name="connsiteX38" fmla="*/ 1295885 w 2472374"/>
              <a:gd name="connsiteY38" fmla="*/ 40769 h 757146"/>
              <a:gd name="connsiteX39" fmla="*/ 1330830 w 2472374"/>
              <a:gd name="connsiteY39" fmla="*/ 17472 h 757146"/>
              <a:gd name="connsiteX40" fmla="*/ 1365776 w 2472374"/>
              <a:gd name="connsiteY40" fmla="*/ 8736 h 757146"/>
              <a:gd name="connsiteX41" fmla="*/ 1412369 w 2472374"/>
              <a:gd name="connsiteY41" fmla="*/ 2912 h 757146"/>
              <a:gd name="connsiteX42" fmla="*/ 1470611 w 2472374"/>
              <a:gd name="connsiteY42" fmla="*/ 0 h 757146"/>
              <a:gd name="connsiteX43" fmla="*/ 1531765 w 2472374"/>
              <a:gd name="connsiteY43" fmla="*/ 2912 h 757146"/>
              <a:gd name="connsiteX44" fmla="*/ 1572535 w 2472374"/>
              <a:gd name="connsiteY44" fmla="*/ 8736 h 757146"/>
              <a:gd name="connsiteX45" fmla="*/ 1610392 w 2472374"/>
              <a:gd name="connsiteY45" fmla="*/ 23297 h 757146"/>
              <a:gd name="connsiteX46" fmla="*/ 1627865 w 2472374"/>
              <a:gd name="connsiteY46" fmla="*/ 32033 h 757146"/>
              <a:gd name="connsiteX47" fmla="*/ 1648249 w 2472374"/>
              <a:gd name="connsiteY47" fmla="*/ 58242 h 757146"/>
              <a:gd name="connsiteX48" fmla="*/ 1677370 w 2472374"/>
              <a:gd name="connsiteY48" fmla="*/ 90275 h 757146"/>
              <a:gd name="connsiteX49" fmla="*/ 1718140 w 2472374"/>
              <a:gd name="connsiteY49" fmla="*/ 113572 h 757146"/>
              <a:gd name="connsiteX50" fmla="*/ 1758909 w 2472374"/>
              <a:gd name="connsiteY50" fmla="*/ 133956 h 757146"/>
              <a:gd name="connsiteX51" fmla="*/ 1849184 w 2472374"/>
              <a:gd name="connsiteY51" fmla="*/ 165990 h 757146"/>
              <a:gd name="connsiteX52" fmla="*/ 1933635 w 2472374"/>
              <a:gd name="connsiteY52" fmla="*/ 189286 h 757146"/>
              <a:gd name="connsiteX53" fmla="*/ 2012262 w 2472374"/>
              <a:gd name="connsiteY53" fmla="*/ 206759 h 757146"/>
              <a:gd name="connsiteX54" fmla="*/ 2093801 w 2472374"/>
              <a:gd name="connsiteY54" fmla="*/ 221319 h 757146"/>
              <a:gd name="connsiteX55" fmla="*/ 2175340 w 2472374"/>
              <a:gd name="connsiteY55" fmla="*/ 232968 h 757146"/>
              <a:gd name="connsiteX56" fmla="*/ 2271439 w 2472374"/>
              <a:gd name="connsiteY56" fmla="*/ 241704 h 757146"/>
              <a:gd name="connsiteX57" fmla="*/ 2332593 w 2472374"/>
              <a:gd name="connsiteY57" fmla="*/ 247528 h 757146"/>
              <a:gd name="connsiteX58" fmla="*/ 2385011 w 2472374"/>
              <a:gd name="connsiteY58" fmla="*/ 250440 h 757146"/>
              <a:gd name="connsiteX59" fmla="*/ 2417044 w 2472374"/>
              <a:gd name="connsiteY59" fmla="*/ 253353 h 757146"/>
              <a:gd name="connsiteX60" fmla="*/ 2472374 w 2472374"/>
              <a:gd name="connsiteY60" fmla="*/ 282474 h 75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72374" h="757146">
                <a:moveTo>
                  <a:pt x="2472374" y="282474"/>
                </a:moveTo>
                <a:lnTo>
                  <a:pt x="2239406" y="361100"/>
                </a:lnTo>
                <a:lnTo>
                  <a:pt x="1875393" y="477584"/>
                </a:lnTo>
                <a:lnTo>
                  <a:pt x="940609" y="754234"/>
                </a:lnTo>
                <a:lnTo>
                  <a:pt x="888191" y="757146"/>
                </a:lnTo>
                <a:lnTo>
                  <a:pt x="850334" y="757146"/>
                </a:lnTo>
                <a:lnTo>
                  <a:pt x="757146" y="754234"/>
                </a:lnTo>
                <a:lnTo>
                  <a:pt x="669783" y="751322"/>
                </a:lnTo>
                <a:lnTo>
                  <a:pt x="588244" y="745498"/>
                </a:lnTo>
                <a:lnTo>
                  <a:pt x="500881" y="728025"/>
                </a:lnTo>
                <a:lnTo>
                  <a:pt x="430991" y="716377"/>
                </a:lnTo>
                <a:lnTo>
                  <a:pt x="358188" y="701816"/>
                </a:lnTo>
                <a:lnTo>
                  <a:pt x="288298" y="684344"/>
                </a:lnTo>
                <a:lnTo>
                  <a:pt x="186374" y="652311"/>
                </a:lnTo>
                <a:lnTo>
                  <a:pt x="113572" y="614453"/>
                </a:lnTo>
                <a:lnTo>
                  <a:pt x="55330" y="576596"/>
                </a:lnTo>
                <a:lnTo>
                  <a:pt x="26209" y="547475"/>
                </a:lnTo>
                <a:lnTo>
                  <a:pt x="8736" y="521266"/>
                </a:lnTo>
                <a:lnTo>
                  <a:pt x="0" y="489233"/>
                </a:lnTo>
                <a:lnTo>
                  <a:pt x="0" y="465936"/>
                </a:lnTo>
                <a:lnTo>
                  <a:pt x="5824" y="433903"/>
                </a:lnTo>
                <a:lnTo>
                  <a:pt x="23297" y="413518"/>
                </a:lnTo>
                <a:lnTo>
                  <a:pt x="34945" y="390221"/>
                </a:lnTo>
                <a:lnTo>
                  <a:pt x="69890" y="366925"/>
                </a:lnTo>
                <a:lnTo>
                  <a:pt x="99011" y="334891"/>
                </a:lnTo>
                <a:lnTo>
                  <a:pt x="165990" y="302858"/>
                </a:lnTo>
                <a:lnTo>
                  <a:pt x="224232" y="279561"/>
                </a:lnTo>
                <a:lnTo>
                  <a:pt x="308683" y="250440"/>
                </a:lnTo>
                <a:lnTo>
                  <a:pt x="390221" y="230056"/>
                </a:lnTo>
                <a:lnTo>
                  <a:pt x="468848" y="212583"/>
                </a:lnTo>
                <a:lnTo>
                  <a:pt x="556211" y="198023"/>
                </a:lnTo>
                <a:lnTo>
                  <a:pt x="640662" y="186374"/>
                </a:lnTo>
                <a:lnTo>
                  <a:pt x="751322" y="177638"/>
                </a:lnTo>
                <a:lnTo>
                  <a:pt x="879455" y="163077"/>
                </a:lnTo>
                <a:lnTo>
                  <a:pt x="987202" y="148517"/>
                </a:lnTo>
                <a:lnTo>
                  <a:pt x="1097862" y="125220"/>
                </a:lnTo>
                <a:lnTo>
                  <a:pt x="1191049" y="96099"/>
                </a:lnTo>
                <a:lnTo>
                  <a:pt x="1252204" y="69890"/>
                </a:lnTo>
                <a:lnTo>
                  <a:pt x="1295885" y="40769"/>
                </a:lnTo>
                <a:lnTo>
                  <a:pt x="1330830" y="17472"/>
                </a:lnTo>
                <a:lnTo>
                  <a:pt x="1365776" y="8736"/>
                </a:lnTo>
                <a:lnTo>
                  <a:pt x="1412369" y="2912"/>
                </a:lnTo>
                <a:lnTo>
                  <a:pt x="1470611" y="0"/>
                </a:lnTo>
                <a:lnTo>
                  <a:pt x="1531765" y="2912"/>
                </a:lnTo>
                <a:lnTo>
                  <a:pt x="1572535" y="8736"/>
                </a:lnTo>
                <a:lnTo>
                  <a:pt x="1610392" y="23297"/>
                </a:lnTo>
                <a:lnTo>
                  <a:pt x="1627865" y="32033"/>
                </a:lnTo>
                <a:lnTo>
                  <a:pt x="1648249" y="58242"/>
                </a:lnTo>
                <a:lnTo>
                  <a:pt x="1677370" y="90275"/>
                </a:lnTo>
                <a:lnTo>
                  <a:pt x="1718140" y="113572"/>
                </a:lnTo>
                <a:lnTo>
                  <a:pt x="1758909" y="133956"/>
                </a:lnTo>
                <a:lnTo>
                  <a:pt x="1849184" y="165990"/>
                </a:lnTo>
                <a:lnTo>
                  <a:pt x="1933635" y="189286"/>
                </a:lnTo>
                <a:lnTo>
                  <a:pt x="2012262" y="206759"/>
                </a:lnTo>
                <a:lnTo>
                  <a:pt x="2093801" y="221319"/>
                </a:lnTo>
                <a:lnTo>
                  <a:pt x="2175340" y="232968"/>
                </a:lnTo>
                <a:lnTo>
                  <a:pt x="2271439" y="241704"/>
                </a:lnTo>
                <a:lnTo>
                  <a:pt x="2332593" y="247528"/>
                </a:lnTo>
                <a:lnTo>
                  <a:pt x="2385011" y="250440"/>
                </a:lnTo>
                <a:lnTo>
                  <a:pt x="2417044" y="253353"/>
                </a:lnTo>
                <a:lnTo>
                  <a:pt x="2472374" y="282474"/>
                </a:lnTo>
                <a:close/>
              </a:path>
            </a:pathLst>
          </a:custGeom>
          <a:solidFill>
            <a:srgbClr val="F9CC76"/>
          </a:solidFill>
          <a:ln w="22225">
            <a:solidFill>
              <a:srgbClr val="F9C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a:off x="2973183" y="2787165"/>
            <a:ext cx="369094" cy="140494"/>
          </a:xfrm>
          <a:custGeom>
            <a:avLst/>
            <a:gdLst>
              <a:gd name="connsiteX0" fmla="*/ 245269 w 369094"/>
              <a:gd name="connsiteY0" fmla="*/ 7144 h 140494"/>
              <a:gd name="connsiteX1" fmla="*/ 309562 w 369094"/>
              <a:gd name="connsiteY1" fmla="*/ 16669 h 140494"/>
              <a:gd name="connsiteX2" fmla="*/ 340519 w 369094"/>
              <a:gd name="connsiteY2" fmla="*/ 26194 h 140494"/>
              <a:gd name="connsiteX3" fmla="*/ 359569 w 369094"/>
              <a:gd name="connsiteY3" fmla="*/ 33338 h 140494"/>
              <a:gd name="connsiteX4" fmla="*/ 369094 w 369094"/>
              <a:gd name="connsiteY4" fmla="*/ 47625 h 140494"/>
              <a:gd name="connsiteX5" fmla="*/ 352425 w 369094"/>
              <a:gd name="connsiteY5" fmla="*/ 59531 h 140494"/>
              <a:gd name="connsiteX6" fmla="*/ 254794 w 369094"/>
              <a:gd name="connsiteY6" fmla="*/ 92869 h 140494"/>
              <a:gd name="connsiteX7" fmla="*/ 119062 w 369094"/>
              <a:gd name="connsiteY7" fmla="*/ 135731 h 140494"/>
              <a:gd name="connsiteX8" fmla="*/ 64294 w 369094"/>
              <a:gd name="connsiteY8" fmla="*/ 140494 h 140494"/>
              <a:gd name="connsiteX9" fmla="*/ 0 w 369094"/>
              <a:gd name="connsiteY9" fmla="*/ 64294 h 140494"/>
              <a:gd name="connsiteX10" fmla="*/ 80962 w 369094"/>
              <a:gd name="connsiteY10" fmla="*/ 0 h 140494"/>
              <a:gd name="connsiteX11" fmla="*/ 245269 w 369094"/>
              <a:gd name="connsiteY11" fmla="*/ 714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094" h="140494">
                <a:moveTo>
                  <a:pt x="245269" y="7144"/>
                </a:moveTo>
                <a:lnTo>
                  <a:pt x="309562" y="16669"/>
                </a:lnTo>
                <a:lnTo>
                  <a:pt x="340519" y="26194"/>
                </a:lnTo>
                <a:lnTo>
                  <a:pt x="359569" y="33338"/>
                </a:lnTo>
                <a:lnTo>
                  <a:pt x="369094" y="47625"/>
                </a:lnTo>
                <a:lnTo>
                  <a:pt x="352425" y="59531"/>
                </a:lnTo>
                <a:lnTo>
                  <a:pt x="254794" y="92869"/>
                </a:lnTo>
                <a:lnTo>
                  <a:pt x="119062" y="135731"/>
                </a:lnTo>
                <a:lnTo>
                  <a:pt x="64294" y="140494"/>
                </a:lnTo>
                <a:lnTo>
                  <a:pt x="0" y="64294"/>
                </a:lnTo>
                <a:lnTo>
                  <a:pt x="80962" y="0"/>
                </a:lnTo>
                <a:lnTo>
                  <a:pt x="245269" y="7144"/>
                </a:lnTo>
                <a:close/>
              </a:path>
            </a:pathLst>
          </a:custGeom>
          <a:solidFill>
            <a:srgbClr val="F9CC76"/>
          </a:solidFill>
          <a:ln>
            <a:solidFill>
              <a:srgbClr val="F9C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2987470" y="4394508"/>
            <a:ext cx="102393" cy="71438"/>
          </a:xfrm>
          <a:custGeom>
            <a:avLst/>
            <a:gdLst>
              <a:gd name="connsiteX0" fmla="*/ 102393 w 102393"/>
              <a:gd name="connsiteY0" fmla="*/ 11907 h 71438"/>
              <a:gd name="connsiteX1" fmla="*/ 52387 w 102393"/>
              <a:gd name="connsiteY1" fmla="*/ 21432 h 71438"/>
              <a:gd name="connsiteX2" fmla="*/ 33337 w 102393"/>
              <a:gd name="connsiteY2" fmla="*/ 19050 h 71438"/>
              <a:gd name="connsiteX3" fmla="*/ 2381 w 102393"/>
              <a:gd name="connsiteY3" fmla="*/ 0 h 71438"/>
              <a:gd name="connsiteX4" fmla="*/ 0 w 102393"/>
              <a:gd name="connsiteY4" fmla="*/ 30957 h 71438"/>
              <a:gd name="connsiteX5" fmla="*/ 9525 w 102393"/>
              <a:gd name="connsiteY5" fmla="*/ 52388 h 71438"/>
              <a:gd name="connsiteX6" fmla="*/ 30956 w 102393"/>
              <a:gd name="connsiteY6" fmla="*/ 66675 h 71438"/>
              <a:gd name="connsiteX7" fmla="*/ 47625 w 102393"/>
              <a:gd name="connsiteY7" fmla="*/ 69057 h 71438"/>
              <a:gd name="connsiteX8" fmla="*/ 88106 w 102393"/>
              <a:gd name="connsiteY8" fmla="*/ 71438 h 71438"/>
              <a:gd name="connsiteX9" fmla="*/ 97631 w 102393"/>
              <a:gd name="connsiteY9" fmla="*/ 64294 h 71438"/>
              <a:gd name="connsiteX10" fmla="*/ 102393 w 102393"/>
              <a:gd name="connsiteY10" fmla="*/ 11907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93" h="71438">
                <a:moveTo>
                  <a:pt x="102393" y="11907"/>
                </a:moveTo>
                <a:lnTo>
                  <a:pt x="52387" y="21432"/>
                </a:lnTo>
                <a:lnTo>
                  <a:pt x="33337" y="19050"/>
                </a:lnTo>
                <a:lnTo>
                  <a:pt x="2381" y="0"/>
                </a:lnTo>
                <a:lnTo>
                  <a:pt x="0" y="30957"/>
                </a:lnTo>
                <a:lnTo>
                  <a:pt x="9525" y="52388"/>
                </a:lnTo>
                <a:lnTo>
                  <a:pt x="30956" y="66675"/>
                </a:lnTo>
                <a:lnTo>
                  <a:pt x="47625" y="69057"/>
                </a:lnTo>
                <a:lnTo>
                  <a:pt x="88106" y="71438"/>
                </a:lnTo>
                <a:lnTo>
                  <a:pt x="97631" y="64294"/>
                </a:lnTo>
                <a:lnTo>
                  <a:pt x="102393" y="11907"/>
                </a:lnTo>
                <a:close/>
              </a:path>
            </a:pathLst>
          </a:custGeom>
          <a:solidFill>
            <a:srgbClr val="3A3A3C"/>
          </a:solidFill>
          <a:ln>
            <a:solidFill>
              <a:srgbClr val="3A3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2987470" y="4580246"/>
            <a:ext cx="102393" cy="126206"/>
          </a:xfrm>
          <a:custGeom>
            <a:avLst/>
            <a:gdLst>
              <a:gd name="connsiteX0" fmla="*/ 45243 w 97631"/>
              <a:gd name="connsiteY0" fmla="*/ 38100 h 126206"/>
              <a:gd name="connsiteX1" fmla="*/ 95250 w 97631"/>
              <a:gd name="connsiteY1" fmla="*/ 50006 h 126206"/>
              <a:gd name="connsiteX2" fmla="*/ 95250 w 97631"/>
              <a:gd name="connsiteY2" fmla="*/ 78581 h 126206"/>
              <a:gd name="connsiteX3" fmla="*/ 97631 w 97631"/>
              <a:gd name="connsiteY3" fmla="*/ 109537 h 126206"/>
              <a:gd name="connsiteX4" fmla="*/ 76200 w 97631"/>
              <a:gd name="connsiteY4" fmla="*/ 123825 h 126206"/>
              <a:gd name="connsiteX5" fmla="*/ 52387 w 97631"/>
              <a:gd name="connsiteY5" fmla="*/ 126206 h 126206"/>
              <a:gd name="connsiteX6" fmla="*/ 26193 w 97631"/>
              <a:gd name="connsiteY6" fmla="*/ 119062 h 126206"/>
              <a:gd name="connsiteX7" fmla="*/ 7143 w 97631"/>
              <a:gd name="connsiteY7" fmla="*/ 107156 h 126206"/>
              <a:gd name="connsiteX8" fmla="*/ 2381 w 97631"/>
              <a:gd name="connsiteY8" fmla="*/ 95250 h 126206"/>
              <a:gd name="connsiteX9" fmla="*/ 0 w 97631"/>
              <a:gd name="connsiteY9" fmla="*/ 14287 h 126206"/>
              <a:gd name="connsiteX10" fmla="*/ 9525 w 97631"/>
              <a:gd name="connsiteY10" fmla="*/ 0 h 126206"/>
              <a:gd name="connsiteX11" fmla="*/ 45243 w 97631"/>
              <a:gd name="connsiteY11" fmla="*/ 3810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31" h="126206">
                <a:moveTo>
                  <a:pt x="45243" y="38100"/>
                </a:moveTo>
                <a:lnTo>
                  <a:pt x="95250" y="50006"/>
                </a:lnTo>
                <a:lnTo>
                  <a:pt x="95250" y="78581"/>
                </a:lnTo>
                <a:lnTo>
                  <a:pt x="97631" y="109537"/>
                </a:lnTo>
                <a:lnTo>
                  <a:pt x="76200" y="123825"/>
                </a:lnTo>
                <a:lnTo>
                  <a:pt x="52387" y="126206"/>
                </a:lnTo>
                <a:lnTo>
                  <a:pt x="26193" y="119062"/>
                </a:lnTo>
                <a:lnTo>
                  <a:pt x="7143" y="107156"/>
                </a:lnTo>
                <a:lnTo>
                  <a:pt x="2381" y="95250"/>
                </a:lnTo>
                <a:cubicBezTo>
                  <a:pt x="1587" y="68262"/>
                  <a:pt x="794" y="41275"/>
                  <a:pt x="0" y="14287"/>
                </a:cubicBezTo>
                <a:lnTo>
                  <a:pt x="9525" y="0"/>
                </a:lnTo>
                <a:lnTo>
                  <a:pt x="45243" y="38100"/>
                </a:lnTo>
                <a:close/>
              </a:path>
            </a:pathLst>
          </a:custGeom>
          <a:solidFill>
            <a:srgbClr val="3A3A3C"/>
          </a:solidFill>
          <a:ln>
            <a:solidFill>
              <a:srgbClr val="3A3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rot="722730">
            <a:off x="3020807" y="4599295"/>
            <a:ext cx="71437" cy="83344"/>
          </a:xfrm>
          <a:custGeom>
            <a:avLst/>
            <a:gdLst>
              <a:gd name="connsiteX0" fmla="*/ 50006 w 71437"/>
              <a:gd name="connsiteY0" fmla="*/ 0 h 83344"/>
              <a:gd name="connsiteX1" fmla="*/ 0 w 71437"/>
              <a:gd name="connsiteY1" fmla="*/ 47625 h 83344"/>
              <a:gd name="connsiteX2" fmla="*/ 42862 w 71437"/>
              <a:gd name="connsiteY2" fmla="*/ 83344 h 83344"/>
              <a:gd name="connsiteX3" fmla="*/ 61912 w 71437"/>
              <a:gd name="connsiteY3" fmla="*/ 73819 h 83344"/>
              <a:gd name="connsiteX4" fmla="*/ 71437 w 71437"/>
              <a:gd name="connsiteY4" fmla="*/ 52388 h 83344"/>
              <a:gd name="connsiteX5" fmla="*/ 50006 w 71437"/>
              <a:gd name="connsiteY5" fmla="*/ 0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83344">
                <a:moveTo>
                  <a:pt x="50006" y="0"/>
                </a:moveTo>
                <a:lnTo>
                  <a:pt x="0" y="47625"/>
                </a:lnTo>
                <a:lnTo>
                  <a:pt x="42862" y="83344"/>
                </a:lnTo>
                <a:lnTo>
                  <a:pt x="61912" y="73819"/>
                </a:lnTo>
                <a:lnTo>
                  <a:pt x="71437" y="52388"/>
                </a:lnTo>
                <a:lnTo>
                  <a:pt x="50006" y="0"/>
                </a:lnTo>
                <a:close/>
              </a:path>
            </a:pathLst>
          </a:custGeom>
          <a:solidFill>
            <a:srgbClr val="3A3A3C"/>
          </a:solidFill>
          <a:ln>
            <a:solidFill>
              <a:srgbClr val="3A3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277496" y="2130143"/>
            <a:ext cx="2518510" cy="646331"/>
          </a:xfrm>
          <a:prstGeom prst="rect">
            <a:avLst/>
          </a:prstGeom>
          <a:noFill/>
        </p:spPr>
        <p:txBody>
          <a:bodyPr wrap="none" rtlCol="0">
            <a:spAutoFit/>
          </a:bodyPr>
          <a:lstStyle/>
          <a:p>
            <a:r>
              <a:rPr lang="en-US" dirty="0" smtClean="0"/>
              <a:t>KOI Table - Color sample:</a:t>
            </a:r>
          </a:p>
          <a:p>
            <a:r>
              <a:rPr lang="en-US" dirty="0" smtClean="0"/>
              <a:t>Sunray Texture</a:t>
            </a:r>
            <a:endParaRPr lang="en-US" dirty="0"/>
          </a:p>
        </p:txBody>
      </p:sp>
    </p:spTree>
    <p:extLst>
      <p:ext uri="{BB962C8B-B14F-4D97-AF65-F5344CB8AC3E}">
        <p14:creationId xmlns:p14="http://schemas.microsoft.com/office/powerpoint/2010/main" val="297123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209" t="33922" r="33619" b="8039"/>
          <a:stretch/>
        </p:blipFill>
        <p:spPr>
          <a:xfrm>
            <a:off x="6396318" y="1064150"/>
            <a:ext cx="5123329" cy="5283993"/>
          </a:xfrm>
          <a:prstGeom prst="rect">
            <a:avLst/>
          </a:prstGeom>
        </p:spPr>
      </p:pic>
      <p:pic>
        <p:nvPicPr>
          <p:cNvPr id="5" name="Picture 4"/>
          <p:cNvPicPr>
            <a:picLocks noChangeAspect="1"/>
          </p:cNvPicPr>
          <p:nvPr/>
        </p:nvPicPr>
        <p:blipFill rotWithShape="1">
          <a:blip r:embed="rId3"/>
          <a:srcRect l="31454" t="18040" r="35212" b="5883"/>
          <a:stretch/>
        </p:blipFill>
        <p:spPr>
          <a:xfrm>
            <a:off x="820270" y="141786"/>
            <a:ext cx="4639236" cy="6617735"/>
          </a:xfrm>
          <a:prstGeom prst="rect">
            <a:avLst/>
          </a:prstGeom>
        </p:spPr>
      </p:pic>
      <p:sp>
        <p:nvSpPr>
          <p:cNvPr id="6" name="TextBox 5"/>
          <p:cNvSpPr txBox="1"/>
          <p:nvPr/>
        </p:nvSpPr>
        <p:spPr>
          <a:xfrm>
            <a:off x="5614529" y="242047"/>
            <a:ext cx="4783361" cy="707886"/>
          </a:xfrm>
          <a:prstGeom prst="rect">
            <a:avLst/>
          </a:prstGeom>
          <a:noFill/>
        </p:spPr>
        <p:txBody>
          <a:bodyPr wrap="none" rtlCol="0">
            <a:spAutoFit/>
          </a:bodyPr>
          <a:lstStyle/>
          <a:p>
            <a:pPr algn="ctr"/>
            <a:r>
              <a:rPr lang="en-US" sz="2000" dirty="0" smtClean="0"/>
              <a:t>Four Southern Housing Complex Classrooms</a:t>
            </a:r>
          </a:p>
          <a:p>
            <a:pPr algn="ctr"/>
            <a:r>
              <a:rPr lang="en-US" sz="2000" dirty="0" smtClean="0"/>
              <a:t>Open – Fall 2018</a:t>
            </a:r>
            <a:endParaRPr lang="en-US" sz="2000" dirty="0"/>
          </a:p>
        </p:txBody>
      </p:sp>
    </p:spTree>
    <p:extLst>
      <p:ext uri="{BB962C8B-B14F-4D97-AF65-F5344CB8AC3E}">
        <p14:creationId xmlns:p14="http://schemas.microsoft.com/office/powerpoint/2010/main" val="232502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69" y="-3304"/>
            <a:ext cx="12186131" cy="6861304"/>
          </a:xfrm>
          <a:prstGeom prst="rect">
            <a:avLst/>
          </a:prstGeom>
        </p:spPr>
      </p:pic>
      <p:sp>
        <p:nvSpPr>
          <p:cNvPr id="4" name="TextBox 3"/>
          <p:cNvSpPr txBox="1"/>
          <p:nvPr/>
        </p:nvSpPr>
        <p:spPr>
          <a:xfrm>
            <a:off x="2489807" y="99152"/>
            <a:ext cx="7227065" cy="769441"/>
          </a:xfrm>
          <a:prstGeom prst="rect">
            <a:avLst/>
          </a:prstGeom>
          <a:noFill/>
        </p:spPr>
        <p:txBody>
          <a:bodyPr wrap="square" rtlCol="0">
            <a:spAutoFit/>
          </a:bodyPr>
          <a:lstStyle/>
          <a:p>
            <a:pPr algn="ctr"/>
            <a:r>
              <a:rPr lang="en-US" sz="2400" u="sng" dirty="0" smtClean="0"/>
              <a:t>March 2016 – Standard Classroom Technology package</a:t>
            </a:r>
          </a:p>
          <a:p>
            <a:pPr algn="ctr"/>
            <a:r>
              <a:rPr lang="en-US" sz="2000" dirty="0" smtClean="0"/>
              <a:t>Existing Room Upgrade - $16K / New Classroom Construction - $30K </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906151935"/>
              </p:ext>
            </p:extLst>
          </p:nvPr>
        </p:nvGraphicFramePr>
        <p:xfrm>
          <a:off x="1475963" y="1052374"/>
          <a:ext cx="9225238" cy="5612520"/>
        </p:xfrm>
        <a:graphic>
          <a:graphicData uri="http://schemas.openxmlformats.org/drawingml/2006/table">
            <a:tbl>
              <a:tblPr/>
              <a:tblGrid>
                <a:gridCol w="738635"/>
                <a:gridCol w="1277221"/>
                <a:gridCol w="1985080"/>
                <a:gridCol w="3400798"/>
                <a:gridCol w="911752"/>
                <a:gridCol w="911752"/>
              </a:tblGrid>
              <a:tr h="124324">
                <a:tc>
                  <a:txBody>
                    <a:bodyPr/>
                    <a:lstStyle/>
                    <a:p>
                      <a:pPr algn="ctr" fontAlgn="b"/>
                      <a:r>
                        <a:rPr lang="en-US" sz="1000" b="1" i="0" u="none" strike="noStrike" dirty="0">
                          <a:solidFill>
                            <a:srgbClr val="000000"/>
                          </a:solidFill>
                          <a:effectLst/>
                          <a:latin typeface="Arial" panose="020B0604020202020204" pitchFamily="34" charset="0"/>
                        </a:rPr>
                        <a:t>Qty.</a:t>
                      </a:r>
                    </a:p>
                  </a:txBody>
                  <a:tcPr marL="6216" marR="6216" marT="6216"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Make</a:t>
                      </a:r>
                    </a:p>
                  </a:txBody>
                  <a:tcPr marL="6216" marR="6216" marT="6216"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Model</a:t>
                      </a:r>
                    </a:p>
                  </a:txBody>
                  <a:tcPr marL="6216" marR="6216" marT="6216"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Description</a:t>
                      </a:r>
                    </a:p>
                  </a:txBody>
                  <a:tcPr marL="6216" marR="6216" marT="6216"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 Unit Price </a:t>
                      </a:r>
                    </a:p>
                  </a:txBody>
                  <a:tcPr marL="6216" marR="6216" marT="6216" marB="0" anchor="b">
                    <a:lnL>
                      <a:noFill/>
                    </a:lnL>
                    <a:lnR>
                      <a:noFill/>
                    </a:lnR>
                    <a:lnT>
                      <a:noFill/>
                    </a:lnT>
                    <a:lnB>
                      <a:noFill/>
                    </a:lnB>
                  </a:tcPr>
                </a:tc>
                <a:tc>
                  <a:txBody>
                    <a:bodyPr/>
                    <a:lstStyle/>
                    <a:p>
                      <a:pPr algn="ctr" fontAlgn="b"/>
                      <a:r>
                        <a:rPr lang="en-US" sz="1000" b="1" i="0" u="none" strike="noStrike">
                          <a:solidFill>
                            <a:srgbClr val="000000"/>
                          </a:solidFill>
                          <a:effectLst/>
                          <a:latin typeface="Arial" panose="020B0604020202020204" pitchFamily="34" charset="0"/>
                        </a:rPr>
                        <a:t> Total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Qomo</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QIT600F</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22" Monitor with Anotation</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1,295.00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1,295.00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Qomo</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QPC70</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Document Camera</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609.00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609.00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Crestron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DM-TX-401-C</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Laptop Switcher</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1,119.00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1,119.00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Epson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V11H703020</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Epson G6070 Video Projector</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2,129.00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2,129.00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Crestron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DMPS3-200-C</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Switcher Amplifier</a:t>
                      </a:r>
                    </a:p>
                  </a:txBody>
                  <a:tcPr marL="6216" marR="6216" marT="6216" marB="0" anchor="b">
                    <a:lnL>
                      <a:noFill/>
                    </a:lnL>
                    <a:lnR>
                      <a:noFill/>
                    </a:lnR>
                    <a:lnT>
                      <a:noFill/>
                    </a:lnT>
                    <a:lnB>
                      <a:noFill/>
                    </a:lnB>
                  </a:tcPr>
                </a:tc>
                <a:tc>
                  <a:txBody>
                    <a:bodyPr/>
                    <a:lstStyle/>
                    <a:p>
                      <a:pPr algn="l" fontAlgn="b"/>
                      <a:r>
                        <a:rPr lang="en-US" sz="1000" b="0" i="0" u="none" strike="noStrike" dirty="0">
                          <a:solidFill>
                            <a:srgbClr val="000000"/>
                          </a:solidFill>
                          <a:effectLst/>
                          <a:latin typeface="Arial" panose="020B0604020202020204" pitchFamily="34" charset="0"/>
                        </a:rPr>
                        <a:t> $      4,625.00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4,625.00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Shure</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QLXD124/85</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Wireless Mic System</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1,151.00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1,151.00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4</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Extron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FF220</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2' x 2' drop in ceiling speaker</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250.00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1,000.00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4</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LA-164</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Ear Speakers</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10.50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42.00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4</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LR-500-072</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ALS Receiver</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148.00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592.00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2</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LA-166</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Neck Loop</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41.00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82.00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LA-125</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Antenna Kit</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36.00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36.00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LA-326</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Rack Mount</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44.00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44.00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Listen Tech</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LT-800-072</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ALS Transmitter</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496.00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496.00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Crestron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TSW-1052-B-S</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10" Touch Screen</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1,136.00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1,136.00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Crestron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TSW-1050-TTK-B-S</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10" Table Top base</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119.00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119.00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Spectrum</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5517TK</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36" Lectern</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1,474.00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1,474.00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Spectrum</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95522B</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Monitor Arm</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292.00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292.00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Spectrum</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55356B</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Keyboard Tray</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143.00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143.00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Spectrum</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68204IB</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Flip Up Shelf</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233.00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233.00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Spectrium</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95534B</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USB Hub</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 $         138.00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138.00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Extron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AAP 102</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Custom Interface Box</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 $         575.00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575.00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Da-Lite</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Varies by size and ambient light</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Tensioned Advantage Electrol Recessed Electric Screen</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 $      6,000.00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6,000.00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Crestron</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DM-RMC-4K-100-C</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4k Receiver</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 $         900.00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900.00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BMS</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LCD Loc II</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Projector Mount</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 $         224.00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224.00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FSR</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WB-X3-GNG</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Wall Box</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 $         350.00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350.00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FSR</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FSR</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Wall Box Cover</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 $         325.00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325.00 </a:t>
                      </a:r>
                    </a:p>
                  </a:txBody>
                  <a:tcPr marL="6216" marR="6216" marT="6216" marB="0" anchor="b">
                    <a:lnL>
                      <a:noFill/>
                    </a:lnL>
                    <a:lnR>
                      <a:noFill/>
                    </a:lnR>
                    <a:lnT>
                      <a:noFill/>
                    </a:lnT>
                    <a:lnB>
                      <a:noFill/>
                    </a:lnB>
                  </a:tcPr>
                </a:tc>
              </a:tr>
              <a:tr h="124324">
                <a:tc>
                  <a:txBody>
                    <a:bodyPr/>
                    <a:lstStyle/>
                    <a:p>
                      <a:pPr algn="ctr" fontAlgn="b"/>
                      <a:r>
                        <a:rPr lang="en-US" sz="1000" b="0" i="0" u="none" strike="noStrike">
                          <a:solidFill>
                            <a:srgbClr val="000000"/>
                          </a:solidFill>
                          <a:effectLst/>
                          <a:latin typeface="Arial" panose="020B0604020202020204" pitchFamily="34" charset="0"/>
                        </a:rPr>
                        <a:t>1</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FSR</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CB-22P</a:t>
                      </a:r>
                    </a:p>
                  </a:txBody>
                  <a:tcPr marL="6216" marR="6216" marT="6216"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Ceiling Plate for projector with electric and pole</a:t>
                      </a:r>
                    </a:p>
                  </a:txBody>
                  <a:tcPr marL="6216" marR="6216" marT="6216" marB="0" anchor="b">
                    <a:lnL>
                      <a:noFill/>
                    </a:lnL>
                    <a:lnR>
                      <a:noFill/>
                    </a:lnR>
                    <a:lnT>
                      <a:noFill/>
                    </a:lnT>
                    <a:lnB>
                      <a:noFill/>
                    </a:lnB>
                  </a:tcPr>
                </a:tc>
                <a:tc>
                  <a:txBody>
                    <a:bodyPr/>
                    <a:lstStyle/>
                    <a:p>
                      <a:pPr algn="ctr" fontAlgn="b"/>
                      <a:r>
                        <a:rPr lang="en-US" sz="1000" b="0" i="0" u="none" strike="noStrike">
                          <a:solidFill>
                            <a:srgbClr val="000000"/>
                          </a:solidFill>
                          <a:effectLst/>
                          <a:latin typeface="Arial" panose="020B0604020202020204" pitchFamily="34" charset="0"/>
                        </a:rPr>
                        <a:t> $         640.00 </a:t>
                      </a: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640.00 </a:t>
                      </a:r>
                    </a:p>
                  </a:txBody>
                  <a:tcPr marL="6216" marR="6216" marT="6216" marB="0" anchor="b">
                    <a:lnL>
                      <a:noFill/>
                    </a:lnL>
                    <a:lnR>
                      <a:noFill/>
                    </a:lnR>
                    <a:lnT>
                      <a:noFill/>
                    </a:lnT>
                    <a:lnB>
                      <a:noFill/>
                    </a:lnB>
                  </a:tcPr>
                </a:tc>
              </a:tr>
              <a:tr h="124324">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r>
              <a:tr h="124324">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r>
              <a:tr h="124324">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ct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l" fontAlgn="b"/>
                      <a:r>
                        <a:rPr lang="en-US" sz="1000" b="1" i="0" u="none" strike="noStrike">
                          <a:solidFill>
                            <a:srgbClr val="000000"/>
                          </a:solidFill>
                          <a:effectLst/>
                          <a:latin typeface="Arial" panose="020B0604020202020204" pitchFamily="34" charset="0"/>
                        </a:rPr>
                        <a:t>Total of Parts</a:t>
                      </a:r>
                    </a:p>
                  </a:txBody>
                  <a:tcPr marL="6216" marR="6216" marT="6216"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c>
                  <a:txBody>
                    <a:bodyPr/>
                    <a:lstStyle/>
                    <a:p>
                      <a:pPr algn="r" fontAlgn="b"/>
                      <a:r>
                        <a:rPr lang="en-US" sz="1000" b="1" i="0" u="none" strike="noStrike">
                          <a:solidFill>
                            <a:srgbClr val="000000"/>
                          </a:solidFill>
                          <a:effectLst/>
                          <a:latin typeface="Arial" panose="020B0604020202020204" pitchFamily="34" charset="0"/>
                        </a:rPr>
                        <a:t> $    25,769.00 </a:t>
                      </a:r>
                    </a:p>
                  </a:txBody>
                  <a:tcPr marL="6216" marR="6216" marT="6216" marB="0" anchor="b">
                    <a:lnL>
                      <a:noFill/>
                    </a:lnL>
                    <a:lnR>
                      <a:noFill/>
                    </a:lnR>
                    <a:lnT>
                      <a:noFill/>
                    </a:lnT>
                    <a:lnB>
                      <a:noFill/>
                    </a:lnB>
                  </a:tcPr>
                </a:tc>
              </a:tr>
              <a:tr h="124324">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10% </a:t>
                      </a:r>
                      <a:r>
                        <a:rPr lang="en-US" sz="1100" b="0" i="0" u="none" strike="noStrike" dirty="0" smtClean="0">
                          <a:solidFill>
                            <a:srgbClr val="000000"/>
                          </a:solidFill>
                          <a:effectLst/>
                          <a:latin typeface="Calibri" panose="020F0502020204030204" pitchFamily="34" charset="0"/>
                        </a:rPr>
                        <a:t>Contingency</a:t>
                      </a:r>
                      <a:endParaRPr lang="en-US" sz="1100" b="0" i="0" u="none" strike="noStrike" dirty="0">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2,576.90 </a:t>
                      </a:r>
                    </a:p>
                  </a:txBody>
                  <a:tcPr marL="6216" marR="6216" marT="6216" marB="0" anchor="b">
                    <a:lnL>
                      <a:noFill/>
                    </a:lnL>
                    <a:lnR>
                      <a:noFill/>
                    </a:lnR>
                    <a:lnT>
                      <a:noFill/>
                    </a:lnT>
                    <a:lnB>
                      <a:noFill/>
                    </a:lnB>
                  </a:tcPr>
                </a:tc>
              </a:tr>
              <a:tr h="124324">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In Room Cabling </a:t>
                      </a: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 $      2,000.00 </a:t>
                      </a:r>
                    </a:p>
                  </a:txBody>
                  <a:tcPr marL="6216" marR="6216" marT="6216" marB="0" anchor="b">
                    <a:lnL>
                      <a:noFill/>
                    </a:lnL>
                    <a:lnR>
                      <a:noFill/>
                    </a:lnR>
                    <a:lnT>
                      <a:noFill/>
                    </a:lnT>
                    <a:lnB>
                      <a:noFill/>
                    </a:lnB>
                  </a:tcPr>
                </a:tc>
              </a:tr>
              <a:tr h="124324">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r" fontAlgn="b"/>
                      <a:endParaRPr lang="en-US" sz="1000" b="0" i="0" u="none" strike="noStrike">
                        <a:solidFill>
                          <a:srgbClr val="000000"/>
                        </a:solidFill>
                        <a:effectLst/>
                        <a:latin typeface="Arial" panose="020B0604020202020204" pitchFamily="34" charset="0"/>
                      </a:endParaRPr>
                    </a:p>
                  </a:txBody>
                  <a:tcPr marL="6216" marR="6216" marT="6216" marB="0" anchor="b">
                    <a:lnL>
                      <a:noFill/>
                    </a:lnL>
                    <a:lnR>
                      <a:noFill/>
                    </a:lnR>
                    <a:lnT>
                      <a:noFill/>
                    </a:lnT>
                    <a:lnB>
                      <a:noFill/>
                    </a:lnB>
                  </a:tcPr>
                </a:tc>
              </a:tr>
              <a:tr h="124324">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l" fontAlgn="b"/>
                      <a:r>
                        <a:rPr lang="en-US" sz="1100" b="1" i="0" u="none" strike="noStrike">
                          <a:solidFill>
                            <a:srgbClr val="000000"/>
                          </a:solidFill>
                          <a:effectLst/>
                          <a:latin typeface="Calibri" panose="020F0502020204030204" pitchFamily="34" charset="0"/>
                        </a:rPr>
                        <a:t>TOTAL</a:t>
                      </a:r>
                    </a:p>
                  </a:txBody>
                  <a:tcPr marL="6216" marR="6216" marT="6216"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6216" marR="6216" marT="6216" marB="0" anchor="b">
                    <a:lnL>
                      <a:noFill/>
                    </a:lnL>
                    <a:lnR>
                      <a:noFill/>
                    </a:lnR>
                    <a:lnT>
                      <a:noFill/>
                    </a:lnT>
                    <a:lnB>
                      <a:noFill/>
                    </a:lnB>
                  </a:tcPr>
                </a:tc>
                <a:tc>
                  <a:txBody>
                    <a:bodyPr/>
                    <a:lstStyle/>
                    <a:p>
                      <a:pPr algn="r" fontAlgn="b"/>
                      <a:r>
                        <a:rPr lang="en-US" sz="1000" b="1" i="0" u="none" strike="noStrike" dirty="0">
                          <a:solidFill>
                            <a:srgbClr val="000000"/>
                          </a:solidFill>
                          <a:effectLst/>
                          <a:latin typeface="Arial" panose="020B0604020202020204" pitchFamily="34" charset="0"/>
                        </a:rPr>
                        <a:t> $    30,345.90 </a:t>
                      </a:r>
                    </a:p>
                  </a:txBody>
                  <a:tcPr marL="6216" marR="6216" marT="6216" marB="0" anchor="b">
                    <a:lnL>
                      <a:noFill/>
                    </a:lnL>
                    <a:lnR>
                      <a:noFill/>
                    </a:lnR>
                    <a:lnT>
                      <a:noFill/>
                    </a:lnT>
                    <a:lnB>
                      <a:noFill/>
                    </a:lnB>
                  </a:tcPr>
                </a:tc>
              </a:tr>
            </a:tbl>
          </a:graphicData>
        </a:graphic>
      </p:graphicFrame>
      <p:pic>
        <p:nvPicPr>
          <p:cNvPr id="7" name="Picture 6"/>
          <p:cNvPicPr>
            <a:picLocks noChangeAspect="1"/>
          </p:cNvPicPr>
          <p:nvPr/>
        </p:nvPicPr>
        <p:blipFill>
          <a:blip r:embed="rId3"/>
          <a:stretch>
            <a:fillRect/>
          </a:stretch>
        </p:blipFill>
        <p:spPr>
          <a:xfrm>
            <a:off x="6411816" y="2372078"/>
            <a:ext cx="2412695" cy="1877721"/>
          </a:xfrm>
          <a:prstGeom prst="rect">
            <a:avLst/>
          </a:prstGeom>
        </p:spPr>
      </p:pic>
    </p:spTree>
    <p:extLst>
      <p:ext uri="{BB962C8B-B14F-4D97-AF65-F5344CB8AC3E}">
        <p14:creationId xmlns:p14="http://schemas.microsoft.com/office/powerpoint/2010/main" val="3706981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loadedImages/Siteroot/Products/Product_Groups/Thumbnails/L2_Strive_poly_rack_angle_thumbnail.jpg?n=9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16" y="420500"/>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loadedImages/Siteroot/Products/Product_Groups/Thumbnails/Dorsal 1090_2_thumbnail.jpg?n=1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916" y="299476"/>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ploadedImages/Siteroot/Products/Product_Groups/Thumbnails/1000 Series_round_tablet_thumbnail(1).jpg?n=49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751" y="359988"/>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ploadedImages/Siteroot/Products/Product_Groups/Thumbnails/Maestro_Tablet_thumbnail.jpg?n=19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7586" y="420500"/>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mbed.widencdn.net/img/ki/23793ml70l/200x200px@1x/extol_angle.jpg?q=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18" y="3407989"/>
            <a:ext cx="3319145" cy="33191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mbed.widencdn.net/img/ki/px1t8p6v7r/200x200px@1x/siue_peck_lecture1.jpg?q=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197" y="3347477"/>
            <a:ext cx="3257633" cy="3257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22944" t="42933" r="42722" b="18400"/>
          <a:stretch/>
        </p:blipFill>
        <p:spPr>
          <a:xfrm>
            <a:off x="7477750" y="3385338"/>
            <a:ext cx="4574297" cy="3219772"/>
          </a:xfrm>
          <a:prstGeom prst="rect">
            <a:avLst/>
          </a:prstGeom>
        </p:spPr>
      </p:pic>
    </p:spTree>
    <p:extLst>
      <p:ext uri="{BB962C8B-B14F-4D97-AF65-F5344CB8AC3E}">
        <p14:creationId xmlns:p14="http://schemas.microsoft.com/office/powerpoint/2010/main" val="220931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69" y="-3304"/>
            <a:ext cx="12186131" cy="6861304"/>
          </a:xfrm>
          <a:prstGeom prst="rect">
            <a:avLst/>
          </a:prstGeom>
        </p:spPr>
      </p:pic>
      <p:sp>
        <p:nvSpPr>
          <p:cNvPr id="4" name="TextBox 3"/>
          <p:cNvSpPr txBox="1"/>
          <p:nvPr/>
        </p:nvSpPr>
        <p:spPr>
          <a:xfrm>
            <a:off x="487680" y="144930"/>
            <a:ext cx="11196320" cy="6617196"/>
          </a:xfrm>
          <a:prstGeom prst="rect">
            <a:avLst/>
          </a:prstGeom>
          <a:noFill/>
        </p:spPr>
        <p:txBody>
          <a:bodyPr wrap="square" rtlCol="0">
            <a:spAutoFit/>
          </a:bodyPr>
          <a:lstStyle/>
          <a:p>
            <a:pPr algn="ctr">
              <a:spcAft>
                <a:spcPts val="1200"/>
              </a:spcAft>
            </a:pPr>
            <a:r>
              <a:rPr lang="en-US" sz="2800" u="sng" dirty="0" smtClean="0"/>
              <a:t>CSITS</a:t>
            </a:r>
            <a:r>
              <a:rPr lang="en-US" sz="2800" u="sng" dirty="0" smtClean="0"/>
              <a:t> </a:t>
            </a:r>
            <a:r>
              <a:rPr lang="en-US" sz="2800" u="sng" dirty="0" smtClean="0"/>
              <a:t>- General Purpose Classroom Support Responsibilities</a:t>
            </a:r>
          </a:p>
          <a:p>
            <a:pPr algn="ctr">
              <a:spcAft>
                <a:spcPts val="1200"/>
              </a:spcAft>
            </a:pPr>
            <a:endParaRPr lang="en-US" sz="1600" u="sng" dirty="0" smtClean="0"/>
          </a:p>
          <a:p>
            <a:pPr marL="342900" indent="-342900">
              <a:spcAft>
                <a:spcPts val="1200"/>
              </a:spcAft>
              <a:buFont typeface="+mj-lt"/>
              <a:buAutoNum type="arabicPeriod"/>
            </a:pPr>
            <a:r>
              <a:rPr lang="en-US" sz="2800" dirty="0" smtClean="0"/>
              <a:t>Develop, install, support and maintain classroom technology resources – replace/upgrade 5-8 year </a:t>
            </a:r>
            <a:r>
              <a:rPr lang="en-US" sz="2800" dirty="0" smtClean="0"/>
              <a:t>cycle (In our dreams!)</a:t>
            </a:r>
            <a:endParaRPr lang="en-US" sz="2800" dirty="0" smtClean="0"/>
          </a:p>
          <a:p>
            <a:pPr marL="342900" indent="-342900">
              <a:spcAft>
                <a:spcPts val="1200"/>
              </a:spcAft>
              <a:buFont typeface="+mj-lt"/>
              <a:buAutoNum type="arabicPeriod"/>
            </a:pPr>
            <a:r>
              <a:rPr lang="en-US" sz="2800" dirty="0" smtClean="0"/>
              <a:t>Help develop </a:t>
            </a:r>
            <a:r>
              <a:rPr lang="en-US" sz="2800" dirty="0" smtClean="0"/>
              <a:t>classroom standards and </a:t>
            </a:r>
            <a:r>
              <a:rPr lang="en-US" sz="2800" dirty="0" smtClean="0"/>
              <a:t>be an advocate for classroom improvement proposals specific to the needs of the </a:t>
            </a:r>
            <a:r>
              <a:rPr lang="en-US" sz="2800" dirty="0"/>
              <a:t>a</a:t>
            </a:r>
            <a:r>
              <a:rPr lang="en-US" sz="2800" dirty="0" smtClean="0"/>
              <a:t>cademic community</a:t>
            </a:r>
          </a:p>
          <a:p>
            <a:pPr marL="342900" indent="-342900">
              <a:spcAft>
                <a:spcPts val="1200"/>
              </a:spcAft>
              <a:buFont typeface="+mj-lt"/>
              <a:buAutoNum type="arabicPeriod"/>
            </a:pPr>
            <a:r>
              <a:rPr lang="en-US" sz="2800" dirty="0" smtClean="0"/>
              <a:t>Provide stewardship oversight on all physical plant aspects of general purpose classrooms and </a:t>
            </a:r>
            <a:r>
              <a:rPr lang="en-US" sz="2800" dirty="0" smtClean="0"/>
              <a:t>initiate, support and implement </a:t>
            </a:r>
            <a:r>
              <a:rPr lang="en-US" sz="2800" dirty="0" smtClean="0"/>
              <a:t>improvement proposals to Academic </a:t>
            </a:r>
            <a:r>
              <a:rPr lang="en-US" sz="2800" dirty="0" smtClean="0"/>
              <a:t>Affairs as it relates to: Room design, Furniture, Walls/floors</a:t>
            </a:r>
            <a:r>
              <a:rPr lang="en-US" sz="2800" dirty="0" smtClean="0"/>
              <a:t>, </a:t>
            </a:r>
            <a:r>
              <a:rPr lang="en-US" sz="2800" dirty="0" smtClean="0"/>
              <a:t>Lighting</a:t>
            </a:r>
            <a:r>
              <a:rPr lang="en-US" sz="2800" dirty="0" smtClean="0"/>
              <a:t>, </a:t>
            </a:r>
            <a:r>
              <a:rPr lang="en-US" sz="2800" dirty="0" smtClean="0"/>
              <a:t>HVAC</a:t>
            </a:r>
            <a:r>
              <a:rPr lang="en-US" sz="2800" dirty="0" smtClean="0"/>
              <a:t>, </a:t>
            </a:r>
            <a:r>
              <a:rPr lang="en-US" sz="2800" dirty="0" smtClean="0"/>
              <a:t>ADA/Safety</a:t>
            </a:r>
            <a:r>
              <a:rPr lang="en-US" sz="2800" dirty="0" smtClean="0"/>
              <a:t>, Cleaning</a:t>
            </a:r>
            <a:endParaRPr lang="en-US" sz="2800" dirty="0" smtClean="0"/>
          </a:p>
          <a:p>
            <a:pPr marL="342900" indent="-342900">
              <a:spcAft>
                <a:spcPts val="1200"/>
              </a:spcAft>
              <a:buFont typeface="+mj-lt"/>
              <a:buAutoNum type="arabicPeriod"/>
            </a:pPr>
            <a:r>
              <a:rPr lang="en-US" sz="2800" dirty="0" smtClean="0"/>
              <a:t>Field and address classroom complaints by faculty and students</a:t>
            </a:r>
          </a:p>
          <a:p>
            <a:pPr marL="342900" indent="-342900">
              <a:spcAft>
                <a:spcPts val="1200"/>
              </a:spcAft>
              <a:buFont typeface="+mj-lt"/>
              <a:buAutoNum type="arabicPeriod"/>
            </a:pPr>
            <a:r>
              <a:rPr lang="en-US" sz="2800" dirty="0" smtClean="0"/>
              <a:t>Seek annual funding to help maintain general purpose classrooms</a:t>
            </a:r>
          </a:p>
          <a:p>
            <a:pPr marL="342900" indent="-342900">
              <a:spcAft>
                <a:spcPts val="1200"/>
              </a:spcAft>
              <a:buFont typeface="+mj-lt"/>
              <a:buAutoNum type="arabicPeriod"/>
            </a:pPr>
            <a:endParaRPr lang="en-US" sz="2000" dirty="0"/>
          </a:p>
        </p:txBody>
      </p:sp>
      <p:pic>
        <p:nvPicPr>
          <p:cNvPr id="7" name="Picture 6"/>
          <p:cNvPicPr>
            <a:picLocks noChangeAspect="1"/>
          </p:cNvPicPr>
          <p:nvPr/>
        </p:nvPicPr>
        <p:blipFill>
          <a:blip r:embed="rId3"/>
          <a:stretch>
            <a:fillRect/>
          </a:stretch>
        </p:blipFill>
        <p:spPr>
          <a:xfrm>
            <a:off x="5442333" y="3120983"/>
            <a:ext cx="3053494" cy="2376434"/>
          </a:xfrm>
          <a:prstGeom prst="rect">
            <a:avLst/>
          </a:prstGeom>
        </p:spPr>
      </p:pic>
    </p:spTree>
    <p:extLst>
      <p:ext uri="{BB962C8B-B14F-4D97-AF65-F5344CB8AC3E}">
        <p14:creationId xmlns:p14="http://schemas.microsoft.com/office/powerpoint/2010/main" val="1662215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869" y="-3304"/>
            <a:ext cx="12186131" cy="6861304"/>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6365" t="1755" b="65614"/>
          <a:stretch/>
        </p:blipFill>
        <p:spPr>
          <a:xfrm>
            <a:off x="189819" y="118532"/>
            <a:ext cx="5878370" cy="336973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6365" t="34440" b="36222"/>
          <a:stretch/>
        </p:blipFill>
        <p:spPr>
          <a:xfrm>
            <a:off x="5740404" y="3476974"/>
            <a:ext cx="6231467" cy="3211696"/>
          </a:xfrm>
          <a:prstGeom prst="rect">
            <a:avLst/>
          </a:prstGeom>
        </p:spPr>
      </p:pic>
      <p:sp>
        <p:nvSpPr>
          <p:cNvPr id="13" name="TextBox 12"/>
          <p:cNvSpPr txBox="1"/>
          <p:nvPr/>
        </p:nvSpPr>
        <p:spPr>
          <a:xfrm>
            <a:off x="6065061" y="93791"/>
            <a:ext cx="6000939" cy="3154710"/>
          </a:xfrm>
          <a:prstGeom prst="rect">
            <a:avLst/>
          </a:prstGeom>
          <a:noFill/>
        </p:spPr>
        <p:txBody>
          <a:bodyPr wrap="square" rtlCol="0">
            <a:spAutoFit/>
          </a:bodyPr>
          <a:lstStyle/>
          <a:p>
            <a:pPr algn="ctr"/>
            <a:r>
              <a:rPr lang="en-US" sz="2400" b="1" u="sng" dirty="0" smtClean="0"/>
              <a:t>Current State of OU Classrooms</a:t>
            </a:r>
          </a:p>
          <a:p>
            <a:pPr algn="ctr"/>
            <a:r>
              <a:rPr lang="en-US" sz="2400" b="1" u="sng" dirty="0" smtClean="0"/>
              <a:t>Master Plan - Classroom </a:t>
            </a:r>
            <a:r>
              <a:rPr lang="en-US" sz="2400" b="1" u="sng" dirty="0" smtClean="0"/>
              <a:t>Usage Study Results</a:t>
            </a:r>
          </a:p>
          <a:p>
            <a:pPr algn="ctr"/>
            <a:endParaRPr lang="en-US" sz="1100" b="1" dirty="0" smtClean="0"/>
          </a:p>
          <a:p>
            <a:pPr marL="342900" indent="-342900">
              <a:buFont typeface="Arial" panose="020B0604020202020204" pitchFamily="34" charset="0"/>
              <a:buChar char="•"/>
            </a:pPr>
            <a:r>
              <a:rPr lang="en-US" sz="2000" b="1" dirty="0" smtClean="0"/>
              <a:t>General Purpose Classrooms</a:t>
            </a:r>
          </a:p>
          <a:p>
            <a:pPr marL="342900" indent="-342900">
              <a:buFont typeface="Arial" panose="020B0604020202020204" pitchFamily="34" charset="0"/>
              <a:buChar char="•"/>
            </a:pPr>
            <a:r>
              <a:rPr lang="en-US" sz="2000" b="1" dirty="0" smtClean="0"/>
              <a:t>Department Managed Classrooms</a:t>
            </a:r>
          </a:p>
          <a:p>
            <a:pPr marL="342900" indent="-342900">
              <a:buFont typeface="Arial" panose="020B0604020202020204" pitchFamily="34" charset="0"/>
              <a:buChar char="•"/>
            </a:pPr>
            <a:r>
              <a:rPr lang="en-US" sz="2000" b="1" dirty="0" smtClean="0"/>
              <a:t>Event Activity taking place in </a:t>
            </a:r>
            <a:r>
              <a:rPr lang="en-US" sz="2000" b="1" dirty="0" smtClean="0"/>
              <a:t>Classrooms</a:t>
            </a:r>
          </a:p>
          <a:p>
            <a:pPr marL="342900" indent="-342900">
              <a:buFont typeface="Arial" panose="020B0604020202020204" pitchFamily="34" charset="0"/>
              <a:buChar char="•"/>
            </a:pPr>
            <a:r>
              <a:rPr lang="en-US" sz="2000" b="1" dirty="0" smtClean="0"/>
              <a:t>Lowest square footage of academic building space/FTE of all State Supported Universities</a:t>
            </a:r>
          </a:p>
          <a:p>
            <a:pPr marL="342900" indent="-342900">
              <a:buFont typeface="Arial" panose="020B0604020202020204" pitchFamily="34" charset="0"/>
              <a:buChar char="•"/>
            </a:pPr>
            <a:r>
              <a:rPr lang="en-US" sz="2000" b="1" dirty="0" smtClean="0"/>
              <a:t>Limited near future solutions for more classrooms (Southern Housing, SFH &amp; Elliott Hall Additions)</a:t>
            </a:r>
            <a:endParaRPr lang="en-US" sz="2000" b="1"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469" r="44133" b="59259"/>
          <a:stretch/>
        </p:blipFill>
        <p:spPr>
          <a:xfrm>
            <a:off x="465955" y="3793066"/>
            <a:ext cx="4998314" cy="2624668"/>
          </a:xfrm>
          <a:prstGeom prst="rect">
            <a:avLst/>
          </a:prstGeom>
        </p:spPr>
      </p:pic>
      <p:pic>
        <p:nvPicPr>
          <p:cNvPr id="16" name="Picture 15"/>
          <p:cNvPicPr>
            <a:picLocks noChangeAspect="1"/>
          </p:cNvPicPr>
          <p:nvPr/>
        </p:nvPicPr>
        <p:blipFill>
          <a:blip r:embed="rId4"/>
          <a:stretch>
            <a:fillRect/>
          </a:stretch>
        </p:blipFill>
        <p:spPr>
          <a:xfrm>
            <a:off x="6984693" y="198392"/>
            <a:ext cx="4285561" cy="3335311"/>
          </a:xfrm>
          <a:prstGeom prst="rect">
            <a:avLst/>
          </a:prstGeom>
        </p:spPr>
      </p:pic>
    </p:spTree>
    <p:extLst>
      <p:ext uri="{BB962C8B-B14F-4D97-AF65-F5344CB8AC3E}">
        <p14:creationId xmlns:p14="http://schemas.microsoft.com/office/powerpoint/2010/main" val="19264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5869" y="-3304"/>
            <a:ext cx="12186131" cy="686130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135752760"/>
              </p:ext>
            </p:extLst>
          </p:nvPr>
        </p:nvGraphicFramePr>
        <p:xfrm>
          <a:off x="6903268" y="78414"/>
          <a:ext cx="4176644" cy="6745720"/>
        </p:xfrm>
        <a:graphic>
          <a:graphicData uri="http://schemas.openxmlformats.org/drawingml/2006/table">
            <a:tbl>
              <a:tblPr/>
              <a:tblGrid>
                <a:gridCol w="313881"/>
                <a:gridCol w="227817"/>
                <a:gridCol w="313881"/>
                <a:gridCol w="192379"/>
                <a:gridCol w="313881"/>
                <a:gridCol w="217692"/>
                <a:gridCol w="313881"/>
                <a:gridCol w="212629"/>
                <a:gridCol w="313881"/>
                <a:gridCol w="192379"/>
                <a:gridCol w="313881"/>
                <a:gridCol w="202504"/>
                <a:gridCol w="313881"/>
                <a:gridCol w="217692"/>
                <a:gridCol w="313881"/>
                <a:gridCol w="202504"/>
              </a:tblGrid>
              <a:tr h="105420">
                <a:tc gridSpan="2">
                  <a:txBody>
                    <a:bodyPr/>
                    <a:lstStyle/>
                    <a:p>
                      <a:pPr algn="ctr" fontAlgn="ctr"/>
                      <a:r>
                        <a:rPr lang="en-US" sz="600" b="1" i="0" u="none" strike="noStrike">
                          <a:solidFill>
                            <a:srgbClr val="000000"/>
                          </a:solidFill>
                          <a:effectLst/>
                          <a:latin typeface="Calibri" panose="020F0502020204030204" pitchFamily="34" charset="0"/>
                        </a:rPr>
                        <a:t>Dodge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Engin. Center</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Hannah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Human Health</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Math &amp; Science</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Pawley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S. Foundation</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Varner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r>
              <a:tr h="105420">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127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116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 113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1005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034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PH 150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109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135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170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120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HHB 1006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062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PH 154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110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136B</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178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 123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1031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093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158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112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167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254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 190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1050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102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162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127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200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275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 195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1051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120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163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128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201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279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 204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2018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124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165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132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281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 215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2023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130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SFH 169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133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203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356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220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2085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164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204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134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204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360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225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2086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168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208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136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EC 454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230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4001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172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139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207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455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233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4005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185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224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200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209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458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269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4042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187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230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205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212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460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302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HHB 4043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284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PH 250K</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176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r>
              <a:tr h="100400">
                <a:tc>
                  <a:txBody>
                    <a:bodyPr/>
                    <a:lstStyle/>
                    <a:p>
                      <a:pPr algn="ctr" fontAlgn="ctr"/>
                      <a:r>
                        <a:rPr lang="en-US" sz="600" b="0" i="0" u="none" strike="noStrike">
                          <a:solidFill>
                            <a:srgbClr val="000000"/>
                          </a:solidFill>
                          <a:effectLst/>
                          <a:latin typeface="Calibri" panose="020F0502020204030204" pitchFamily="34" charset="0"/>
                        </a:rPr>
                        <a:t>DH 213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EC 461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 318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4050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290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PH 302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263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218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236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466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 330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HHB 5001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337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PH 306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265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DH 237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468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gridSpan="2">
                  <a:txBody>
                    <a:bodyPr/>
                    <a:lstStyle/>
                    <a:p>
                      <a:pPr algn="ctr" fontAlgn="ctr"/>
                      <a:r>
                        <a:rPr lang="en-US" sz="600" b="1" i="0" u="none" strike="noStrike">
                          <a:solidFill>
                            <a:srgbClr val="000000"/>
                          </a:solidFill>
                          <a:effectLst/>
                          <a:latin typeface="Calibri" panose="020F0502020204030204" pitchFamily="34" charset="0"/>
                        </a:rPr>
                        <a:t>Wilson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ctr" fontAlgn="ctr"/>
                      <a:r>
                        <a:rPr lang="en-US" sz="600" b="0" i="0" u="none" strike="noStrike">
                          <a:solidFill>
                            <a:srgbClr val="000000"/>
                          </a:solidFill>
                          <a:effectLst/>
                          <a:latin typeface="Calibri" panose="020F0502020204030204" pitchFamily="34" charset="0"/>
                        </a:rPr>
                        <a:t>HHB 5002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364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307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266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222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5420">
                <a:tc gridSpan="2">
                  <a:txBody>
                    <a:bodyPr/>
                    <a:lstStyle/>
                    <a:p>
                      <a:pPr algn="ctr" fontAlgn="ctr"/>
                      <a:r>
                        <a:rPr lang="en-US" sz="600" b="1" i="0" u="none" strike="noStrike">
                          <a:solidFill>
                            <a:srgbClr val="000000"/>
                          </a:solidFill>
                          <a:effectLst/>
                          <a:latin typeface="Calibri" panose="020F0502020204030204" pitchFamily="34" charset="0"/>
                        </a:rPr>
                        <a:t>Elliot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ctr" fontAlgn="ctr"/>
                      <a:r>
                        <a:rPr lang="en-US" sz="600" b="0" i="0" u="none" strike="noStrike">
                          <a:solidFill>
                            <a:srgbClr val="000000"/>
                          </a:solidFill>
                          <a:effectLst/>
                          <a:latin typeface="Calibri" panose="020F0502020204030204" pitchFamily="34" charset="0"/>
                        </a:rPr>
                        <a:t>EC 550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0" i="0" u="none" strike="noStrike">
                          <a:solidFill>
                            <a:srgbClr val="000000"/>
                          </a:solidFill>
                          <a:effectLst/>
                          <a:latin typeface="Calibri" panose="020F0502020204030204" pitchFamily="34" charset="0"/>
                        </a:rPr>
                        <a:t>HHB 5015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372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308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228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0" i="0" u="none" strike="noStrike">
                          <a:solidFill>
                            <a:srgbClr val="000000"/>
                          </a:solidFill>
                          <a:effectLst/>
                          <a:latin typeface="Calibri" panose="020F0502020204030204" pitchFamily="34" charset="0"/>
                        </a:rPr>
                        <a:t>EC 554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102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5016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376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309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269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229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EH 200C</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555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105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5020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378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310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EH 202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EC 556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107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5023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384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312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231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0400">
                <a:tc>
                  <a:txBody>
                    <a:bodyPr/>
                    <a:lstStyle/>
                    <a:p>
                      <a:pPr algn="ctr" fontAlgn="ctr"/>
                      <a:r>
                        <a:rPr lang="en-US" sz="600" b="0" i="0" u="none" strike="noStrike">
                          <a:solidFill>
                            <a:srgbClr val="000000"/>
                          </a:solidFill>
                          <a:effectLst/>
                          <a:latin typeface="Calibri" panose="020F0502020204030204" pitchFamily="34" charset="0"/>
                        </a:rPr>
                        <a:t>EH 204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562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109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5035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386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314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237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0400">
                <a:tc>
                  <a:txBody>
                    <a:bodyPr/>
                    <a:lstStyle/>
                    <a:p>
                      <a:pPr algn="ctr" fontAlgn="ctr"/>
                      <a:r>
                        <a:rPr lang="en-US" sz="600" b="0" i="0" u="none" strike="noStrike">
                          <a:solidFill>
                            <a:srgbClr val="000000"/>
                          </a:solidFill>
                          <a:effectLst/>
                          <a:latin typeface="Calibri" panose="020F0502020204030204" pitchFamily="34" charset="0"/>
                        </a:rPr>
                        <a:t>EH 206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566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110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5036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388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PH 316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317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EH 208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EC 568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WH 114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5037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657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PH 318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433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EH 210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ctr"/>
                      <a:r>
                        <a:rPr lang="en-US" sz="600" b="1" i="0" u="none" strike="noStrike">
                          <a:solidFill>
                            <a:srgbClr val="000000"/>
                          </a:solidFill>
                          <a:effectLst/>
                          <a:latin typeface="Calibri" panose="020F0502020204030204" pitchFamily="34" charset="0"/>
                        </a:rPr>
                        <a:t>O'Dowd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ctr" fontAlgn="ctr"/>
                      <a:r>
                        <a:rPr lang="en-US" sz="600" b="0" i="0" u="none" strike="noStrike">
                          <a:solidFill>
                            <a:srgbClr val="000000"/>
                          </a:solidFill>
                          <a:effectLst/>
                          <a:latin typeface="Calibri" panose="020F0502020204030204" pitchFamily="34" charset="0"/>
                        </a:rPr>
                        <a:t>WH 124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5045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MSC 742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PH 320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SFH 276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479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5420">
                <a:tc>
                  <a:txBody>
                    <a:bodyPr/>
                    <a:lstStyle/>
                    <a:p>
                      <a:pPr algn="ctr" fontAlgn="ctr"/>
                      <a:r>
                        <a:rPr lang="en-US" sz="600" b="0" i="0" u="none" strike="noStrike">
                          <a:solidFill>
                            <a:srgbClr val="000000"/>
                          </a:solidFill>
                          <a:effectLst/>
                          <a:latin typeface="Calibri" panose="020F0502020204030204" pitchFamily="34" charset="0"/>
                        </a:rPr>
                        <a:t>EH 212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0" i="0" u="none" strike="noStrike">
                          <a:solidFill>
                            <a:srgbClr val="000000"/>
                          </a:solidFill>
                          <a:effectLst/>
                          <a:latin typeface="Calibri" panose="020F0502020204030204" pitchFamily="34" charset="0"/>
                        </a:rPr>
                        <a:t>WH 301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HHB 5050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MSC 757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PH 360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363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VAR 515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4949"/>
                    </a:solidFill>
                  </a:tcPr>
                </a:tc>
              </a:tr>
              <a:tr h="105420">
                <a:tc>
                  <a:txBody>
                    <a:bodyPr/>
                    <a:lstStyle/>
                    <a:p>
                      <a:pPr algn="ctr" fontAlgn="ctr"/>
                      <a:r>
                        <a:rPr lang="en-US" sz="600" b="0" i="0" u="none" strike="noStrike">
                          <a:solidFill>
                            <a:srgbClr val="000000"/>
                          </a:solidFill>
                          <a:effectLst/>
                          <a:latin typeface="Calibri" panose="020F0502020204030204" pitchFamily="34" charset="0"/>
                        </a:rPr>
                        <a:t>EH 214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ODH 115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WH 312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HHB 5054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600" b="0" i="0" u="none" strike="noStrike">
                          <a:solidFill>
                            <a:srgbClr val="000000"/>
                          </a:solidFill>
                          <a:effectLst/>
                          <a:latin typeface="Calibri" panose="020F0502020204030204" pitchFamily="34" charset="0"/>
                        </a:rPr>
                        <a:t>PH 436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364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ctr"/>
                      <a:r>
                        <a:rPr lang="en-US" sz="600" b="1" i="0" u="none" strike="noStrike">
                          <a:solidFill>
                            <a:srgbClr val="000000"/>
                          </a:solidFill>
                          <a:effectLst/>
                          <a:latin typeface="Calibri" panose="020F0502020204030204" pitchFamily="34" charset="0"/>
                        </a:rPr>
                        <a:t>Vandenburg</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r>
              <a:tr h="181724">
                <a:tc>
                  <a:txBody>
                    <a:bodyPr/>
                    <a:lstStyle/>
                    <a:p>
                      <a:pPr algn="ctr" fontAlgn="ctr"/>
                      <a:r>
                        <a:rPr lang="en-US" sz="600" b="0" i="0" u="none" strike="noStrike">
                          <a:solidFill>
                            <a:srgbClr val="000000"/>
                          </a:solidFill>
                          <a:effectLst/>
                          <a:latin typeface="Calibri" panose="020F0502020204030204" pitchFamily="34" charset="0"/>
                        </a:rPr>
                        <a:t>EH 223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ODH 202A</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WH 313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PH 480K</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SFH 365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r>
              <a:tr h="181724">
                <a:tc>
                  <a:txBody>
                    <a:bodyPr/>
                    <a:lstStyle/>
                    <a:p>
                      <a:pPr algn="ctr" fontAlgn="ctr"/>
                      <a:r>
                        <a:rPr lang="en-US" sz="600" b="0" i="0" u="none" strike="noStrike">
                          <a:solidFill>
                            <a:srgbClr val="000000"/>
                          </a:solidFill>
                          <a:effectLst/>
                          <a:latin typeface="Calibri" panose="020F0502020204030204" pitchFamily="34" charset="0"/>
                        </a:rPr>
                        <a:t>EH 235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ODH 202B</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WH 400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PH 488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366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VBH 105</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81724">
                <a:tc>
                  <a:txBody>
                    <a:bodyPr/>
                    <a:lstStyle/>
                    <a:p>
                      <a:pPr algn="ctr" fontAlgn="ctr"/>
                      <a:r>
                        <a:rPr lang="en-US" sz="600" b="0" i="0" u="none" strike="noStrike">
                          <a:solidFill>
                            <a:srgbClr val="000000"/>
                          </a:solidFill>
                          <a:effectLst/>
                          <a:latin typeface="Calibri" panose="020F0502020204030204" pitchFamily="34" charset="0"/>
                        </a:rPr>
                        <a:t>EH 237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ODH 202C</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WH 400A</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PH 493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367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VBH 106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05420">
                <a:tc>
                  <a:txBody>
                    <a:bodyPr/>
                    <a:lstStyle/>
                    <a:p>
                      <a:pPr algn="ctr" fontAlgn="ctr"/>
                      <a:r>
                        <a:rPr lang="en-US" sz="600" b="0" i="0" u="none" strike="noStrike">
                          <a:solidFill>
                            <a:srgbClr val="000000"/>
                          </a:solidFill>
                          <a:effectLst/>
                          <a:latin typeface="Calibri" panose="020F0502020204030204" pitchFamily="34" charset="0"/>
                        </a:rPr>
                        <a:t>EH 239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ODH 328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WH 409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PH 494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SFH 368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VBH 119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81724">
                <a:tc>
                  <a:txBody>
                    <a:bodyPr/>
                    <a:lstStyle/>
                    <a:p>
                      <a:pPr algn="ctr" fontAlgn="ctr"/>
                      <a:r>
                        <a:rPr lang="en-US" sz="600" b="0" i="0" u="none" strike="noStrike">
                          <a:solidFill>
                            <a:srgbClr val="000000"/>
                          </a:solidFill>
                          <a:effectLst/>
                          <a:latin typeface="Calibri" panose="020F0502020204030204" pitchFamily="34" charset="0"/>
                        </a:rPr>
                        <a:t>EH 327</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ODH 544A</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600" b="0" i="0" u="none" strike="noStrike">
                          <a:solidFill>
                            <a:srgbClr val="000000"/>
                          </a:solidFill>
                          <a:effectLst/>
                          <a:latin typeface="Calibri" panose="020F0502020204030204" pitchFamily="34" charset="0"/>
                        </a:rPr>
                        <a:t>WH 416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600" b="1" i="0" u="none" strike="noStrike">
                          <a:solidFill>
                            <a:srgbClr val="000000"/>
                          </a:solidFill>
                          <a:effectLst/>
                          <a:latin typeface="Calibri" panose="020F0502020204030204" pitchFamily="34" charset="0"/>
                        </a:rPr>
                        <a:t>Pryale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ctr" fontAlgn="ctr"/>
                      <a:r>
                        <a:rPr lang="en-US" sz="600" b="0" i="0" u="none" strike="noStrike">
                          <a:solidFill>
                            <a:srgbClr val="000000"/>
                          </a:solidFill>
                          <a:effectLst/>
                          <a:latin typeface="Calibri" panose="020F0502020204030204" pitchFamily="34" charset="0"/>
                        </a:rPr>
                        <a:t>SFH 369</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r>
              <a:tr h="105420">
                <a:tc gridSpan="2">
                  <a:txBody>
                    <a:bodyPr/>
                    <a:lstStyle/>
                    <a:p>
                      <a:pPr algn="ctr" fontAlgn="ctr"/>
                      <a:r>
                        <a:rPr lang="en-US" sz="600" b="1" i="0" u="none" strike="noStrike">
                          <a:solidFill>
                            <a:srgbClr val="000000"/>
                          </a:solidFill>
                          <a:effectLst/>
                          <a:latin typeface="Calibri" panose="020F0502020204030204" pitchFamily="34" charset="0"/>
                        </a:rPr>
                        <a:t>N. Foundation</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600" b="1" i="0" u="none" strike="noStrike">
                          <a:solidFill>
                            <a:srgbClr val="000000"/>
                          </a:solidFill>
                          <a:effectLst/>
                          <a:latin typeface="Calibri" panose="020F0502020204030204" pitchFamily="34" charset="0"/>
                        </a:rPr>
                        <a:t>Oakview Hall</a:t>
                      </a:r>
                    </a:p>
                  </a:txBody>
                  <a:tcPr marL="5020" marR="5020" marT="50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0" i="0" u="none" strike="noStrike">
                          <a:solidFill>
                            <a:srgbClr val="000000"/>
                          </a:solidFill>
                          <a:effectLst/>
                          <a:latin typeface="Calibri" panose="020F0502020204030204" pitchFamily="34" charset="0"/>
                        </a:rPr>
                        <a:t>SFH 370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1"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1"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r h="105420">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Room</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GPC?</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PRY 130</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4949"/>
                    </a:solidFill>
                  </a:tcPr>
                </a:tc>
                <a:tc>
                  <a:txBody>
                    <a:bodyPr/>
                    <a:lstStyle/>
                    <a:p>
                      <a:pPr algn="ctr" fontAlgn="ctr"/>
                      <a:r>
                        <a:rPr lang="en-US" sz="600" b="0" i="0" u="none" strike="noStrike">
                          <a:solidFill>
                            <a:srgbClr val="000000"/>
                          </a:solidFill>
                          <a:effectLst/>
                          <a:latin typeface="Calibri" panose="020F0502020204030204" pitchFamily="34" charset="0"/>
                        </a:rPr>
                        <a:t>SFH 371</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r h="105420">
                <a:tc>
                  <a:txBody>
                    <a:bodyPr/>
                    <a:lstStyle/>
                    <a:p>
                      <a:pPr algn="ctr" fontAlgn="ctr"/>
                      <a:r>
                        <a:rPr lang="en-US" sz="600" b="0" i="0" u="none" strike="noStrike">
                          <a:solidFill>
                            <a:srgbClr val="000000"/>
                          </a:solidFill>
                          <a:effectLst/>
                          <a:latin typeface="Calibri" panose="020F0502020204030204" pitchFamily="34" charset="0"/>
                        </a:rPr>
                        <a:t>NFH 156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600" b="0" i="0" u="none" strike="noStrike">
                          <a:solidFill>
                            <a:srgbClr val="000000"/>
                          </a:solidFill>
                          <a:effectLst/>
                          <a:latin typeface="Calibri" panose="020F0502020204030204" pitchFamily="34" charset="0"/>
                        </a:rPr>
                        <a:t>OVH 208</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600" b="0" i="0" u="none" strike="noStrike">
                          <a:solidFill>
                            <a:srgbClr val="000000"/>
                          </a:solidFill>
                          <a:effectLst/>
                          <a:latin typeface="Calibri" panose="020F0502020204030204" pitchFamily="34" charset="0"/>
                        </a:rPr>
                        <a:t>SFH 372</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r h="105420">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600" b="0" i="0" u="none" strike="noStrike">
                          <a:solidFill>
                            <a:srgbClr val="000000"/>
                          </a:solidFill>
                          <a:effectLst/>
                          <a:latin typeface="Calibri" panose="020F0502020204030204" pitchFamily="34" charset="0"/>
                        </a:rPr>
                        <a:t>OVH 210F</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NO</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4949"/>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SFH 373</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r h="100400">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SFH 374</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r h="105420">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a:solidFill>
                            <a:srgbClr val="000000"/>
                          </a:solidFill>
                          <a:effectLst/>
                          <a:latin typeface="Calibri" panose="020F0502020204030204" pitchFamily="34" charset="0"/>
                        </a:rPr>
                        <a:t>SFH 376</a:t>
                      </a:r>
                    </a:p>
                  </a:txBody>
                  <a:tcPr marL="5020" marR="5020" marT="50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YES</a:t>
                      </a:r>
                    </a:p>
                  </a:txBody>
                  <a:tcPr marL="5020" marR="5020" marT="50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endParaRPr lang="en-US" sz="600" b="0" i="0" u="none" strike="noStrike">
                        <a:solidFill>
                          <a:srgbClr val="000000"/>
                        </a:solidFill>
                        <a:effectLst/>
                        <a:latin typeface="Calibri" panose="020F0502020204030204" pitchFamily="34" charset="0"/>
                      </a:endParaRPr>
                    </a:p>
                  </a:txBody>
                  <a:tcPr marL="5020" marR="5020" marT="502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600" b="0" i="0" u="none" strike="noStrike" dirty="0">
                        <a:solidFill>
                          <a:srgbClr val="000000"/>
                        </a:solidFill>
                        <a:effectLst/>
                        <a:latin typeface="Calibri" panose="020F0502020204030204" pitchFamily="34" charset="0"/>
                      </a:endParaRPr>
                    </a:p>
                  </a:txBody>
                  <a:tcPr marL="5020" marR="5020" marT="5020" marB="0" anchor="ctr">
                    <a:lnL>
                      <a:noFill/>
                    </a:lnL>
                    <a:lnR>
                      <a:noFill/>
                    </a:lnR>
                    <a:lnT>
                      <a:noFill/>
                    </a:lnT>
                    <a:lnB>
                      <a:noFill/>
                    </a:lnB>
                  </a:tcPr>
                </a:tc>
              </a:tr>
            </a:tbl>
          </a:graphicData>
        </a:graphic>
      </p:graphicFrame>
      <p:sp>
        <p:nvSpPr>
          <p:cNvPr id="3" name="TextBox 2"/>
          <p:cNvSpPr txBox="1"/>
          <p:nvPr/>
        </p:nvSpPr>
        <p:spPr>
          <a:xfrm>
            <a:off x="541868" y="2628946"/>
            <a:ext cx="1654620" cy="3416320"/>
          </a:xfrm>
          <a:prstGeom prst="rect">
            <a:avLst/>
          </a:prstGeom>
          <a:noFill/>
        </p:spPr>
        <p:txBody>
          <a:bodyPr wrap="none" rtlCol="0">
            <a:spAutoFit/>
          </a:bodyPr>
          <a:lstStyle/>
          <a:p>
            <a:r>
              <a:rPr lang="en-US" dirty="0" smtClean="0"/>
              <a:t>Main Campus</a:t>
            </a:r>
          </a:p>
          <a:p>
            <a:endParaRPr lang="en-US" dirty="0"/>
          </a:p>
          <a:p>
            <a:r>
              <a:rPr lang="en-US" dirty="0" smtClean="0"/>
              <a:t>Anton Frankel</a:t>
            </a:r>
          </a:p>
          <a:p>
            <a:endParaRPr lang="en-US" dirty="0"/>
          </a:p>
          <a:p>
            <a:r>
              <a:rPr lang="en-US" dirty="0" smtClean="0"/>
              <a:t>Focus Hope</a:t>
            </a:r>
          </a:p>
          <a:p>
            <a:endParaRPr lang="en-US" dirty="0"/>
          </a:p>
          <a:p>
            <a:r>
              <a:rPr lang="en-US" dirty="0" smtClean="0"/>
              <a:t>Auburn Hills UC</a:t>
            </a:r>
          </a:p>
          <a:p>
            <a:endParaRPr lang="en-US" dirty="0"/>
          </a:p>
          <a:p>
            <a:r>
              <a:rPr lang="en-US" dirty="0" smtClean="0"/>
              <a:t>Baldwin Center</a:t>
            </a:r>
          </a:p>
          <a:p>
            <a:endParaRPr lang="en-US" dirty="0" smtClean="0"/>
          </a:p>
          <a:p>
            <a:r>
              <a:rPr lang="en-US" dirty="0" smtClean="0"/>
              <a:t>WHRC - Pontiac</a:t>
            </a:r>
            <a:endParaRPr lang="en-US" dirty="0"/>
          </a:p>
          <a:p>
            <a:endParaRPr lang="en-US" dirty="0"/>
          </a:p>
        </p:txBody>
      </p:sp>
      <p:sp>
        <p:nvSpPr>
          <p:cNvPr id="4" name="TextBox 3"/>
          <p:cNvSpPr txBox="1"/>
          <p:nvPr/>
        </p:nvSpPr>
        <p:spPr>
          <a:xfrm>
            <a:off x="2438400" y="1459111"/>
            <a:ext cx="1343267" cy="2031325"/>
          </a:xfrm>
          <a:prstGeom prst="rect">
            <a:avLst/>
          </a:prstGeom>
          <a:noFill/>
        </p:spPr>
        <p:txBody>
          <a:bodyPr wrap="square" rtlCol="0">
            <a:spAutoFit/>
          </a:bodyPr>
          <a:lstStyle/>
          <a:p>
            <a:pPr algn="ctr"/>
            <a:r>
              <a:rPr lang="en-US" dirty="0" smtClean="0"/>
              <a:t>General Purpose</a:t>
            </a:r>
          </a:p>
          <a:p>
            <a:pPr algn="ctr"/>
            <a:r>
              <a:rPr lang="en-US" dirty="0" smtClean="0"/>
              <a:t>Classrooms</a:t>
            </a:r>
          </a:p>
          <a:p>
            <a:pPr algn="ctr"/>
            <a:endParaRPr lang="en-US" dirty="0"/>
          </a:p>
          <a:p>
            <a:pPr algn="ctr"/>
            <a:r>
              <a:rPr lang="en-US" dirty="0" smtClean="0"/>
              <a:t>119</a:t>
            </a:r>
          </a:p>
          <a:p>
            <a:pPr algn="ctr"/>
            <a:endParaRPr lang="en-US" dirty="0"/>
          </a:p>
          <a:p>
            <a:pPr algn="ctr"/>
            <a:r>
              <a:rPr lang="en-US" dirty="0" smtClean="0"/>
              <a:t>11</a:t>
            </a:r>
            <a:endParaRPr lang="en-US" dirty="0"/>
          </a:p>
        </p:txBody>
      </p:sp>
      <p:sp>
        <p:nvSpPr>
          <p:cNvPr id="5" name="TextBox 4"/>
          <p:cNvSpPr txBox="1"/>
          <p:nvPr/>
        </p:nvSpPr>
        <p:spPr>
          <a:xfrm>
            <a:off x="3738695" y="1459111"/>
            <a:ext cx="1507066" cy="4247317"/>
          </a:xfrm>
          <a:prstGeom prst="rect">
            <a:avLst/>
          </a:prstGeom>
          <a:noFill/>
        </p:spPr>
        <p:txBody>
          <a:bodyPr wrap="square" rtlCol="0">
            <a:spAutoFit/>
          </a:bodyPr>
          <a:lstStyle/>
          <a:p>
            <a:pPr algn="ctr"/>
            <a:r>
              <a:rPr lang="en-US" dirty="0" smtClean="0"/>
              <a:t>Department Managed</a:t>
            </a:r>
          </a:p>
          <a:p>
            <a:pPr algn="ctr"/>
            <a:r>
              <a:rPr lang="en-US" dirty="0" smtClean="0"/>
              <a:t>Classrooms</a:t>
            </a:r>
          </a:p>
          <a:p>
            <a:pPr algn="ctr"/>
            <a:endParaRPr lang="en-US" dirty="0"/>
          </a:p>
          <a:p>
            <a:pPr algn="ctr"/>
            <a:r>
              <a:rPr lang="en-US" dirty="0" smtClean="0"/>
              <a:t>118*</a:t>
            </a:r>
          </a:p>
          <a:p>
            <a:pPr algn="ctr"/>
            <a:endParaRPr lang="en-US" dirty="0"/>
          </a:p>
          <a:p>
            <a:pPr algn="ctr"/>
            <a:endParaRPr lang="en-US" dirty="0" smtClean="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8" name="TextBox 7"/>
          <p:cNvSpPr txBox="1"/>
          <p:nvPr/>
        </p:nvSpPr>
        <p:spPr>
          <a:xfrm>
            <a:off x="5137605" y="1459111"/>
            <a:ext cx="1507066" cy="4247317"/>
          </a:xfrm>
          <a:prstGeom prst="rect">
            <a:avLst/>
          </a:prstGeom>
          <a:noFill/>
        </p:spPr>
        <p:txBody>
          <a:bodyPr wrap="square" rtlCol="0">
            <a:spAutoFit/>
          </a:bodyPr>
          <a:lstStyle/>
          <a:p>
            <a:pPr algn="ctr"/>
            <a:r>
              <a:rPr lang="en-US" dirty="0" smtClean="0"/>
              <a:t>Off-campus</a:t>
            </a:r>
          </a:p>
          <a:p>
            <a:pPr algn="ctr"/>
            <a:r>
              <a:rPr lang="en-US" dirty="0" smtClean="0"/>
              <a:t>Supported</a:t>
            </a:r>
          </a:p>
          <a:p>
            <a:pPr algn="ctr"/>
            <a:r>
              <a:rPr lang="en-US" dirty="0" smtClean="0"/>
              <a:t>Classrooms</a:t>
            </a:r>
          </a:p>
          <a:p>
            <a:pPr algn="ctr"/>
            <a:endParaRPr lang="en-US" dirty="0"/>
          </a:p>
          <a:p>
            <a:pPr algn="ctr"/>
            <a:endParaRPr lang="en-US" dirty="0"/>
          </a:p>
          <a:p>
            <a:pPr algn="ctr"/>
            <a:endParaRPr lang="en-US" dirty="0" smtClean="0"/>
          </a:p>
          <a:p>
            <a:pPr algn="ctr"/>
            <a:r>
              <a:rPr lang="en-US" dirty="0" smtClean="0"/>
              <a:t>11</a:t>
            </a:r>
            <a:endParaRPr lang="en-US" dirty="0"/>
          </a:p>
          <a:p>
            <a:pPr algn="ctr"/>
            <a:endParaRPr lang="en-US" dirty="0" smtClean="0"/>
          </a:p>
          <a:p>
            <a:pPr algn="ctr"/>
            <a:r>
              <a:rPr lang="en-US" dirty="0" smtClean="0"/>
              <a:t>4</a:t>
            </a:r>
            <a:endParaRPr lang="en-US" dirty="0"/>
          </a:p>
          <a:p>
            <a:pPr algn="ctr"/>
            <a:endParaRPr lang="en-US" dirty="0" smtClean="0"/>
          </a:p>
          <a:p>
            <a:pPr algn="ctr"/>
            <a:r>
              <a:rPr lang="en-US" dirty="0" smtClean="0"/>
              <a:t>2</a:t>
            </a:r>
          </a:p>
          <a:p>
            <a:pPr algn="ctr"/>
            <a:endParaRPr lang="en-US" dirty="0"/>
          </a:p>
          <a:p>
            <a:pPr algn="ctr"/>
            <a:r>
              <a:rPr lang="en-US" dirty="0" smtClean="0"/>
              <a:t>2</a:t>
            </a:r>
          </a:p>
          <a:p>
            <a:pPr algn="ctr"/>
            <a:endParaRPr lang="en-US" dirty="0"/>
          </a:p>
          <a:p>
            <a:pPr algn="ctr"/>
            <a:r>
              <a:rPr lang="en-US" dirty="0" smtClean="0"/>
              <a:t>1</a:t>
            </a:r>
            <a:endParaRPr lang="en-US" dirty="0"/>
          </a:p>
        </p:txBody>
      </p:sp>
      <p:sp>
        <p:nvSpPr>
          <p:cNvPr id="7" name="Rectangle 6"/>
          <p:cNvSpPr/>
          <p:nvPr/>
        </p:nvSpPr>
        <p:spPr>
          <a:xfrm>
            <a:off x="2357610" y="2489808"/>
            <a:ext cx="4197426" cy="33381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781667" y="2500825"/>
            <a:ext cx="8135" cy="33381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188945" y="2510004"/>
            <a:ext cx="1046" cy="3306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57610" y="5244025"/>
            <a:ext cx="4197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357609" y="4647278"/>
            <a:ext cx="4197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357609" y="4096434"/>
            <a:ext cx="4197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357609" y="3589659"/>
            <a:ext cx="4197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357609" y="3016781"/>
            <a:ext cx="4197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0190" y="245312"/>
            <a:ext cx="6202980" cy="1077218"/>
          </a:xfrm>
          <a:prstGeom prst="rect">
            <a:avLst/>
          </a:prstGeom>
          <a:noFill/>
        </p:spPr>
        <p:txBody>
          <a:bodyPr wrap="none" rtlCol="0">
            <a:spAutoFit/>
          </a:bodyPr>
          <a:lstStyle/>
          <a:p>
            <a:r>
              <a:rPr lang="en-US" sz="2400" u="sng" dirty="0" smtClean="0"/>
              <a:t>Total KNOWN classrooms/learning spaces = 257 </a:t>
            </a:r>
          </a:p>
          <a:p>
            <a:pPr marL="342900" indent="-342900">
              <a:buFont typeface="Arial" panose="020B0604020202020204" pitchFamily="34" charset="0"/>
              <a:buChar char="•"/>
            </a:pPr>
            <a:r>
              <a:rPr lang="en-US" sz="2000" dirty="0" smtClean="0"/>
              <a:t>Help Desk Support</a:t>
            </a:r>
          </a:p>
          <a:p>
            <a:pPr marL="342900" indent="-342900">
              <a:buFont typeface="Arial" panose="020B0604020202020204" pitchFamily="34" charset="0"/>
              <a:buChar char="•"/>
            </a:pPr>
            <a:r>
              <a:rPr lang="en-US" sz="2000" dirty="0" smtClean="0"/>
              <a:t>Classroom Technology Engineering &amp; Support</a:t>
            </a:r>
            <a:endParaRPr lang="en-US" sz="2000" dirty="0"/>
          </a:p>
        </p:txBody>
      </p:sp>
      <p:sp>
        <p:nvSpPr>
          <p:cNvPr id="24" name="TextBox 23"/>
          <p:cNvSpPr txBox="1"/>
          <p:nvPr/>
        </p:nvSpPr>
        <p:spPr>
          <a:xfrm>
            <a:off x="1634067" y="6202902"/>
            <a:ext cx="3611694" cy="369332"/>
          </a:xfrm>
          <a:prstGeom prst="rect">
            <a:avLst/>
          </a:prstGeom>
          <a:noFill/>
        </p:spPr>
        <p:txBody>
          <a:bodyPr wrap="none" rtlCol="0">
            <a:spAutoFit/>
          </a:bodyPr>
          <a:lstStyle/>
          <a:p>
            <a:r>
              <a:rPr lang="en-US" dirty="0" smtClean="0"/>
              <a:t>* Credit Course Offered Winter 2016</a:t>
            </a:r>
            <a:endParaRPr lang="en-US" dirty="0"/>
          </a:p>
        </p:txBody>
      </p:sp>
    </p:spTree>
    <p:extLst>
      <p:ext uri="{BB962C8B-B14F-4D97-AF65-F5344CB8AC3E}">
        <p14:creationId xmlns:p14="http://schemas.microsoft.com/office/powerpoint/2010/main" val="3222864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869" y="-3304"/>
            <a:ext cx="12186131" cy="6861304"/>
          </a:xfrm>
          <a:prstGeom prst="rect">
            <a:avLst/>
          </a:prstGeom>
        </p:spPr>
      </p:pic>
      <p:sp>
        <p:nvSpPr>
          <p:cNvPr id="4" name="TextBox 3"/>
          <p:cNvSpPr txBox="1"/>
          <p:nvPr/>
        </p:nvSpPr>
        <p:spPr>
          <a:xfrm>
            <a:off x="1197981" y="352539"/>
            <a:ext cx="5525872" cy="830997"/>
          </a:xfrm>
          <a:prstGeom prst="rect">
            <a:avLst/>
          </a:prstGeom>
          <a:noFill/>
        </p:spPr>
        <p:txBody>
          <a:bodyPr wrap="none" rtlCol="0">
            <a:spAutoFit/>
          </a:bodyPr>
          <a:lstStyle/>
          <a:p>
            <a:pPr algn="ctr"/>
            <a:r>
              <a:rPr lang="en-US" sz="2400" u="sng" dirty="0" smtClean="0"/>
              <a:t>Main Campus General Purpose Classrooms</a:t>
            </a:r>
          </a:p>
          <a:p>
            <a:pPr algn="ctr"/>
            <a:r>
              <a:rPr lang="en-US" sz="2400" dirty="0" smtClean="0"/>
              <a:t>Seat Counts</a:t>
            </a:r>
          </a:p>
        </p:txBody>
      </p:sp>
      <p:graphicFrame>
        <p:nvGraphicFramePr>
          <p:cNvPr id="5" name="Table 4"/>
          <p:cNvGraphicFramePr>
            <a:graphicFrameLocks noGrp="1"/>
          </p:cNvGraphicFramePr>
          <p:nvPr>
            <p:extLst>
              <p:ext uri="{D42A27DB-BD31-4B8C-83A1-F6EECF244321}">
                <p14:modId xmlns:p14="http://schemas.microsoft.com/office/powerpoint/2010/main" val="976779227"/>
              </p:ext>
            </p:extLst>
          </p:nvPr>
        </p:nvGraphicFramePr>
        <p:xfrm>
          <a:off x="1575560" y="1275870"/>
          <a:ext cx="4560832" cy="4503420"/>
        </p:xfrm>
        <a:graphic>
          <a:graphicData uri="http://schemas.openxmlformats.org/drawingml/2006/table">
            <a:tbl>
              <a:tblPr/>
              <a:tblGrid>
                <a:gridCol w="2766406"/>
                <a:gridCol w="1794426"/>
              </a:tblGrid>
              <a:tr h="200025">
                <a:tc>
                  <a:txBody>
                    <a:bodyPr/>
                    <a:lstStyle/>
                    <a:p>
                      <a:pPr algn="ctr" fontAlgn="b"/>
                      <a:r>
                        <a:rPr lang="en-US" sz="2400" b="0" i="0" u="none" strike="noStrike" dirty="0">
                          <a:solidFill>
                            <a:srgbClr val="000000"/>
                          </a:solidFill>
                          <a:effectLst/>
                          <a:latin typeface="Calibri" panose="020F0502020204030204" pitchFamily="34" charset="0"/>
                        </a:rPr>
                        <a:t>314</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187 - 200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dirty="0">
                          <a:solidFill>
                            <a:srgbClr val="000000"/>
                          </a:solidFill>
                          <a:effectLst/>
                          <a:latin typeface="Calibri" panose="020F0502020204030204" pitchFamily="34" charset="0"/>
                        </a:rPr>
                        <a:t>144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92 - 112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80 - 85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70 - 75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60 - 65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50 - 55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40 - 49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30 - 38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25 - 28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2400" b="0" i="0" u="none" strike="noStrike">
                          <a:solidFill>
                            <a:srgbClr val="000000"/>
                          </a:solidFill>
                          <a:effectLst/>
                          <a:latin typeface="Calibri" panose="020F0502020204030204" pitchFamily="34" charset="0"/>
                        </a:rPr>
                        <a:t>15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7" name="TextBox 6"/>
          <p:cNvSpPr txBox="1"/>
          <p:nvPr/>
        </p:nvSpPr>
        <p:spPr>
          <a:xfrm>
            <a:off x="7524521" y="220426"/>
            <a:ext cx="4296579" cy="6124754"/>
          </a:xfrm>
          <a:prstGeom prst="rect">
            <a:avLst/>
          </a:prstGeom>
          <a:noFill/>
        </p:spPr>
        <p:txBody>
          <a:bodyPr wrap="square" rtlCol="0">
            <a:spAutoFit/>
          </a:bodyPr>
          <a:lstStyle/>
          <a:p>
            <a:r>
              <a:rPr lang="en-US" sz="2800" dirty="0" smtClean="0"/>
              <a:t>“Classroom Inspector” online resource for more detail.</a:t>
            </a:r>
          </a:p>
          <a:p>
            <a:endParaRPr lang="en-US" sz="2800" dirty="0"/>
          </a:p>
          <a:p>
            <a:r>
              <a:rPr lang="en-US" sz="2800" dirty="0" smtClean="0"/>
              <a:t>https://wwwp.oakland.edu/csits/classrooms/</a:t>
            </a:r>
          </a:p>
          <a:p>
            <a:endParaRPr lang="en-US" sz="2800" dirty="0" smtClean="0"/>
          </a:p>
          <a:p>
            <a:r>
              <a:rPr lang="en-US" sz="2800" dirty="0" smtClean="0"/>
              <a:t>What size and types of classrooms are needed moving forward?</a:t>
            </a:r>
          </a:p>
          <a:p>
            <a:endParaRPr lang="en-US" sz="2800" dirty="0"/>
          </a:p>
          <a:p>
            <a:r>
              <a:rPr lang="en-US" sz="2800" dirty="0" smtClean="0"/>
              <a:t>New classroom scheduling software should help answer this question.</a:t>
            </a:r>
            <a:endParaRPr lang="en-US" sz="2800" dirty="0"/>
          </a:p>
        </p:txBody>
      </p:sp>
      <p:pic>
        <p:nvPicPr>
          <p:cNvPr id="9" name="Picture 8"/>
          <p:cNvPicPr>
            <a:picLocks noChangeAspect="1"/>
          </p:cNvPicPr>
          <p:nvPr/>
        </p:nvPicPr>
        <p:blipFill>
          <a:blip r:embed="rId3"/>
          <a:stretch>
            <a:fillRect/>
          </a:stretch>
        </p:blipFill>
        <p:spPr>
          <a:xfrm>
            <a:off x="5049371" y="2405776"/>
            <a:ext cx="3114126" cy="2423622"/>
          </a:xfrm>
          <a:prstGeom prst="rect">
            <a:avLst/>
          </a:prstGeom>
        </p:spPr>
      </p:pic>
    </p:spTree>
    <p:extLst>
      <p:ext uri="{BB962C8B-B14F-4D97-AF65-F5344CB8AC3E}">
        <p14:creationId xmlns:p14="http://schemas.microsoft.com/office/powerpoint/2010/main" val="1581759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869" y="-3304"/>
            <a:ext cx="12186131" cy="6861304"/>
          </a:xfrm>
          <a:prstGeom prst="rect">
            <a:avLst/>
          </a:prstGeom>
        </p:spPr>
      </p:pic>
      <p:sp>
        <p:nvSpPr>
          <p:cNvPr id="4" name="TextBox 3"/>
          <p:cNvSpPr txBox="1"/>
          <p:nvPr/>
        </p:nvSpPr>
        <p:spPr>
          <a:xfrm>
            <a:off x="446068" y="180776"/>
            <a:ext cx="7191584" cy="5262979"/>
          </a:xfrm>
          <a:prstGeom prst="rect">
            <a:avLst/>
          </a:prstGeom>
          <a:noFill/>
        </p:spPr>
        <p:txBody>
          <a:bodyPr wrap="none" rtlCol="0">
            <a:spAutoFit/>
          </a:bodyPr>
          <a:lstStyle/>
          <a:p>
            <a:pPr algn="ctr"/>
            <a:r>
              <a:rPr lang="en-US" sz="2400" u="sng" dirty="0" smtClean="0"/>
              <a:t>Classroom Types</a:t>
            </a:r>
          </a:p>
          <a:p>
            <a:endParaRPr lang="en-US" sz="2400" dirty="0"/>
          </a:p>
          <a:p>
            <a:pPr marL="457200" indent="-457200">
              <a:buFont typeface="+mj-lt"/>
              <a:buAutoNum type="arabicPeriod"/>
            </a:pPr>
            <a:r>
              <a:rPr lang="en-US" sz="2400" dirty="0" smtClean="0"/>
              <a:t>Auditorium</a:t>
            </a:r>
          </a:p>
          <a:p>
            <a:pPr marL="738188" lvl="1"/>
            <a:r>
              <a:rPr lang="en-US" sz="2400" dirty="0" smtClean="0"/>
              <a:t>201 DH</a:t>
            </a:r>
          </a:p>
          <a:p>
            <a:pPr marL="457200" indent="-457200">
              <a:buFont typeface="+mj-lt"/>
              <a:buAutoNum type="arabicPeriod"/>
            </a:pPr>
            <a:r>
              <a:rPr lang="en-US" sz="2400" dirty="0" smtClean="0"/>
              <a:t>Lecture Hall</a:t>
            </a:r>
          </a:p>
          <a:p>
            <a:pPr marL="738188" lvl="1"/>
            <a:r>
              <a:rPr lang="en-US" sz="2400" dirty="0" smtClean="0"/>
              <a:t>1050 HHB &amp; 116 EC</a:t>
            </a:r>
          </a:p>
          <a:p>
            <a:pPr marL="457200" indent="-457200">
              <a:buFont typeface="+mj-lt"/>
              <a:buAutoNum type="arabicPeriod"/>
            </a:pPr>
            <a:r>
              <a:rPr lang="en-US" sz="2400" dirty="0" smtClean="0"/>
              <a:t>Tiered Classroom</a:t>
            </a:r>
          </a:p>
          <a:p>
            <a:pPr marL="738188" lvl="1"/>
            <a:r>
              <a:rPr lang="en-US" sz="2400" dirty="0" smtClean="0"/>
              <a:t>205 VH, 200 DH</a:t>
            </a:r>
          </a:p>
          <a:p>
            <a:pPr marL="457200" indent="-457200">
              <a:buFont typeface="+mj-lt"/>
              <a:buAutoNum type="arabicPeriod"/>
            </a:pPr>
            <a:r>
              <a:rPr lang="en-US" sz="2400" dirty="0" smtClean="0"/>
              <a:t>Flat Classroom (tablet arm or table/chair or combo)</a:t>
            </a:r>
          </a:p>
          <a:p>
            <a:pPr lvl="1" indent="280988"/>
            <a:r>
              <a:rPr lang="en-US" sz="2400" dirty="0" smtClean="0"/>
              <a:t>SFH (37)</a:t>
            </a:r>
          </a:p>
          <a:p>
            <a:pPr marL="457200" indent="-457200">
              <a:buFont typeface="+mj-lt"/>
              <a:buAutoNum type="arabicPeriod"/>
            </a:pPr>
            <a:r>
              <a:rPr lang="en-US" sz="2400" dirty="0" smtClean="0"/>
              <a:t>Computer </a:t>
            </a:r>
            <a:r>
              <a:rPr lang="en-US" sz="2400" dirty="0" smtClean="0"/>
              <a:t>Classroom – Desktop/Laptop</a:t>
            </a:r>
            <a:endParaRPr lang="en-US" sz="2400" dirty="0" smtClean="0"/>
          </a:p>
          <a:p>
            <a:pPr lvl="1" indent="280988"/>
            <a:r>
              <a:rPr lang="en-US" sz="2400" dirty="0" smtClean="0"/>
              <a:t>No general purpose </a:t>
            </a:r>
            <a:r>
              <a:rPr lang="en-US" sz="2400" dirty="0" smtClean="0"/>
              <a:t>desktop computer </a:t>
            </a:r>
            <a:r>
              <a:rPr lang="en-US" sz="2400" dirty="0" smtClean="0"/>
              <a:t>classrooms</a:t>
            </a:r>
          </a:p>
          <a:p>
            <a:pPr marL="457200" indent="-457200">
              <a:buFont typeface="+mj-lt"/>
              <a:buAutoNum type="arabicPeriod"/>
            </a:pPr>
            <a:r>
              <a:rPr lang="en-US" sz="2400" dirty="0" smtClean="0"/>
              <a:t>Active Learning Classroom</a:t>
            </a:r>
          </a:p>
          <a:p>
            <a:pPr lvl="1" indent="280988"/>
            <a:r>
              <a:rPr lang="en-US" sz="2400" dirty="0" smtClean="0"/>
              <a:t>479 VH</a:t>
            </a:r>
          </a:p>
        </p:txBody>
      </p:sp>
      <p:sp>
        <p:nvSpPr>
          <p:cNvPr id="5" name="TextBox 4"/>
          <p:cNvSpPr txBox="1"/>
          <p:nvPr/>
        </p:nvSpPr>
        <p:spPr>
          <a:xfrm>
            <a:off x="7987072" y="201096"/>
            <a:ext cx="3329951" cy="6001643"/>
          </a:xfrm>
          <a:prstGeom prst="rect">
            <a:avLst/>
          </a:prstGeom>
          <a:noFill/>
        </p:spPr>
        <p:txBody>
          <a:bodyPr wrap="none" rtlCol="0">
            <a:spAutoFit/>
          </a:bodyPr>
          <a:lstStyle/>
          <a:p>
            <a:pPr algn="ctr"/>
            <a:r>
              <a:rPr lang="en-US" sz="2400" u="sng" dirty="0" smtClean="0"/>
              <a:t>Square Footage per Seat</a:t>
            </a:r>
          </a:p>
          <a:p>
            <a:pPr algn="ctr"/>
            <a:endParaRPr lang="en-US" sz="2400" dirty="0" smtClean="0"/>
          </a:p>
          <a:p>
            <a:pPr algn="ctr"/>
            <a:endParaRPr lang="en-US" sz="2400" dirty="0"/>
          </a:p>
          <a:p>
            <a:pPr marL="457200" indent="-457200">
              <a:buFont typeface="Arial" panose="020B0604020202020204" pitchFamily="34" charset="0"/>
              <a:buChar char="•"/>
            </a:pPr>
            <a:r>
              <a:rPr lang="en-US" sz="2400" dirty="0" smtClean="0"/>
              <a:t>9.5 sq. ft.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25.7 &amp; 22.5 sq. ft.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11.8 &amp; 8.5 sq. ft.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14 &amp; 21.5 sq. ft.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&gt; 20 sq. ft.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&gt; 25</a:t>
            </a:r>
            <a:r>
              <a:rPr lang="en-US" sz="2400" dirty="0" smtClean="0"/>
              <a:t> </a:t>
            </a:r>
            <a:r>
              <a:rPr lang="en-US" sz="2400" dirty="0" smtClean="0"/>
              <a:t>sq. ft.</a:t>
            </a:r>
            <a:endParaRPr lang="en-US" sz="2400" dirty="0"/>
          </a:p>
          <a:p>
            <a:pPr marL="457200" indent="-457200">
              <a:buFont typeface="+mj-lt"/>
              <a:buAutoNum type="arabicPeriod"/>
            </a:pPr>
            <a:endParaRPr lang="en-US" sz="2400" dirty="0" smtClean="0"/>
          </a:p>
          <a:p>
            <a:pPr algn="ctr"/>
            <a:endParaRPr lang="en-US" sz="2400" dirty="0" smtClean="0"/>
          </a:p>
        </p:txBody>
      </p:sp>
      <p:sp>
        <p:nvSpPr>
          <p:cNvPr id="6" name="TextBox 5"/>
          <p:cNvSpPr txBox="1"/>
          <p:nvPr/>
        </p:nvSpPr>
        <p:spPr>
          <a:xfrm>
            <a:off x="2571571" y="5796159"/>
            <a:ext cx="7043018" cy="523220"/>
          </a:xfrm>
          <a:prstGeom prst="rect">
            <a:avLst/>
          </a:prstGeom>
          <a:noFill/>
        </p:spPr>
        <p:txBody>
          <a:bodyPr wrap="none" rtlCol="0">
            <a:spAutoFit/>
          </a:bodyPr>
          <a:lstStyle/>
          <a:p>
            <a:r>
              <a:rPr lang="en-US" sz="2800" u="sng" dirty="0" smtClean="0">
                <a:solidFill>
                  <a:srgbClr val="FF0000"/>
                </a:solidFill>
              </a:rPr>
              <a:t>Redesign, Repurpose </a:t>
            </a:r>
            <a:r>
              <a:rPr lang="en-US" sz="2800" u="sng" dirty="0" smtClean="0">
                <a:solidFill>
                  <a:srgbClr val="FF0000"/>
                </a:solidFill>
              </a:rPr>
              <a:t>and Right-size classrooms</a:t>
            </a:r>
            <a:endParaRPr lang="en-US" sz="2800" u="sng" dirty="0">
              <a:solidFill>
                <a:srgbClr val="FF0000"/>
              </a:solidFill>
            </a:endParaRPr>
          </a:p>
        </p:txBody>
      </p:sp>
      <p:pic>
        <p:nvPicPr>
          <p:cNvPr id="8" name="Picture 7"/>
          <p:cNvPicPr>
            <a:picLocks noChangeAspect="1"/>
          </p:cNvPicPr>
          <p:nvPr/>
        </p:nvPicPr>
        <p:blipFill>
          <a:blip r:embed="rId3"/>
          <a:stretch>
            <a:fillRect/>
          </a:stretch>
        </p:blipFill>
        <p:spPr>
          <a:xfrm>
            <a:off x="5163528" y="687796"/>
            <a:ext cx="2969201" cy="2310831"/>
          </a:xfrm>
          <a:prstGeom prst="rect">
            <a:avLst/>
          </a:prstGeom>
        </p:spPr>
      </p:pic>
    </p:spTree>
    <p:extLst>
      <p:ext uri="{BB962C8B-B14F-4D97-AF65-F5344CB8AC3E}">
        <p14:creationId xmlns:p14="http://schemas.microsoft.com/office/powerpoint/2010/main" val="735079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808" y="101600"/>
            <a:ext cx="11719952" cy="6207469"/>
          </a:xfrm>
          <a:prstGeom prst="rect">
            <a:avLst/>
          </a:prstGeom>
        </p:spPr>
        <p:txBody>
          <a:bodyPr wrap="square">
            <a:spAutoFit/>
          </a:bodyPr>
          <a:lstStyle/>
          <a:p>
            <a:pPr>
              <a:lnSpc>
                <a:spcPct val="107000"/>
              </a:lnSpc>
            </a:pPr>
            <a:r>
              <a:rPr lang="en-US" sz="2000" b="1" dirty="0">
                <a:solidFill>
                  <a:srgbClr val="2E2E2E"/>
                </a:solidFill>
                <a:latin typeface="Arial" panose="020B0604020202020204" pitchFamily="34" charset="0"/>
                <a:ea typeface="Calibri" panose="020F0502020204030204" pitchFamily="34" charset="0"/>
                <a:cs typeface="Times New Roman" panose="02020603050405020304" pitchFamily="18" charset="0"/>
              </a:rPr>
              <a:t>Seven Principles for Classroom Design: The Learning Space Rating System	</a:t>
            </a:r>
            <a:r>
              <a:rPr lang="en-US" dirty="0">
                <a:solidFill>
                  <a:srgbClr val="2E2E2E"/>
                </a:solidFill>
                <a:latin typeface="Arial" panose="020B0604020202020204" pitchFamily="34" charset="0"/>
                <a:ea typeface="Calibri" panose="020F0502020204030204" pitchFamily="34" charset="0"/>
                <a:cs typeface="Times New Roman" panose="02020603050405020304" pitchFamily="18" charset="0"/>
              </a:rPr>
              <a:t>by </a:t>
            </a:r>
            <a:r>
              <a:rPr lang="en-US" b="1" u="sng" dirty="0">
                <a:solidFill>
                  <a:srgbClr val="9F0830"/>
                </a:solidFill>
                <a:latin typeface="Arial" panose="020B0604020202020204" pitchFamily="34" charset="0"/>
                <a:ea typeface="Calibri" panose="020F0502020204030204" pitchFamily="34" charset="0"/>
                <a:cs typeface="Times New Roman" panose="02020603050405020304" pitchFamily="18" charset="0"/>
                <a:hlinkClick r:id="rId2" tooltip="Malcolm Brown"/>
              </a:rPr>
              <a:t>Malcolm </a:t>
            </a:r>
            <a:r>
              <a:rPr lang="en-US" b="1" u="sng" dirty="0" smtClean="0">
                <a:solidFill>
                  <a:srgbClr val="9F0830"/>
                </a:solidFill>
                <a:latin typeface="Arial" panose="020B0604020202020204" pitchFamily="34" charset="0"/>
                <a:ea typeface="Calibri" panose="020F0502020204030204" pitchFamily="34" charset="0"/>
                <a:cs typeface="Times New Roman" panose="02020603050405020304" pitchFamily="18" charset="0"/>
                <a:hlinkClick r:id="rId2" tooltip="Malcolm Brown"/>
              </a:rPr>
              <a:t>Brown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2E2E2E"/>
                </a:solidFill>
                <a:latin typeface="Arial" panose="020B0604020202020204" pitchFamily="34" charset="0"/>
                <a:ea typeface="Calibri" panose="020F0502020204030204" pitchFamily="34" charset="0"/>
                <a:cs typeface="Times New Roman" panose="02020603050405020304" pitchFamily="18" charset="0"/>
              </a:rPr>
              <a:t>© 2015 Malcolm Brown. The text of this </a:t>
            </a:r>
            <a:r>
              <a:rPr lang="en-US" i="1" dirty="0">
                <a:solidFill>
                  <a:srgbClr val="2E2E2E"/>
                </a:solidFill>
                <a:latin typeface="Arial" panose="020B0604020202020204" pitchFamily="34" charset="0"/>
                <a:ea typeface="Calibri" panose="020F0502020204030204" pitchFamily="34" charset="0"/>
                <a:cs typeface="Times New Roman" panose="02020603050405020304" pitchFamily="18" charset="0"/>
              </a:rPr>
              <a:t>EDUCAUSE Review</a:t>
            </a:r>
            <a:r>
              <a:rPr lang="en-US" dirty="0">
                <a:solidFill>
                  <a:srgbClr val="2E2E2E"/>
                </a:solidFill>
                <a:latin typeface="Arial" panose="020B0604020202020204" pitchFamily="34" charset="0"/>
                <a:ea typeface="Calibri" panose="020F0502020204030204" pitchFamily="34" charset="0"/>
                <a:cs typeface="Times New Roman" panose="02020603050405020304" pitchFamily="18" charset="0"/>
              </a:rPr>
              <a:t> article is licensed under </a:t>
            </a:r>
            <a:r>
              <a:rPr lang="en-US" dirty="0" err="1">
                <a:solidFill>
                  <a:srgbClr val="2E2E2E"/>
                </a:solidFill>
                <a:latin typeface="Arial" panose="020B0604020202020204" pitchFamily="34" charset="0"/>
                <a:ea typeface="Calibri" panose="020F0502020204030204" pitchFamily="34" charset="0"/>
                <a:cs typeface="Times New Roman" panose="02020603050405020304" pitchFamily="18" charset="0"/>
              </a:rPr>
              <a:t>the</a:t>
            </a:r>
            <a:r>
              <a:rPr lang="en-US" b="1" dirty="0" err="1">
                <a:solidFill>
                  <a:srgbClr val="9F0830"/>
                </a:solidFill>
                <a:latin typeface="Arial" panose="020B0604020202020204" pitchFamily="34" charset="0"/>
                <a:ea typeface="Calibri" panose="020F0502020204030204" pitchFamily="34" charset="0"/>
                <a:cs typeface="Times New Roman" panose="02020603050405020304" pitchFamily="18" charset="0"/>
                <a:hlinkClick r:id="rId3"/>
              </a:rPr>
              <a:t>Creative</a:t>
            </a:r>
            <a:r>
              <a:rPr lang="en-US" b="1" dirty="0">
                <a:solidFill>
                  <a:srgbClr val="9F0830"/>
                </a:solidFill>
                <a:latin typeface="Arial" panose="020B0604020202020204" pitchFamily="34" charset="0"/>
                <a:ea typeface="Calibri" panose="020F0502020204030204" pitchFamily="34" charset="0"/>
                <a:cs typeface="Times New Roman" panose="02020603050405020304" pitchFamily="18" charset="0"/>
                <a:hlinkClick r:id="rId3"/>
              </a:rPr>
              <a:t> Commons Attribution-</a:t>
            </a:r>
            <a:r>
              <a:rPr lang="en-US" b="1" dirty="0" err="1">
                <a:solidFill>
                  <a:srgbClr val="9F0830"/>
                </a:solidFill>
                <a:latin typeface="Arial" panose="020B0604020202020204" pitchFamily="34" charset="0"/>
                <a:ea typeface="Calibri" panose="020F0502020204030204" pitchFamily="34" charset="0"/>
                <a:cs typeface="Times New Roman" panose="02020603050405020304" pitchFamily="18" charset="0"/>
                <a:hlinkClick r:id="rId3"/>
              </a:rPr>
              <a:t>ShareAlike</a:t>
            </a:r>
            <a:r>
              <a:rPr lang="en-US" b="1" dirty="0">
                <a:solidFill>
                  <a:srgbClr val="9F0830"/>
                </a:solidFill>
                <a:latin typeface="Arial" panose="020B0604020202020204" pitchFamily="34" charset="0"/>
                <a:ea typeface="Calibri" panose="020F0502020204030204" pitchFamily="34" charset="0"/>
                <a:cs typeface="Times New Roman" panose="02020603050405020304" pitchFamily="18" charset="0"/>
                <a:hlinkClick r:id="rId3"/>
              </a:rPr>
              <a:t> 4.0 license</a:t>
            </a:r>
            <a:r>
              <a:rPr lang="en-US"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A great body of evidence makes a strong case for the value of </a:t>
            </a:r>
            <a:r>
              <a:rPr lang="en-US" sz="2000" u="sng" dirty="0">
                <a:solidFill>
                  <a:srgbClr val="2E2E2E"/>
                </a:solidFill>
                <a:latin typeface="Arial" panose="020B0604020202020204" pitchFamily="34" charset="0"/>
                <a:ea typeface="Calibri" panose="020F0502020204030204" pitchFamily="34" charset="0"/>
                <a:cs typeface="Times New Roman" panose="02020603050405020304" pitchFamily="18" charset="0"/>
              </a:rPr>
              <a:t>active learning compared </a:t>
            </a: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to its transmission-based predecessor, </a:t>
            </a:r>
            <a:r>
              <a:rPr lang="en-US" sz="2000" u="sng" dirty="0">
                <a:solidFill>
                  <a:srgbClr val="2E2E2E"/>
                </a:solidFill>
                <a:latin typeface="Arial" panose="020B0604020202020204" pitchFamily="34" charset="0"/>
                <a:ea typeface="Calibri" panose="020F0502020204030204" pitchFamily="34" charset="0"/>
                <a:cs typeface="Times New Roman" panose="02020603050405020304" pitchFamily="18" charset="0"/>
              </a:rPr>
              <a:t>lecture-based learning</a:t>
            </a:r>
            <a:r>
              <a:rPr lang="en-US" sz="2000"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if active learning is the goal, then our classrooms and other learning spaces are a means to achieve that goal. The built pedagogy of our campus must serve to promote, not hinder, active learning practices</a:t>
            </a:r>
            <a:r>
              <a:rPr lang="en-US" sz="2000"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lnSpc>
                <a:spcPct val="107000"/>
              </a:lnSpc>
              <a:spcAft>
                <a:spcPts val="1200"/>
              </a:spcAft>
              <a:buFont typeface="Arial" panose="020B0604020202020204" pitchFamily="34" charset="0"/>
              <a:buChar char="•"/>
            </a:pPr>
            <a:r>
              <a:rPr lang="en-US" sz="2000" u="sng"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We </a:t>
            </a:r>
            <a:r>
              <a:rPr lang="en-US" sz="2000" u="sng" dirty="0">
                <a:solidFill>
                  <a:srgbClr val="2E2E2E"/>
                </a:solidFill>
                <a:latin typeface="Arial" panose="020B0604020202020204" pitchFamily="34" charset="0"/>
                <a:ea typeface="Calibri" panose="020F0502020204030204" pitchFamily="34" charset="0"/>
                <a:cs typeface="Times New Roman" panose="02020603050405020304" pitchFamily="18" charset="0"/>
              </a:rPr>
              <a:t>know that learning is not confined to a single kind of physical space.</a:t>
            </a: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 Hence we use the term "learning spaces" as the name for the category that captures that aspect of our built environment designed for learning activities</a:t>
            </a:r>
            <a:r>
              <a:rPr lang="en-US" sz="2000"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Room layout and furnishings are to classroom design as rhythm and melody are to music. Successful learning space design anticipates not just what the learners will be using but how they will be using it</a:t>
            </a:r>
            <a:r>
              <a:rPr lang="en-US" sz="2000"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US" sz="2000" dirty="0">
                <a:solidFill>
                  <a:srgbClr val="2E2E2E"/>
                </a:solidFill>
                <a:latin typeface="Arial" panose="020B0604020202020204" pitchFamily="34" charset="0"/>
                <a:ea typeface="Calibri" panose="020F0502020204030204" pitchFamily="34" charset="0"/>
                <a:cs typeface="Times New Roman" panose="02020603050405020304" pitchFamily="18" charset="0"/>
              </a:rPr>
              <a:t>Does the existing learning space technology adequately support the activities anticipated for the classroom</a:t>
            </a:r>
            <a:r>
              <a:rPr lang="en-US" sz="2000" dirty="0" smtClean="0">
                <a:solidFill>
                  <a:srgbClr val="2E2E2E"/>
                </a:solidFill>
                <a:latin typeface="Arial" panose="020B0604020202020204" pitchFamily="34" charset="0"/>
                <a:ea typeface="Calibri" panose="020F0502020204030204" pitchFamily="34" charset="0"/>
                <a:cs typeface="Times New Roman" panose="02020603050405020304" pitchFamily="18" charset="0"/>
              </a:rPr>
              <a:t>? (electronic, display, writing surfaces, etc.)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083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dom One Sit-to-Stand Lectern"/>
          <p:cNvPicPr>
            <a:picLocks noChangeAspect="1" noChangeArrowheads="1"/>
          </p:cNvPicPr>
          <p:nvPr/>
        </p:nvPicPr>
        <p:blipFill rotWithShape="1">
          <a:blip r:embed="rId2">
            <a:extLst>
              <a:ext uri="{28A0092B-C50C-407E-A947-70E740481C1C}">
                <a14:useLocalDpi xmlns:a14="http://schemas.microsoft.com/office/drawing/2010/main" val="0"/>
              </a:ext>
            </a:extLst>
          </a:blip>
          <a:srcRect l="23705" t="401" r="9882" b="9752"/>
          <a:stretch/>
        </p:blipFill>
        <p:spPr bwMode="auto">
          <a:xfrm>
            <a:off x="325120" y="1625600"/>
            <a:ext cx="4137285" cy="4578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dom One Sit-to-Stand Lectern"/>
          <p:cNvPicPr>
            <a:picLocks noChangeAspect="1" noChangeArrowheads="1"/>
          </p:cNvPicPr>
          <p:nvPr/>
        </p:nvPicPr>
        <p:blipFill rotWithShape="1">
          <a:blip r:embed="rId3">
            <a:extLst>
              <a:ext uri="{28A0092B-C50C-407E-A947-70E740481C1C}">
                <a14:useLocalDpi xmlns:a14="http://schemas.microsoft.com/office/drawing/2010/main" val="0"/>
              </a:ext>
            </a:extLst>
          </a:blip>
          <a:srcRect l="23389" t="14187" r="15548" b="9293"/>
          <a:stretch/>
        </p:blipFill>
        <p:spPr bwMode="auto">
          <a:xfrm>
            <a:off x="7007069" y="1617075"/>
            <a:ext cx="4586990" cy="45869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23633" y="3526883"/>
            <a:ext cx="1958090" cy="1015663"/>
          </a:xfrm>
          <a:prstGeom prst="rect">
            <a:avLst/>
          </a:prstGeom>
        </p:spPr>
        <p:txBody>
          <a:bodyPr wrap="square">
            <a:spAutoFit/>
          </a:bodyPr>
          <a:lstStyle/>
          <a:p>
            <a:r>
              <a:rPr lang="en-US" sz="2000" b="1" i="0" dirty="0" smtClean="0">
                <a:solidFill>
                  <a:srgbClr val="242424"/>
                </a:solidFill>
                <a:effectLst/>
                <a:latin typeface="Avenir-Heavy"/>
              </a:rPr>
              <a:t>Freedom One Sit-to-Stand Lectern</a:t>
            </a:r>
            <a:endParaRPr lang="en-US" sz="2000" b="1" i="0" dirty="0">
              <a:solidFill>
                <a:srgbClr val="242424"/>
              </a:solidFill>
              <a:effectLst/>
              <a:latin typeface="Avenir-Heavy"/>
            </a:endParaRPr>
          </a:p>
        </p:txBody>
      </p:sp>
      <p:pic>
        <p:nvPicPr>
          <p:cNvPr id="7" name="Picture 6"/>
          <p:cNvPicPr>
            <a:picLocks noChangeAspect="1"/>
          </p:cNvPicPr>
          <p:nvPr/>
        </p:nvPicPr>
        <p:blipFill rotWithShape="1">
          <a:blip r:embed="rId4"/>
          <a:srcRect l="26323" t="12829" r="58782" b="81775"/>
          <a:stretch/>
        </p:blipFill>
        <p:spPr>
          <a:xfrm>
            <a:off x="4623633" y="2820515"/>
            <a:ext cx="2383436" cy="539646"/>
          </a:xfrm>
          <a:prstGeom prst="rect">
            <a:avLst/>
          </a:prstGeom>
        </p:spPr>
      </p:pic>
      <p:sp>
        <p:nvSpPr>
          <p:cNvPr id="8" name="Rectangle 7"/>
          <p:cNvSpPr/>
          <p:nvPr/>
        </p:nvSpPr>
        <p:spPr>
          <a:xfrm>
            <a:off x="3611464" y="423715"/>
            <a:ext cx="4922936" cy="400110"/>
          </a:xfrm>
          <a:prstGeom prst="rect">
            <a:avLst/>
          </a:prstGeom>
        </p:spPr>
        <p:txBody>
          <a:bodyPr wrap="square">
            <a:spAutoFit/>
          </a:bodyPr>
          <a:lstStyle/>
          <a:p>
            <a:r>
              <a:rPr lang="en-US" sz="2000" b="1" dirty="0" smtClean="0">
                <a:solidFill>
                  <a:srgbClr val="242424"/>
                </a:solidFill>
                <a:latin typeface="Avenir-Heavy"/>
              </a:rPr>
              <a:t>Current Instructor Desk Standard</a:t>
            </a:r>
            <a:endParaRPr lang="en-US" sz="2000" b="1" i="0" dirty="0">
              <a:solidFill>
                <a:srgbClr val="242424"/>
              </a:solidFill>
              <a:effectLst/>
              <a:latin typeface="Avenir-Heavy"/>
            </a:endParaRPr>
          </a:p>
        </p:txBody>
      </p:sp>
    </p:spTree>
    <p:extLst>
      <p:ext uri="{BB962C8B-B14F-4D97-AF65-F5344CB8AC3E}">
        <p14:creationId xmlns:p14="http://schemas.microsoft.com/office/powerpoint/2010/main" val="58353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339" t="9532" r="52132" b="21373"/>
          <a:stretch/>
        </p:blipFill>
        <p:spPr>
          <a:xfrm>
            <a:off x="0" y="0"/>
            <a:ext cx="6858000" cy="6963738"/>
          </a:xfrm>
          <a:prstGeom prst="rect">
            <a:avLst/>
          </a:prstGeom>
        </p:spPr>
      </p:pic>
      <p:pic>
        <p:nvPicPr>
          <p:cNvPr id="5" name="Picture 4"/>
          <p:cNvPicPr>
            <a:picLocks noChangeAspect="1"/>
          </p:cNvPicPr>
          <p:nvPr/>
        </p:nvPicPr>
        <p:blipFill rotWithShape="1">
          <a:blip r:embed="rId3"/>
          <a:srcRect l="4216" t="30515" r="56440" b="39808"/>
          <a:stretch/>
        </p:blipFill>
        <p:spPr>
          <a:xfrm>
            <a:off x="5896131" y="3889948"/>
            <a:ext cx="6295869" cy="2968052"/>
          </a:xfrm>
          <a:prstGeom prst="rect">
            <a:avLst/>
          </a:prstGeom>
        </p:spPr>
      </p:pic>
      <p:pic>
        <p:nvPicPr>
          <p:cNvPr id="6" name="Picture 5"/>
          <p:cNvPicPr>
            <a:picLocks noChangeAspect="1"/>
          </p:cNvPicPr>
          <p:nvPr/>
        </p:nvPicPr>
        <p:blipFill rotWithShape="1">
          <a:blip r:embed="rId4"/>
          <a:srcRect l="38875" t="59828" r="44825" b="31565"/>
          <a:stretch/>
        </p:blipFill>
        <p:spPr>
          <a:xfrm>
            <a:off x="281065" y="119922"/>
            <a:ext cx="2098623" cy="692649"/>
          </a:xfrm>
          <a:prstGeom prst="rect">
            <a:avLst/>
          </a:prstGeom>
        </p:spPr>
      </p:pic>
      <p:pic>
        <p:nvPicPr>
          <p:cNvPr id="7" name="Picture 6"/>
          <p:cNvPicPr>
            <a:picLocks noChangeAspect="1"/>
          </p:cNvPicPr>
          <p:nvPr/>
        </p:nvPicPr>
        <p:blipFill rotWithShape="1">
          <a:blip r:embed="rId4"/>
          <a:srcRect l="40642" t="35954" r="44825" b="57154"/>
          <a:stretch/>
        </p:blipFill>
        <p:spPr>
          <a:xfrm>
            <a:off x="224853" y="830663"/>
            <a:ext cx="2218544" cy="657640"/>
          </a:xfrm>
          <a:prstGeom prst="rect">
            <a:avLst/>
          </a:prstGeom>
        </p:spPr>
      </p:pic>
      <p:sp>
        <p:nvSpPr>
          <p:cNvPr id="8" name="TextBox 7"/>
          <p:cNvSpPr txBox="1"/>
          <p:nvPr/>
        </p:nvSpPr>
        <p:spPr>
          <a:xfrm>
            <a:off x="6779336" y="4132786"/>
            <a:ext cx="4566186" cy="369332"/>
          </a:xfrm>
          <a:prstGeom prst="rect">
            <a:avLst/>
          </a:prstGeom>
          <a:noFill/>
        </p:spPr>
        <p:txBody>
          <a:bodyPr wrap="none" rtlCol="0">
            <a:spAutoFit/>
          </a:bodyPr>
          <a:lstStyle/>
          <a:p>
            <a:r>
              <a:rPr lang="en-US" dirty="0" smtClean="0"/>
              <a:t>One 4’ long instructor station for front of room</a:t>
            </a:r>
            <a:endParaRPr lang="en-US" dirty="0"/>
          </a:p>
        </p:txBody>
      </p:sp>
      <p:sp>
        <p:nvSpPr>
          <p:cNvPr id="9" name="5-Point Star 8"/>
          <p:cNvSpPr/>
          <p:nvPr/>
        </p:nvSpPr>
        <p:spPr>
          <a:xfrm>
            <a:off x="11341309" y="5557026"/>
            <a:ext cx="421686" cy="42168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63532" y="1456727"/>
            <a:ext cx="4922936" cy="400110"/>
          </a:xfrm>
          <a:prstGeom prst="rect">
            <a:avLst/>
          </a:prstGeom>
        </p:spPr>
        <p:txBody>
          <a:bodyPr wrap="square">
            <a:spAutoFit/>
          </a:bodyPr>
          <a:lstStyle/>
          <a:p>
            <a:r>
              <a:rPr lang="en-US" sz="2000" b="1" dirty="0" smtClean="0">
                <a:solidFill>
                  <a:srgbClr val="242424"/>
                </a:solidFill>
                <a:latin typeface="Avenir-Heavy"/>
              </a:rPr>
              <a:t>Supplemental Current Instructor Table</a:t>
            </a:r>
            <a:endParaRPr lang="en-US" sz="2000" b="1" i="0" dirty="0">
              <a:solidFill>
                <a:srgbClr val="242424"/>
              </a:solidFill>
              <a:effectLst/>
              <a:latin typeface="Avenir-Heavy"/>
            </a:endParaRPr>
          </a:p>
        </p:txBody>
      </p:sp>
    </p:spTree>
    <p:extLst>
      <p:ext uri="{BB962C8B-B14F-4D97-AF65-F5344CB8AC3E}">
        <p14:creationId xmlns:p14="http://schemas.microsoft.com/office/powerpoint/2010/main" val="892518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1945</TotalTime>
  <Words>1813</Words>
  <Application>Microsoft Office PowerPoint</Application>
  <PresentationFormat>Widescreen</PresentationFormat>
  <Paragraphs>878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Avenir-Heavy</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Preisinger</dc:creator>
  <cp:lastModifiedBy>George Preisinger</cp:lastModifiedBy>
  <cp:revision>124</cp:revision>
  <cp:lastPrinted>2016-03-24T21:40:37Z</cp:lastPrinted>
  <dcterms:created xsi:type="dcterms:W3CDTF">2016-03-24T14:22:23Z</dcterms:created>
  <dcterms:modified xsi:type="dcterms:W3CDTF">2017-10-26T15:42:16Z</dcterms:modified>
</cp:coreProperties>
</file>